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4" r:id="rId5"/>
    <p:sldId id="259" r:id="rId6"/>
    <p:sldId id="263" r:id="rId7"/>
    <p:sldId id="260" r:id="rId8"/>
    <p:sldId id="262" r:id="rId9"/>
    <p:sldId id="266" r:id="rId10"/>
    <p:sldId id="267" r:id="rId11"/>
    <p:sldId id="268" r:id="rId12"/>
    <p:sldId id="261" r:id="rId13"/>
    <p:sldId id="265"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1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56F392-75AF-43FD-9C3E-CA84BB35268D}" type="datetimeFigureOut">
              <a:rPr lang="ru-RU" smtClean="0"/>
              <a:t>05.07.2022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EE5E89-670F-4330-8B26-9166BA5F6508}" type="slidenum">
              <a:rPr lang="ru-RU" smtClean="0"/>
              <a:t>‹#›</a:t>
            </a:fld>
            <a:endParaRPr lang="ru-RU"/>
          </a:p>
        </p:txBody>
      </p:sp>
    </p:spTree>
    <p:extLst>
      <p:ext uri="{BB962C8B-B14F-4D97-AF65-F5344CB8AC3E}">
        <p14:creationId xmlns:p14="http://schemas.microsoft.com/office/powerpoint/2010/main" val="3407453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9EE5E89-670F-4330-8B26-9166BA5F6508}" type="slidenum">
              <a:rPr lang="ru-RU" smtClean="0"/>
              <a:t>7</a:t>
            </a:fld>
            <a:endParaRPr lang="ru-RU"/>
          </a:p>
        </p:txBody>
      </p:sp>
    </p:spTree>
    <p:extLst>
      <p:ext uri="{BB962C8B-B14F-4D97-AF65-F5344CB8AC3E}">
        <p14:creationId xmlns:p14="http://schemas.microsoft.com/office/powerpoint/2010/main" val="3452414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05.07.2022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05.07.2022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05.07.2022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05.07.2022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05.07.2022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05.07.2022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05.07.2022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106690"/>
          </a:xfrm>
        </p:spPr>
        <p:txBody>
          <a:bodyPr>
            <a:normAutofit/>
          </a:bodyPr>
          <a:lstStyle/>
          <a:p>
            <a:pPr>
              <a:tabLst>
                <a:tab pos="630555" algn="l"/>
              </a:tabLst>
            </a:pPr>
            <a:r>
              <a:rPr lang="uk-UA" b="1" dirty="0" smtClean="0">
                <a:solidFill>
                  <a:srgbClr val="000000"/>
                </a:solidFill>
                <a:latin typeface="Times New Roman"/>
                <a:ea typeface="Calibri"/>
              </a:rPr>
              <a:t>Практичне заняття №6</a:t>
            </a:r>
            <a:r>
              <a:rPr lang="ru-RU" sz="4800" dirty="0" smtClean="0">
                <a:solidFill>
                  <a:srgbClr val="000000"/>
                </a:solidFill>
                <a:latin typeface="Times New Roman"/>
                <a:ea typeface="Calibri"/>
              </a:rPr>
              <a:t/>
            </a:r>
            <a:br>
              <a:rPr lang="ru-RU" sz="4800" dirty="0" smtClean="0">
                <a:solidFill>
                  <a:srgbClr val="000000"/>
                </a:solidFill>
                <a:latin typeface="Times New Roman"/>
                <a:ea typeface="Calibri"/>
              </a:rPr>
            </a:br>
            <a:r>
              <a:rPr lang="ru-RU" sz="4800" dirty="0" smtClean="0">
                <a:solidFill>
                  <a:srgbClr val="000000"/>
                </a:solidFill>
                <a:latin typeface="Times New Roman"/>
                <a:ea typeface="Calibri"/>
              </a:rPr>
              <a:t/>
            </a:r>
            <a:br>
              <a:rPr lang="ru-RU" sz="4800" dirty="0" smtClean="0">
                <a:solidFill>
                  <a:srgbClr val="000000"/>
                </a:solidFill>
                <a:latin typeface="Times New Roman"/>
                <a:ea typeface="Calibri"/>
              </a:rPr>
            </a:br>
            <a:r>
              <a:rPr lang="uk-UA" b="1" dirty="0" smtClean="0">
                <a:solidFill>
                  <a:srgbClr val="FF0000"/>
                </a:solidFill>
                <a:latin typeface="Times New Roman"/>
                <a:ea typeface="Calibri"/>
              </a:rPr>
              <a:t>Методики морфологічних досліджень органів і тканин  тварин</a:t>
            </a:r>
            <a:r>
              <a:rPr lang="ru-RU" sz="4800" dirty="0" smtClean="0">
                <a:solidFill>
                  <a:srgbClr val="FF0000"/>
                </a:solidFill>
                <a:latin typeface="Times New Roman"/>
                <a:ea typeface="Calibri"/>
              </a:rPr>
              <a:t/>
            </a:r>
            <a:br>
              <a:rPr lang="ru-RU" sz="4800" dirty="0" smtClean="0">
                <a:solidFill>
                  <a:srgbClr val="FF0000"/>
                </a:solidFill>
                <a:latin typeface="Times New Roman"/>
                <a:ea typeface="Calibri"/>
              </a:rPr>
            </a:br>
            <a:r>
              <a:rPr lang="uk-UA" b="1" dirty="0" smtClean="0">
                <a:solidFill>
                  <a:srgbClr val="FF0000"/>
                </a:solidFill>
                <a:latin typeface="Times New Roman"/>
                <a:ea typeface="Calibri"/>
              </a:rPr>
              <a:t> </a:t>
            </a:r>
            <a:r>
              <a:rPr lang="ru-RU" sz="4800" dirty="0" smtClean="0">
                <a:solidFill>
                  <a:srgbClr val="FF0000"/>
                </a:solidFill>
                <a:latin typeface="Times New Roman"/>
                <a:ea typeface="Calibri"/>
              </a:rPr>
              <a:t/>
            </a:r>
            <a:br>
              <a:rPr lang="ru-RU" sz="4800" dirty="0" smtClean="0">
                <a:solidFill>
                  <a:srgbClr val="FF0000"/>
                </a:solidFill>
                <a:latin typeface="Times New Roman"/>
                <a:ea typeface="Calibri"/>
              </a:rPr>
            </a:br>
            <a:endParaRPr lang="ru-RU" dirty="0">
              <a:solidFill>
                <a:srgbClr val="FF0000"/>
              </a:solidFill>
            </a:endParaRPr>
          </a:p>
        </p:txBody>
      </p:sp>
    </p:spTree>
    <p:extLst>
      <p:ext uri="{BB962C8B-B14F-4D97-AF65-F5344CB8AC3E}">
        <p14:creationId xmlns:p14="http://schemas.microsoft.com/office/powerpoint/2010/main" val="1543189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831776670"/>
              </p:ext>
            </p:extLst>
          </p:nvPr>
        </p:nvGraphicFramePr>
        <p:xfrm>
          <a:off x="755575" y="1988839"/>
          <a:ext cx="7416825" cy="3744416"/>
        </p:xfrm>
        <a:graphic>
          <a:graphicData uri="http://schemas.openxmlformats.org/drawingml/2006/table">
            <a:tbl>
              <a:tblPr/>
              <a:tblGrid>
                <a:gridCol w="2185903">
                  <a:extLst>
                    <a:ext uri="{9D8B030D-6E8A-4147-A177-3AD203B41FA5}">
                      <a16:colId xmlns:a16="http://schemas.microsoft.com/office/drawing/2014/main" val="175874522"/>
                    </a:ext>
                  </a:extLst>
                </a:gridCol>
                <a:gridCol w="1668382">
                  <a:extLst>
                    <a:ext uri="{9D8B030D-6E8A-4147-A177-3AD203B41FA5}">
                      <a16:colId xmlns:a16="http://schemas.microsoft.com/office/drawing/2014/main" val="1819490422"/>
                    </a:ext>
                  </a:extLst>
                </a:gridCol>
                <a:gridCol w="1781270">
                  <a:extLst>
                    <a:ext uri="{9D8B030D-6E8A-4147-A177-3AD203B41FA5}">
                      <a16:colId xmlns:a16="http://schemas.microsoft.com/office/drawing/2014/main" val="2251728031"/>
                    </a:ext>
                  </a:extLst>
                </a:gridCol>
                <a:gridCol w="1781270">
                  <a:extLst>
                    <a:ext uri="{9D8B030D-6E8A-4147-A177-3AD203B41FA5}">
                      <a16:colId xmlns:a16="http://schemas.microsoft.com/office/drawing/2014/main" val="2280287899"/>
                    </a:ext>
                  </a:extLst>
                </a:gridCol>
              </a:tblGrid>
              <a:tr h="312035">
                <a:tc rowSpan="2">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Показник</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Групи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679161774"/>
                  </a:ext>
                </a:extLst>
              </a:tr>
              <a:tr h="312035">
                <a:tc vMerge="1">
                  <a:txBody>
                    <a:bodyPr/>
                    <a:lstStyle/>
                    <a:p>
                      <a:endParaRPr lang="ru-RU"/>
                    </a:p>
                  </a:txBody>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(контрольна)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5217979"/>
                  </a:ext>
                </a:extLst>
              </a:tr>
              <a:tr h="312035">
                <a:tc gridSpan="4">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Тонкий відділ кишечнику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769075173"/>
                  </a:ext>
                </a:extLst>
              </a:tr>
              <a:tr h="312035">
                <a:tc>
                  <a:txBody>
                    <a:bodyPr/>
                    <a:lstStyle/>
                    <a:p>
                      <a:pP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Маса, кг</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1,3±0,07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1,36±0,1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1,5±0,07***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0951992"/>
                  </a:ext>
                </a:extLst>
              </a:tr>
              <a:tr h="312035">
                <a:tc>
                  <a:txBody>
                    <a:bodyPr/>
                    <a:lstStyle/>
                    <a:p>
                      <a:pP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Довжина, 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18,83±2,07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19,33±2,36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19,66±3,88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0386684"/>
                  </a:ext>
                </a:extLst>
              </a:tr>
              <a:tr h="936103">
                <a:tc>
                  <a:txBody>
                    <a:bodyPr/>
                    <a:lstStyle/>
                    <a:p>
                      <a:pP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Товщина стінки дванадцятипалої кишки, мм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2,73±0,59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2,23±0,25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2,52±0,26</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0403444"/>
                  </a:ext>
                </a:extLst>
              </a:tr>
              <a:tr h="624069">
                <a:tc>
                  <a:txBody>
                    <a:bodyPr/>
                    <a:lstStyle/>
                    <a:p>
                      <a:pP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 т. ч. слизової оболонки, мм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1,39±0,29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1,24±0,01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1,28±0,19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538011"/>
                  </a:ext>
                </a:extLst>
              </a:tr>
              <a:tr h="624069">
                <a:tc>
                  <a:txBody>
                    <a:bodyPr/>
                    <a:lstStyle/>
                    <a:p>
                      <a:pP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серозно-м</a:t>
                      </a: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язової оболонки, мм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1,34±0,22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0,99±0,12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1,04±0,05</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6201565"/>
                  </a:ext>
                </a:extLst>
              </a:tr>
            </a:tbl>
          </a:graphicData>
        </a:graphic>
      </p:graphicFrame>
      <p:sp>
        <p:nvSpPr>
          <p:cNvPr id="3" name="Rectangle 1"/>
          <p:cNvSpPr>
            <a:spLocks noChangeArrowheads="1"/>
          </p:cNvSpPr>
          <p:nvPr/>
        </p:nvSpPr>
        <p:spPr bwMode="auto">
          <a:xfrm>
            <a:off x="683568" y="90872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Морфологічні показники тонкого відділу кишечнику свиней на відгодівлі</a:t>
            </a:r>
            <a:endParaRPr kumimoji="0" lang="uk-UA"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9837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811869992"/>
              </p:ext>
            </p:extLst>
          </p:nvPr>
        </p:nvGraphicFramePr>
        <p:xfrm>
          <a:off x="539552" y="1844824"/>
          <a:ext cx="8063881" cy="3871338"/>
        </p:xfrm>
        <a:graphic>
          <a:graphicData uri="http://schemas.openxmlformats.org/drawingml/2006/table">
            <a:tbl>
              <a:tblPr/>
              <a:tblGrid>
                <a:gridCol w="2838641">
                  <a:extLst>
                    <a:ext uri="{9D8B030D-6E8A-4147-A177-3AD203B41FA5}">
                      <a16:colId xmlns:a16="http://schemas.microsoft.com/office/drawing/2014/main" val="229049297"/>
                    </a:ext>
                  </a:extLst>
                </a:gridCol>
                <a:gridCol w="2233272">
                  <a:extLst>
                    <a:ext uri="{9D8B030D-6E8A-4147-A177-3AD203B41FA5}">
                      <a16:colId xmlns:a16="http://schemas.microsoft.com/office/drawing/2014/main" val="2692037254"/>
                    </a:ext>
                  </a:extLst>
                </a:gridCol>
                <a:gridCol w="1696839">
                  <a:extLst>
                    <a:ext uri="{9D8B030D-6E8A-4147-A177-3AD203B41FA5}">
                      <a16:colId xmlns:a16="http://schemas.microsoft.com/office/drawing/2014/main" val="1049197612"/>
                    </a:ext>
                  </a:extLst>
                </a:gridCol>
                <a:gridCol w="1295129">
                  <a:extLst>
                    <a:ext uri="{9D8B030D-6E8A-4147-A177-3AD203B41FA5}">
                      <a16:colId xmlns:a16="http://schemas.microsoft.com/office/drawing/2014/main" val="3894522232"/>
                    </a:ext>
                  </a:extLst>
                </a:gridCol>
              </a:tblGrid>
              <a:tr h="304803">
                <a:tc rowSpan="2">
                  <a:txBody>
                    <a:bodyPr/>
                    <a:lstStyle/>
                    <a:p>
                      <a:pPr algn="ctr">
                        <a:lnSpc>
                          <a:spcPct val="150000"/>
                        </a:lnSpc>
                        <a:spcAft>
                          <a:spcPts val="0"/>
                        </a:spcAft>
                      </a:pPr>
                      <a:r>
                        <a:rPr lang="uk-UA"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Показник</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Групи</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37153736"/>
                  </a:ext>
                </a:extLst>
              </a:tr>
              <a:tr h="304803">
                <a:tc vMerge="1">
                  <a:txBody>
                    <a:bodyPr/>
                    <a:lstStyle/>
                    <a:p>
                      <a:endParaRPr lang="ru-RU"/>
                    </a:p>
                  </a:txBody>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(контрольна)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5943809"/>
                  </a:ext>
                </a:extLst>
              </a:tr>
              <a:tr h="542522">
                <a:tc>
                  <a:txBody>
                    <a:bodyPr/>
                    <a:lstStyle/>
                    <a:p>
                      <a:pP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Маса, кг</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1,90±0,18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1,66±0,16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2,23±0,15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433571"/>
                  </a:ext>
                </a:extLst>
              </a:tr>
              <a:tr h="448496">
                <a:tc>
                  <a:txBody>
                    <a:bodyPr/>
                    <a:lstStyle/>
                    <a:p>
                      <a:pP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Довжина, 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5,16±0,54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4,16±0,21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4,83±0,73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1700998"/>
                  </a:ext>
                </a:extLst>
              </a:tr>
              <a:tr h="498486">
                <a:tc>
                  <a:txBody>
                    <a:bodyPr/>
                    <a:lstStyle/>
                    <a:p>
                      <a:pP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Товщина стінки ободової кишки, мм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2,26±0,17</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2,39±0,44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2,10±0,62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0408763"/>
                  </a:ext>
                </a:extLst>
              </a:tr>
              <a:tr h="886114">
                <a:tc>
                  <a:txBody>
                    <a:bodyPr/>
                    <a:lstStyle/>
                    <a:p>
                      <a:pP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 т. ч. слизової оболонки, мм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1,27±0,05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1,33±0,13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1,22±0,07</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6981402"/>
                  </a:ext>
                </a:extLst>
              </a:tr>
              <a:tr h="886114">
                <a:tc>
                  <a:txBody>
                    <a:bodyPr/>
                    <a:lstStyle/>
                    <a:p>
                      <a:pP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серозно-м</a:t>
                      </a: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язової оболонки, мм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0,99±0,12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1,06±0,30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0,88±0,13</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46" marR="61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0339017"/>
                  </a:ext>
                </a:extLst>
              </a:tr>
            </a:tbl>
          </a:graphicData>
        </a:graphic>
      </p:graphicFrame>
      <p:sp>
        <p:nvSpPr>
          <p:cNvPr id="3" name="Rectangle 1"/>
          <p:cNvSpPr>
            <a:spLocks noChangeArrowheads="1"/>
          </p:cNvSpPr>
          <p:nvPr/>
        </p:nvSpPr>
        <p:spPr bwMode="auto">
          <a:xfrm>
            <a:off x="-540568" y="98072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Морфологічні показники товстого відділу кишечнику</a:t>
            </a:r>
            <a:endParaRPr kumimoji="0" lang="uk-UA"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84503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178698"/>
          </a:xfrm>
        </p:spPr>
        <p:txBody>
          <a:bodyPr>
            <a:normAutofit/>
          </a:bodyPr>
          <a:lstStyle/>
          <a:p>
            <a:pPr algn="just">
              <a:spcAft>
                <a:spcPts val="0"/>
              </a:spcAft>
              <a:tabLst>
                <a:tab pos="630555" algn="l"/>
              </a:tabLst>
            </a:pPr>
            <a:r>
              <a:rPr lang="uk-UA" sz="2800" b="1" i="1" dirty="0">
                <a:solidFill>
                  <a:srgbClr val="FF0000"/>
                </a:solidFill>
                <a:latin typeface="Times New Roman"/>
                <a:ea typeface="Calibri"/>
              </a:rPr>
              <a:t>Завдання 1.</a:t>
            </a:r>
            <a:r>
              <a:rPr lang="uk-UA" sz="2800" dirty="0">
                <a:solidFill>
                  <a:srgbClr val="FF0000"/>
                </a:solidFill>
                <a:latin typeface="Times New Roman"/>
                <a:ea typeface="Calibri"/>
              </a:rPr>
              <a:t> </a:t>
            </a:r>
            <a:r>
              <a:rPr lang="uk-UA" sz="2800" dirty="0">
                <a:solidFill>
                  <a:srgbClr val="000000"/>
                </a:solidFill>
                <a:latin typeface="Times New Roman"/>
                <a:ea typeface="Calibri"/>
              </a:rPr>
              <a:t>Ознайомитись з технологічною схемою виготовлення гістологічних препаратів і технікою їх досліджень</a:t>
            </a:r>
            <a:r>
              <a:rPr lang="uk-UA" sz="2800" dirty="0" smtClean="0">
                <a:solidFill>
                  <a:srgbClr val="000000"/>
                </a:solidFill>
                <a:latin typeface="Times New Roman"/>
                <a:ea typeface="Calibri"/>
              </a:rPr>
              <a:t>.</a:t>
            </a:r>
            <a:br>
              <a:rPr lang="uk-UA" sz="2800" dirty="0" smtClean="0">
                <a:solidFill>
                  <a:srgbClr val="000000"/>
                </a:solidFill>
                <a:latin typeface="Times New Roman"/>
                <a:ea typeface="Calibri"/>
              </a:rPr>
            </a:b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b="1" i="1" dirty="0">
                <a:solidFill>
                  <a:srgbClr val="FF0000"/>
                </a:solidFill>
                <a:latin typeface="Times New Roman"/>
                <a:ea typeface="Calibri"/>
              </a:rPr>
              <a:t>Завдання 2.</a:t>
            </a:r>
            <a:r>
              <a:rPr lang="uk-UA" sz="2800" dirty="0">
                <a:solidFill>
                  <a:srgbClr val="FF0000"/>
                </a:solidFill>
                <a:latin typeface="Times New Roman"/>
                <a:ea typeface="Calibri"/>
              </a:rPr>
              <a:t> </a:t>
            </a:r>
            <a:r>
              <a:rPr lang="uk-UA" sz="2800" dirty="0">
                <a:solidFill>
                  <a:srgbClr val="000000"/>
                </a:solidFill>
                <a:latin typeface="Times New Roman"/>
                <a:ea typeface="Calibri"/>
              </a:rPr>
              <a:t>В лабораторії кафедри освоїти роботу мікротома, мікроскопів по аналізу зразків органів тварин.</a:t>
            </a:r>
            <a:r>
              <a:rPr lang="ru-RU" sz="3200" dirty="0">
                <a:solidFill>
                  <a:srgbClr val="000000"/>
                </a:solidFill>
                <a:latin typeface="Times New Roman"/>
                <a:ea typeface="Calibri"/>
              </a:rPr>
              <a:t/>
            </a:r>
            <a:br>
              <a:rPr lang="ru-RU" sz="3200" dirty="0">
                <a:solidFill>
                  <a:srgbClr val="000000"/>
                </a:solidFill>
                <a:latin typeface="Times New Roman"/>
                <a:ea typeface="Calibri"/>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2278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a:bodyPr>
          <a:lstStyle/>
          <a:p>
            <a:pPr algn="l">
              <a:lnSpc>
                <a:spcPct val="150000"/>
              </a:lnSpc>
            </a:pPr>
            <a:r>
              <a:rPr lang="ru-RU" sz="2400" dirty="0" smtClean="0">
                <a:latin typeface="Times New Roman" panose="02020603050405020304" pitchFamily="18" charset="0"/>
                <a:cs typeface="Times New Roman" panose="02020603050405020304" pitchFamily="18" charset="0"/>
              </a:rPr>
              <a:t>		</a:t>
            </a:r>
            <a:r>
              <a:rPr lang="ru-RU" sz="2400" b="1" dirty="0" err="1" smtClean="0">
                <a:solidFill>
                  <a:srgbClr val="C00000"/>
                </a:solidFill>
                <a:latin typeface="Times New Roman" panose="02020603050405020304" pitchFamily="18" charset="0"/>
                <a:cs typeface="Times New Roman" panose="02020603050405020304" pitchFamily="18" charset="0"/>
              </a:rPr>
              <a:t>Контрольні</a:t>
            </a:r>
            <a:r>
              <a:rPr lang="ru-RU" sz="2400" b="1" dirty="0" smtClean="0">
                <a:solidFill>
                  <a:srgbClr val="C00000"/>
                </a:solidFill>
                <a:latin typeface="Times New Roman" panose="02020603050405020304" pitchFamily="18" charset="0"/>
                <a:cs typeface="Times New Roman" panose="02020603050405020304" pitchFamily="18" charset="0"/>
              </a:rPr>
              <a:t> </a:t>
            </a:r>
            <a:r>
              <a:rPr lang="ru-RU" sz="2400" b="1" dirty="0" err="1">
                <a:solidFill>
                  <a:srgbClr val="C00000"/>
                </a:solidFill>
                <a:latin typeface="Times New Roman" panose="02020603050405020304" pitchFamily="18" charset="0"/>
                <a:cs typeface="Times New Roman" panose="02020603050405020304" pitchFamily="18" charset="0"/>
              </a:rPr>
              <a:t>питання</a:t>
            </a:r>
            <a:r>
              <a:rPr lang="ru-RU" sz="2400" b="1" dirty="0">
                <a:solidFill>
                  <a:srgbClr val="C00000"/>
                </a:solidFill>
                <a:latin typeface="Times New Roman" panose="02020603050405020304" pitchFamily="18" charset="0"/>
                <a:cs typeface="Times New Roman" panose="02020603050405020304" pitchFamily="18" charset="0"/>
              </a:rPr>
              <a:t/>
            </a:r>
            <a:br>
              <a:rPr lang="ru-RU" sz="2400" b="1" dirty="0">
                <a:solidFill>
                  <a:srgbClr val="C00000"/>
                </a:solidFill>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1.	Яка </a:t>
            </a:r>
            <a:r>
              <a:rPr lang="ru-RU" sz="2400" dirty="0" err="1">
                <a:latin typeface="Times New Roman" panose="02020603050405020304" pitchFamily="18" charset="0"/>
                <a:cs typeface="Times New Roman" panose="02020603050405020304" pitchFamily="18" charset="0"/>
              </a:rPr>
              <a:t>послідовність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обробки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зразків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внутрішніх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органів</a:t>
            </a:r>
            <a:r>
              <a:rPr lang="ru-RU" sz="2400" dirty="0">
                <a:latin typeface="Times New Roman" panose="02020603050405020304" pitchFamily="18" charset="0"/>
                <a:cs typeface="Times New Roman" panose="02020603050405020304" pitchFamily="18" charset="0"/>
              </a:rPr>
              <a:t> для </a:t>
            </a:r>
            <a:r>
              <a:rPr lang="ru-RU" sz="2400" dirty="0" err="1">
                <a:latin typeface="Times New Roman" panose="02020603050405020304" pitchFamily="18" charset="0"/>
                <a:cs typeface="Times New Roman" panose="02020603050405020304" pitchFamily="18" charset="0"/>
              </a:rPr>
              <a:t>гістологічних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досліджень</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2.	</a:t>
            </a:r>
            <a:r>
              <a:rPr lang="ru-RU" sz="2400" dirty="0" err="1">
                <a:latin typeface="Times New Roman" panose="02020603050405020304" pitchFamily="18" charset="0"/>
                <a:cs typeface="Times New Roman" panose="02020603050405020304" pitchFamily="18" charset="0"/>
              </a:rPr>
              <a:t>Які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прилади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використовують</a:t>
            </a:r>
            <a:r>
              <a:rPr lang="ru-RU" sz="2400" dirty="0">
                <a:latin typeface="Times New Roman" panose="02020603050405020304" pitchFamily="18" charset="0"/>
                <a:cs typeface="Times New Roman" panose="02020603050405020304" pitchFamily="18" charset="0"/>
              </a:rPr>
              <a:t> для </a:t>
            </a:r>
            <a:r>
              <a:rPr lang="ru-RU" sz="2400" dirty="0" err="1">
                <a:latin typeface="Times New Roman" panose="02020603050405020304" pitchFamily="18" charset="0"/>
                <a:cs typeface="Times New Roman" panose="02020603050405020304" pitchFamily="18" charset="0"/>
              </a:rPr>
              <a:t>виготовлення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зрізів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гістологічних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препаратів</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3.	</a:t>
            </a:r>
            <a:r>
              <a:rPr lang="ru-RU" sz="2400" dirty="0" err="1">
                <a:latin typeface="Times New Roman" panose="02020603050405020304" pitchFamily="18" charset="0"/>
                <a:cs typeface="Times New Roman" panose="02020603050405020304" pitchFamily="18" charset="0"/>
              </a:rPr>
              <a:t>Якої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товщини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отримують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зрізи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препаратів</a:t>
            </a:r>
            <a:r>
              <a:rPr lang="ru-RU" sz="2400" dirty="0">
                <a:latin typeface="Times New Roman" panose="02020603050405020304" pitchFamily="18" charset="0"/>
                <a:cs typeface="Times New Roman" panose="02020603050405020304" pitchFamily="18" charset="0"/>
              </a:rPr>
              <a:t> при </a:t>
            </a:r>
            <a:r>
              <a:rPr lang="ru-RU" sz="2400" dirty="0" err="1">
                <a:latin typeface="Times New Roman" panose="02020603050405020304" pitchFamily="18" charset="0"/>
                <a:cs typeface="Times New Roman" panose="02020603050405020304" pitchFamily="18" charset="0"/>
              </a:rPr>
              <a:t>допомозі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мікротома</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4.	Порядок </a:t>
            </a:r>
            <a:r>
              <a:rPr lang="ru-RU" sz="2400" dirty="0" err="1">
                <a:latin typeface="Times New Roman" panose="02020603050405020304" pitchFamily="18" charset="0"/>
                <a:cs typeface="Times New Roman" panose="02020603050405020304" pitchFamily="18" charset="0"/>
              </a:rPr>
              <a:t>виготовлення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гістологічних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препаратів</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5.	</a:t>
            </a:r>
            <a:r>
              <a:rPr lang="ru-RU" sz="2400" dirty="0" err="1">
                <a:latin typeface="Times New Roman" panose="02020603050405020304" pitchFamily="18" charset="0"/>
                <a:cs typeface="Times New Roman" panose="02020603050405020304" pitchFamily="18" charset="0"/>
              </a:rPr>
              <a:t>Яким</a:t>
            </a:r>
            <a:r>
              <a:rPr lang="ru-RU" sz="2400" dirty="0">
                <a:latin typeface="Times New Roman" panose="02020603050405020304" pitchFamily="18" charset="0"/>
                <a:cs typeface="Times New Roman" panose="02020603050405020304" pitchFamily="18" charset="0"/>
              </a:rPr>
              <a:t> чином проводиться </a:t>
            </a:r>
            <a:r>
              <a:rPr lang="ru-RU" sz="2400" dirty="0" err="1">
                <a:latin typeface="Times New Roman" panose="02020603050405020304" pitchFamily="18" charset="0"/>
                <a:cs typeface="Times New Roman" panose="02020603050405020304" pitchFamily="18" charset="0"/>
              </a:rPr>
              <a:t>мікроскопія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гістологічних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препаратів</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4220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178698"/>
          </a:xfrm>
        </p:spPr>
        <p:txBody>
          <a:bodyPr>
            <a:normAutofit/>
          </a:bodyPr>
          <a:lstStyle/>
          <a:p>
            <a:r>
              <a:rPr lang="uk-UA" sz="4000" b="1" i="1" dirty="0">
                <a:solidFill>
                  <a:srgbClr val="0070C0"/>
                </a:solidFill>
                <a:latin typeface="Times New Roman"/>
                <a:ea typeface="Calibri"/>
              </a:rPr>
              <a:t>Мета заняття</a:t>
            </a:r>
            <a:r>
              <a:rPr lang="uk-UA" sz="4000" b="1" i="1" dirty="0">
                <a:solidFill>
                  <a:srgbClr val="000000"/>
                </a:solidFill>
                <a:latin typeface="Times New Roman"/>
                <a:ea typeface="Calibri"/>
              </a:rPr>
              <a:t>.</a:t>
            </a:r>
            <a:r>
              <a:rPr lang="uk-UA" sz="4000" dirty="0">
                <a:solidFill>
                  <a:srgbClr val="000000"/>
                </a:solidFill>
                <a:latin typeface="Times New Roman"/>
                <a:ea typeface="Calibri"/>
              </a:rPr>
              <a:t> </a:t>
            </a:r>
            <a:r>
              <a:rPr lang="uk-UA" sz="4000" dirty="0" smtClean="0">
                <a:solidFill>
                  <a:srgbClr val="000000"/>
                </a:solidFill>
                <a:latin typeface="Times New Roman"/>
                <a:ea typeface="Calibri"/>
              </a:rPr>
              <a:t/>
            </a:r>
            <a:br>
              <a:rPr lang="uk-UA" sz="4000" dirty="0" smtClean="0">
                <a:solidFill>
                  <a:srgbClr val="000000"/>
                </a:solidFill>
                <a:latin typeface="Times New Roman"/>
                <a:ea typeface="Calibri"/>
              </a:rPr>
            </a:br>
            <a:r>
              <a:rPr lang="uk-UA" sz="4000" dirty="0" smtClean="0">
                <a:solidFill>
                  <a:srgbClr val="000000"/>
                </a:solidFill>
                <a:latin typeface="Times New Roman"/>
                <a:ea typeface="Calibri"/>
              </a:rPr>
              <a:t>Освоїти </a:t>
            </a:r>
            <a:r>
              <a:rPr lang="uk-UA" sz="4000" dirty="0">
                <a:solidFill>
                  <a:srgbClr val="000000"/>
                </a:solidFill>
                <a:latin typeface="Times New Roman"/>
                <a:ea typeface="Calibri"/>
              </a:rPr>
              <a:t>методики морфологічних досліджень органів травної та ендокринної систем  сільськогосподарських тварин.</a:t>
            </a:r>
            <a:r>
              <a:rPr lang="ru-RU" sz="4300" dirty="0">
                <a:solidFill>
                  <a:srgbClr val="000000"/>
                </a:solidFill>
                <a:latin typeface="Times New Roman"/>
                <a:ea typeface="Calibri"/>
              </a:rPr>
              <a:t/>
            </a:r>
            <a:br>
              <a:rPr lang="ru-RU" sz="4300" dirty="0">
                <a:solidFill>
                  <a:srgbClr val="000000"/>
                </a:solidFill>
                <a:latin typeface="Times New Roman"/>
                <a:ea typeface="Calibri"/>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7175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39552" y="404664"/>
            <a:ext cx="8229600" cy="6178698"/>
          </a:xfrm>
        </p:spPr>
        <p:txBody>
          <a:bodyPr>
            <a:normAutofit fontScale="90000"/>
          </a:bodyPr>
          <a:lstStyle/>
          <a:p>
            <a:pPr algn="l">
              <a:spcAft>
                <a:spcPts val="0"/>
              </a:spcAft>
              <a:tabLst>
                <a:tab pos="630555" algn="l"/>
              </a:tabLst>
            </a:pPr>
            <a:r>
              <a:rPr lang="uk-UA" sz="2800" dirty="0">
                <a:solidFill>
                  <a:srgbClr val="000000"/>
                </a:solidFill>
                <a:latin typeface="Times New Roman"/>
                <a:ea typeface="Calibri"/>
              </a:rPr>
              <a:t>Для гістологічних досліджень </a:t>
            </a:r>
            <a:r>
              <a:rPr lang="uk-UA" sz="2800" b="1" dirty="0">
                <a:solidFill>
                  <a:srgbClr val="FF0000"/>
                </a:solidFill>
                <a:latin typeface="Times New Roman"/>
                <a:ea typeface="Calibri"/>
              </a:rPr>
              <a:t>зразки внутрішніх органів тварин</a:t>
            </a:r>
            <a:r>
              <a:rPr lang="uk-UA" sz="2800" b="1" dirty="0">
                <a:solidFill>
                  <a:srgbClr val="000000"/>
                </a:solidFill>
                <a:latin typeface="Times New Roman"/>
                <a:ea typeface="Calibri"/>
              </a:rPr>
              <a:t>, відібрані і зафіксовані в день забою, </a:t>
            </a:r>
            <a:r>
              <a:rPr lang="uk-UA" sz="2800" u="sng" dirty="0">
                <a:solidFill>
                  <a:srgbClr val="000000"/>
                </a:solidFill>
                <a:latin typeface="Times New Roman"/>
                <a:ea typeface="Calibri"/>
              </a:rPr>
              <a:t>підлягають наступній обробці</a:t>
            </a:r>
            <a:r>
              <a:rPr lang="uk-UA" sz="2800" dirty="0">
                <a:solidFill>
                  <a:srgbClr val="000000"/>
                </a:solidFill>
                <a:latin typeface="Times New Roman"/>
                <a:ea typeface="Calibri"/>
              </a:rPr>
              <a:t>. </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Суть її полягає в нижчезазначеному:</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    звільнення    від    фіксатора    (10-процентний    формалін) відмиванням у проточній воді - 24 год;</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 спиртовий ряд: 40°, 50°, 60°, 70°, 80°, 96°, абсолютний спирт -по 12 год;</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 спирт-хлороформ - 5 год;</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 хлороформ І - 3 год;</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 хлороформ II - 6 год;</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 парафін-хлороформ - 12 год;</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 парафін I -2 год;</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 парафін II - 2 год;</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ea typeface="Calibri"/>
                <a:cs typeface="Times New Roman"/>
              </a:rPr>
              <a:t>- заливка в парафінові блоки.</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661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178698"/>
          </a:xfrm>
        </p:spPr>
        <p:txBody>
          <a:bodyPr>
            <a:normAutofit fontScale="90000"/>
          </a:bodyPr>
          <a:lstStyle/>
          <a:p>
            <a:pPr algn="l">
              <a:spcAft>
                <a:spcPts val="0"/>
              </a:spcAft>
              <a:tabLst>
                <a:tab pos="630555" algn="l"/>
              </a:tabLst>
            </a:pPr>
            <a:r>
              <a:rPr lang="uk-UA" sz="2800" b="1" dirty="0" smtClean="0">
                <a:solidFill>
                  <a:srgbClr val="FF0000"/>
                </a:solidFill>
                <a:ea typeface="Calibri"/>
                <a:cs typeface="Times New Roman"/>
              </a:rPr>
              <a:t>Виготовлення </a:t>
            </a:r>
            <a:r>
              <a:rPr lang="uk-UA" sz="2800" b="1" dirty="0">
                <a:solidFill>
                  <a:srgbClr val="FF0000"/>
                </a:solidFill>
                <a:ea typeface="Calibri"/>
                <a:cs typeface="Times New Roman"/>
              </a:rPr>
              <a:t>і </a:t>
            </a:r>
            <a:r>
              <a:rPr lang="uk-UA" sz="2800" b="1" dirty="0" smtClean="0">
                <a:solidFill>
                  <a:srgbClr val="FF0000"/>
                </a:solidFill>
                <a:ea typeface="Calibri"/>
                <a:cs typeface="Times New Roman"/>
              </a:rPr>
              <a:t>забарвлення </a:t>
            </a:r>
            <a:r>
              <a:rPr lang="uk-UA" sz="2800" b="1" dirty="0">
                <a:solidFill>
                  <a:srgbClr val="FF0000"/>
                </a:solidFill>
                <a:ea typeface="Calibri"/>
                <a:cs typeface="Times New Roman"/>
              </a:rPr>
              <a:t>гістологічних </a:t>
            </a:r>
            <a:r>
              <a:rPr lang="uk-UA" sz="2800" b="1" dirty="0" smtClean="0">
                <a:solidFill>
                  <a:srgbClr val="FF0000"/>
                </a:solidFill>
                <a:ea typeface="Calibri"/>
                <a:cs typeface="Times New Roman"/>
              </a:rPr>
              <a:t>препаратів</a:t>
            </a:r>
            <a:r>
              <a:rPr lang="uk-UA" sz="2800" dirty="0" smtClean="0">
                <a:ea typeface="Calibri"/>
                <a:cs typeface="Times New Roman"/>
              </a:rPr>
              <a:t>.</a:t>
            </a:r>
            <a:br>
              <a:rPr lang="uk-UA" sz="2800" dirty="0" smtClean="0">
                <a:ea typeface="Calibri"/>
                <a:cs typeface="Times New Roman"/>
              </a:rPr>
            </a:br>
            <a:r>
              <a:rPr lang="uk-UA" sz="2800" i="1" u="sng" dirty="0" smtClean="0">
                <a:ea typeface="Calibri"/>
                <a:cs typeface="Times New Roman"/>
              </a:rPr>
              <a:t>Перший етап </a:t>
            </a:r>
            <a:r>
              <a:rPr lang="uk-UA" sz="2800" i="1" dirty="0" smtClean="0">
                <a:ea typeface="Calibri"/>
                <a:cs typeface="Times New Roman"/>
              </a:rPr>
              <a:t>– </a:t>
            </a:r>
            <a:r>
              <a:rPr lang="uk-UA" sz="2800" b="1" i="1" dirty="0" smtClean="0">
                <a:solidFill>
                  <a:srgbClr val="00B050"/>
                </a:solidFill>
                <a:ea typeface="Calibri"/>
                <a:cs typeface="Times New Roman"/>
              </a:rPr>
              <a:t>виготовлення зрізів препарату на мікротомі. </a:t>
            </a:r>
            <a:r>
              <a:rPr lang="uk-UA" sz="2800" dirty="0" smtClean="0">
                <a:ea typeface="Calibri"/>
                <a:cs typeface="Times New Roman"/>
              </a:rPr>
              <a:t>Прилад має </a:t>
            </a:r>
            <a:r>
              <a:rPr lang="uk-UA" sz="2800" dirty="0" smtClean="0">
                <a:solidFill>
                  <a:srgbClr val="000000"/>
                </a:solidFill>
                <a:latin typeface="Times New Roman"/>
                <a:ea typeface="Calibri"/>
              </a:rPr>
              <a:t>важкий </a:t>
            </a:r>
            <a:r>
              <a:rPr lang="uk-UA" sz="2800" dirty="0">
                <a:solidFill>
                  <a:srgbClr val="000000"/>
                </a:solidFill>
                <a:latin typeface="Times New Roman"/>
                <a:ea typeface="Calibri"/>
              </a:rPr>
              <a:t>корпус (станина); рухливий столик, на якому фіксують об'єкт (або держатель об'єкта</a:t>
            </a:r>
            <a:r>
              <a:rPr lang="uk-UA" sz="2800" dirty="0" smtClean="0">
                <a:solidFill>
                  <a:srgbClr val="000000"/>
                </a:solidFill>
                <a:latin typeface="Times New Roman"/>
                <a:ea typeface="Calibri"/>
              </a:rPr>
              <a:t>), </a:t>
            </a:r>
            <a:r>
              <a:rPr lang="uk-UA" sz="2800" dirty="0">
                <a:solidFill>
                  <a:srgbClr val="000000"/>
                </a:solidFill>
                <a:latin typeface="Times New Roman"/>
                <a:ea typeface="Calibri"/>
              </a:rPr>
              <a:t>мікротомних </a:t>
            </a:r>
            <a:r>
              <a:rPr lang="uk-UA" sz="2800" dirty="0" err="1">
                <a:solidFill>
                  <a:srgbClr val="000000"/>
                </a:solidFill>
                <a:latin typeface="Times New Roman"/>
                <a:ea typeface="Calibri"/>
              </a:rPr>
              <a:t>ніжів</a:t>
            </a:r>
            <a:r>
              <a:rPr lang="uk-UA" sz="2800" dirty="0">
                <a:solidFill>
                  <a:srgbClr val="000000"/>
                </a:solidFill>
                <a:latin typeface="Times New Roman"/>
                <a:ea typeface="Calibri"/>
              </a:rPr>
              <a:t>. Різні моделі мікротомів відрізняються принципом дії: подають ніж на зразок (столик залишається нерухомим, ніж переміщується в горизонтальній площині); подають зразок на ніж (столик зміщується по вертикалі, насуваючись на лезо).</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ru-RU" sz="3200" dirty="0" smtClean="0">
                <a:solidFill>
                  <a:srgbClr val="000000"/>
                </a:solidFill>
                <a:latin typeface="Times New Roman"/>
                <a:ea typeface="Calibri"/>
              </a:rPr>
              <a:t/>
            </a:r>
            <a:br>
              <a:rPr lang="ru-RU" sz="3200" dirty="0" smtClean="0">
                <a:solidFill>
                  <a:srgbClr val="000000"/>
                </a:solidFill>
                <a:latin typeface="Times New Roman"/>
                <a:ea typeface="Calibri"/>
              </a:rPr>
            </a:b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700" dirty="0">
                <a:solidFill>
                  <a:srgbClr val="000000"/>
                </a:solidFill>
                <a:latin typeface="Times New Roman"/>
                <a:ea typeface="Calibri"/>
              </a:rPr>
              <a:t>Рис. 1.Мікротом ротаційний</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ru-RU" sz="3200" dirty="0" smtClean="0">
                <a:solidFill>
                  <a:srgbClr val="000000"/>
                </a:solidFill>
                <a:latin typeface="Times New Roman"/>
                <a:ea typeface="Calibri"/>
              </a:rPr>
              <a:t/>
            </a:r>
            <a:br>
              <a:rPr lang="ru-RU" sz="3200" dirty="0" smtClean="0">
                <a:solidFill>
                  <a:srgbClr val="000000"/>
                </a:solidFill>
                <a:latin typeface="Times New Roman"/>
                <a:ea typeface="Calibri"/>
              </a:rPr>
            </a:br>
            <a:r>
              <a:rPr lang="ru-RU" sz="3200" dirty="0">
                <a:solidFill>
                  <a:srgbClr val="000000"/>
                </a:solidFill>
                <a:latin typeface="Times New Roman"/>
                <a:ea typeface="Calibri"/>
              </a:rPr>
              <a:t/>
            </a:r>
            <a:br>
              <a:rPr lang="ru-RU" sz="3200" dirty="0">
                <a:solidFill>
                  <a:srgbClr val="000000"/>
                </a:solidFill>
                <a:latin typeface="Times New Roman"/>
                <a:ea typeface="Calibri"/>
              </a:rPr>
            </a:br>
            <a:endParaRPr lang="ru-RU" sz="28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4262181"/>
            <a:ext cx="3672408" cy="2115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2278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95536" y="679302"/>
            <a:ext cx="8589640" cy="6178698"/>
          </a:xfrm>
        </p:spPr>
        <p:txBody>
          <a:bodyPr>
            <a:normAutofit fontScale="90000"/>
          </a:bodyPr>
          <a:lstStyle/>
          <a:p>
            <a:pPr algn="l">
              <a:lnSpc>
                <a:spcPts val="2600"/>
              </a:lnSpc>
              <a:spcAft>
                <a:spcPts val="0"/>
              </a:spcAft>
              <a:tabLst>
                <a:tab pos="630555" algn="l"/>
              </a:tabLst>
            </a:pPr>
            <a:r>
              <a:rPr lang="uk-UA" sz="2700" b="1" i="1" dirty="0">
                <a:solidFill>
                  <a:srgbClr val="C00000"/>
                </a:solidFill>
                <a:latin typeface="Times New Roman"/>
                <a:ea typeface="Calibri"/>
              </a:rPr>
              <a:t>Порядок виготовлення гістологічних препаратів</a:t>
            </a:r>
            <a:r>
              <a:rPr lang="uk-UA" sz="2700" b="1" dirty="0">
                <a:solidFill>
                  <a:srgbClr val="C00000"/>
                </a:solidFill>
                <a:latin typeface="Times New Roman"/>
                <a:ea typeface="Calibri"/>
              </a:rPr>
              <a:t> такий:</a:t>
            </a:r>
            <a:r>
              <a:rPr lang="ru-RU" sz="2200" dirty="0">
                <a:solidFill>
                  <a:srgbClr val="000000"/>
                </a:solidFill>
                <a:latin typeface="Times New Roman"/>
                <a:ea typeface="Calibri"/>
              </a:rPr>
              <a:t/>
            </a:r>
            <a:br>
              <a:rPr lang="ru-RU" sz="2200" dirty="0">
                <a:solidFill>
                  <a:srgbClr val="000000"/>
                </a:solidFill>
                <a:latin typeface="Times New Roman"/>
                <a:ea typeface="Calibri"/>
              </a:rPr>
            </a:br>
            <a:r>
              <a:rPr lang="uk-UA" sz="2200" dirty="0">
                <a:solidFill>
                  <a:srgbClr val="000000"/>
                </a:solidFill>
                <a:latin typeface="Times New Roman"/>
                <a:ea typeface="Calibri"/>
              </a:rPr>
              <a:t>1- </a:t>
            </a:r>
            <a:r>
              <a:rPr lang="uk-UA" sz="2700" dirty="0">
                <a:solidFill>
                  <a:srgbClr val="000000"/>
                </a:solidFill>
                <a:latin typeface="Times New Roman"/>
                <a:ea typeface="Calibri"/>
              </a:rPr>
              <a:t>різання блоків на мікротомі;</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2 - наклеювання зрізів на предметні скельця;</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3- </a:t>
            </a:r>
            <a:r>
              <a:rPr lang="uk-UA" sz="2700" dirty="0" err="1">
                <a:solidFill>
                  <a:srgbClr val="000000"/>
                </a:solidFill>
                <a:latin typeface="Times New Roman"/>
                <a:ea typeface="Calibri"/>
              </a:rPr>
              <a:t>депарафінування</a:t>
            </a:r>
            <a:r>
              <a:rPr lang="uk-UA" sz="2700" dirty="0">
                <a:solidFill>
                  <a:srgbClr val="000000"/>
                </a:solidFill>
                <a:latin typeface="Times New Roman"/>
                <a:ea typeface="Calibri"/>
              </a:rPr>
              <a:t> зразків і доведення до води: </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 ксилол I - 2 хв,</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 ксилол II - 2 хв, </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 абсолютний спирт - 2 хв; </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 спирт 96° - 2 хв,</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 спирт 70° - 2 хв,</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 спирт 40° - 2 хв, </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4 - споліскування у воді;</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5 - забарвлення гематоксиліном - 2-5 хв;</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6 - промивання у воді - 10 хв;</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7- забарвлення еозином - 5-10 хв;</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8 - промивання у воді - 1-2 хв;</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9 - зневоднення зразків: спирт 40°, 70°, 96° - І, 96° - II, </a:t>
            </a:r>
            <a:r>
              <a:rPr lang="uk-UA" sz="2700" dirty="0" err="1">
                <a:solidFill>
                  <a:srgbClr val="000000"/>
                </a:solidFill>
                <a:latin typeface="Times New Roman"/>
                <a:ea typeface="Calibri"/>
              </a:rPr>
              <a:t>карбол</a:t>
            </a:r>
            <a:r>
              <a:rPr lang="uk-UA" sz="2700" dirty="0">
                <a:solidFill>
                  <a:srgbClr val="000000"/>
                </a:solidFill>
                <a:latin typeface="Times New Roman"/>
                <a:ea typeface="Calibri"/>
              </a:rPr>
              <a:t>-ксилол, ксилол - І, ксилол - II - по 2 хв;</a:t>
            </a:r>
            <a:r>
              <a:rPr lang="ru-RU" sz="2700" dirty="0">
                <a:solidFill>
                  <a:srgbClr val="000000"/>
                </a:solidFill>
                <a:latin typeface="Times New Roman"/>
                <a:ea typeface="Calibri"/>
              </a:rPr>
              <a:t/>
            </a:r>
            <a:br>
              <a:rPr lang="ru-RU" sz="2700" dirty="0">
                <a:solidFill>
                  <a:srgbClr val="000000"/>
                </a:solidFill>
                <a:latin typeface="Times New Roman"/>
                <a:ea typeface="Calibri"/>
              </a:rPr>
            </a:br>
            <a:r>
              <a:rPr lang="uk-UA" sz="2700" dirty="0">
                <a:solidFill>
                  <a:srgbClr val="000000"/>
                </a:solidFill>
                <a:latin typeface="Times New Roman"/>
                <a:ea typeface="Calibri"/>
              </a:rPr>
              <a:t>10 - заливання в блоки.</a:t>
            </a:r>
            <a:r>
              <a:rPr lang="ru-RU" sz="2700" dirty="0">
                <a:solidFill>
                  <a:srgbClr val="000000"/>
                </a:solidFill>
                <a:latin typeface="Times New Roman"/>
                <a:ea typeface="Calibri"/>
              </a:rPr>
              <a:t/>
            </a:r>
            <a:br>
              <a:rPr lang="ru-RU" sz="2700" dirty="0">
                <a:solidFill>
                  <a:srgbClr val="000000"/>
                </a:solidFill>
                <a:latin typeface="Times New Roman"/>
                <a:ea typeface="Calibri"/>
              </a:rPr>
            </a:b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227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178698"/>
          </a:xfrm>
        </p:spPr>
        <p:txBody>
          <a:bodyPr>
            <a:normAutofit/>
          </a:bodyPr>
          <a:lstStyle/>
          <a:p>
            <a:pPr algn="l">
              <a:spcAft>
                <a:spcPts val="0"/>
              </a:spcAft>
              <a:tabLst>
                <a:tab pos="630555" algn="l"/>
              </a:tabLst>
            </a:pPr>
            <a:r>
              <a:rPr lang="uk-UA" sz="2800" dirty="0" smtClean="0">
                <a:solidFill>
                  <a:srgbClr val="000000"/>
                </a:solidFill>
                <a:latin typeface="Times New Roman"/>
                <a:ea typeface="Calibri"/>
              </a:rPr>
              <a:t>	Наступним </a:t>
            </a:r>
            <a:r>
              <a:rPr lang="uk-UA" sz="2800" dirty="0">
                <a:solidFill>
                  <a:srgbClr val="000000"/>
                </a:solidFill>
                <a:latin typeface="Times New Roman"/>
                <a:ea typeface="Calibri"/>
              </a:rPr>
              <a:t>етапом роботи є </a:t>
            </a:r>
            <a:r>
              <a:rPr lang="uk-UA" sz="2800" b="1" dirty="0">
                <a:solidFill>
                  <a:srgbClr val="C00000"/>
                </a:solidFill>
                <a:latin typeface="Times New Roman"/>
                <a:ea typeface="Calibri"/>
              </a:rPr>
              <a:t>мікроскопія зразків </a:t>
            </a:r>
            <a:r>
              <a:rPr lang="uk-UA" sz="2800" dirty="0">
                <a:solidFill>
                  <a:srgbClr val="000000"/>
                </a:solidFill>
                <a:latin typeface="Times New Roman"/>
                <a:ea typeface="Calibri"/>
              </a:rPr>
              <a:t>– аналіз гістологічної картини органів тварин контрольної і дослідної груп, морфометрія окремих структур.</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ru-RU" sz="3200" dirty="0" smtClean="0">
                <a:solidFill>
                  <a:srgbClr val="000000"/>
                </a:solidFill>
                <a:latin typeface="Times New Roman"/>
                <a:ea typeface="Calibri"/>
              </a:rPr>
              <a:t>	</a:t>
            </a:r>
            <a:r>
              <a:rPr lang="uk-UA" sz="2800" dirty="0" smtClean="0">
                <a:solidFill>
                  <a:srgbClr val="000000"/>
                </a:solidFill>
                <a:latin typeface="Times New Roman"/>
                <a:ea typeface="Calibri"/>
              </a:rPr>
              <a:t>Вимірювання </a:t>
            </a:r>
            <a:r>
              <a:rPr lang="uk-UA" sz="2800" dirty="0">
                <a:solidFill>
                  <a:srgbClr val="000000"/>
                </a:solidFill>
                <a:latin typeface="Times New Roman"/>
                <a:ea typeface="Calibri"/>
              </a:rPr>
              <a:t>окремих структур і їх деталей проводиться за допомогою лінійки та сітки окуляр-мікрометра. Приведення цифрового матеріалу, одержаного при великому збільшенні, у натуральні величини проводиться за допомогою об’єктива </a:t>
            </a:r>
            <a:r>
              <a:rPr lang="uk-UA" sz="2800">
                <a:solidFill>
                  <a:srgbClr val="000000"/>
                </a:solidFill>
                <a:latin typeface="Times New Roman"/>
                <a:ea typeface="Calibri"/>
              </a:rPr>
              <a:t>мікрометра</a:t>
            </a:r>
            <a:r>
              <a:rPr lang="uk-UA" sz="2800" smtClean="0">
                <a:solidFill>
                  <a:srgbClr val="000000"/>
                </a:solidFill>
                <a:latin typeface="Times New Roman"/>
                <a:ea typeface="Calibri"/>
              </a:rPr>
              <a:t>.</a:t>
            </a:r>
            <a:br>
              <a:rPr lang="uk-UA" sz="2800" smtClean="0">
                <a:solidFill>
                  <a:srgbClr val="000000"/>
                </a:solidFill>
                <a:latin typeface="Times New Roman"/>
                <a:ea typeface="Calibri"/>
              </a:rPr>
            </a:br>
            <a:r>
              <a:rPr lang="uk-UA" sz="2800">
                <a:solidFill>
                  <a:srgbClr val="000000"/>
                </a:solidFill>
                <a:latin typeface="Times New Roman"/>
                <a:ea typeface="Calibri"/>
              </a:rPr>
              <a:t/>
            </a:r>
            <a:br>
              <a:rPr lang="uk-UA" sz="2800">
                <a:solidFill>
                  <a:srgbClr val="000000"/>
                </a:solidFill>
                <a:latin typeface="Times New Roman"/>
                <a:ea typeface="Calibri"/>
              </a:rPr>
            </a:br>
            <a:r>
              <a:rPr lang="ru-RU" sz="3200" dirty="0">
                <a:solidFill>
                  <a:srgbClr val="000000"/>
                </a:solidFill>
                <a:latin typeface="Times New Roman"/>
                <a:ea typeface="Calibri"/>
              </a:rPr>
              <a:t/>
            </a:r>
            <a:br>
              <a:rPr lang="ru-RU" sz="3200" dirty="0">
                <a:solidFill>
                  <a:srgbClr val="000000"/>
                </a:solidFill>
                <a:latin typeface="Times New Roman"/>
                <a:ea typeface="Calibri"/>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2278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178698"/>
          </a:xfrm>
        </p:spPr>
        <p:txBody>
          <a:bodyPr>
            <a:normAutofit/>
          </a:bodyPr>
          <a:lstStyle/>
          <a:p>
            <a:pPr algn="l">
              <a:spcAft>
                <a:spcPts val="0"/>
              </a:spcAft>
              <a:tabLst>
                <a:tab pos="630555" algn="l"/>
              </a:tabLst>
            </a:pPr>
            <a:r>
              <a:rPr lang="uk-UA" sz="2800" dirty="0">
                <a:solidFill>
                  <a:srgbClr val="000000"/>
                </a:solidFill>
                <a:latin typeface="Times New Roman"/>
                <a:ea typeface="Calibri"/>
              </a:rPr>
              <a:t>При вимірюванні порівняно крупних деталей користуються стереоскопічним </a:t>
            </a:r>
            <a:r>
              <a:rPr lang="uk-UA" sz="2800" b="1" i="1" dirty="0">
                <a:solidFill>
                  <a:srgbClr val="FF0000"/>
                </a:solidFill>
                <a:latin typeface="Times New Roman"/>
                <a:ea typeface="Calibri"/>
              </a:rPr>
              <a:t>мікроскопом</a:t>
            </a:r>
            <a:r>
              <a:rPr lang="uk-UA" sz="2800" dirty="0">
                <a:solidFill>
                  <a:srgbClr val="FF0000"/>
                </a:solidFill>
                <a:latin typeface="Times New Roman"/>
                <a:ea typeface="Calibri"/>
              </a:rPr>
              <a:t> (</a:t>
            </a:r>
            <a:r>
              <a:rPr lang="uk-UA" sz="2800" b="1" dirty="0">
                <a:solidFill>
                  <a:srgbClr val="FF0000"/>
                </a:solidFill>
                <a:latin typeface="Times New Roman"/>
                <a:ea typeface="Calibri"/>
              </a:rPr>
              <a:t>МБС-9</a:t>
            </a:r>
            <a:r>
              <a:rPr lang="uk-UA" sz="2800" dirty="0">
                <a:solidFill>
                  <a:srgbClr val="FF0000"/>
                </a:solidFill>
                <a:latin typeface="Times New Roman"/>
                <a:ea typeface="Calibri"/>
              </a:rPr>
              <a:t>), </a:t>
            </a:r>
            <a:r>
              <a:rPr lang="uk-UA" sz="2800" dirty="0">
                <a:solidFill>
                  <a:srgbClr val="000000"/>
                </a:solidFill>
                <a:latin typeface="Times New Roman"/>
                <a:ea typeface="Calibri"/>
              </a:rPr>
              <a:t>який дозволяє вести дослідження при з збільшенні до 60 разів. При цьому заливка в ущільнюючі середовища не проводиться. А досліджуваний об'єкт виймають </a:t>
            </a:r>
            <a:r>
              <a:rPr lang="uk-UA" sz="2800" dirty="0" smtClean="0">
                <a:solidFill>
                  <a:srgbClr val="000000"/>
                </a:solidFill>
                <a:latin typeface="Times New Roman"/>
                <a:ea typeface="Calibri"/>
              </a:rPr>
              <a:t/>
            </a:r>
            <a:br>
              <a:rPr lang="uk-UA" sz="2800" dirty="0" smtClean="0">
                <a:solidFill>
                  <a:srgbClr val="000000"/>
                </a:solidFill>
                <a:latin typeface="Times New Roman"/>
                <a:ea typeface="Calibri"/>
              </a:rPr>
            </a:br>
            <a:r>
              <a:rPr lang="uk-UA" sz="2800" dirty="0" smtClean="0">
                <a:solidFill>
                  <a:srgbClr val="000000"/>
                </a:solidFill>
                <a:latin typeface="Times New Roman"/>
                <a:ea typeface="Calibri"/>
              </a:rPr>
              <a:t>із </a:t>
            </a:r>
            <a:r>
              <a:rPr lang="uk-UA" sz="2800" dirty="0">
                <a:solidFill>
                  <a:srgbClr val="000000"/>
                </a:solidFill>
                <a:latin typeface="Times New Roman"/>
                <a:ea typeface="Calibri"/>
              </a:rPr>
              <a:t>фіксатора, споліскують у воді</a:t>
            </a:r>
            <a:r>
              <a:rPr lang="uk-UA" sz="2800" dirty="0" smtClean="0">
                <a:solidFill>
                  <a:srgbClr val="000000"/>
                </a:solidFill>
                <a:latin typeface="Times New Roman"/>
                <a:ea typeface="Calibri"/>
              </a:rPr>
              <a:t>,</a:t>
            </a:r>
            <a:br>
              <a:rPr lang="uk-UA" sz="2800" dirty="0" smtClean="0">
                <a:solidFill>
                  <a:srgbClr val="000000"/>
                </a:solidFill>
                <a:latin typeface="Times New Roman"/>
                <a:ea typeface="Calibri"/>
              </a:rPr>
            </a:br>
            <a:r>
              <a:rPr lang="uk-UA" sz="2800" dirty="0" smtClean="0">
                <a:solidFill>
                  <a:srgbClr val="000000"/>
                </a:solidFill>
                <a:latin typeface="Times New Roman"/>
                <a:ea typeface="Calibri"/>
              </a:rPr>
              <a:t> </a:t>
            </a:r>
            <a:r>
              <a:rPr lang="uk-UA" sz="2800" dirty="0">
                <a:solidFill>
                  <a:srgbClr val="000000"/>
                </a:solidFill>
                <a:latin typeface="Times New Roman"/>
                <a:ea typeface="Calibri"/>
              </a:rPr>
              <a:t>розрізають на окремі смужки, </a:t>
            </a:r>
            <a:r>
              <a:rPr lang="uk-UA" sz="2800" dirty="0" smtClean="0">
                <a:solidFill>
                  <a:srgbClr val="000000"/>
                </a:solidFill>
                <a:latin typeface="Times New Roman"/>
                <a:ea typeface="Calibri"/>
              </a:rPr>
              <a:t/>
            </a:r>
            <a:br>
              <a:rPr lang="uk-UA" sz="2800" dirty="0" smtClean="0">
                <a:solidFill>
                  <a:srgbClr val="000000"/>
                </a:solidFill>
                <a:latin typeface="Times New Roman"/>
                <a:ea typeface="Calibri"/>
              </a:rPr>
            </a:br>
            <a:r>
              <a:rPr lang="uk-UA" sz="2800" dirty="0" smtClean="0">
                <a:solidFill>
                  <a:srgbClr val="000000"/>
                </a:solidFill>
                <a:latin typeface="Times New Roman"/>
                <a:ea typeface="Calibri"/>
              </a:rPr>
              <a:t>поміщають </a:t>
            </a:r>
            <a:r>
              <a:rPr lang="uk-UA" sz="2800" dirty="0">
                <a:solidFill>
                  <a:srgbClr val="000000"/>
                </a:solidFill>
                <a:latin typeface="Times New Roman"/>
                <a:ea typeface="Calibri"/>
              </a:rPr>
              <a:t>на предметне скло </a:t>
            </a:r>
            <a:r>
              <a:rPr lang="uk-UA" sz="2800" dirty="0" smtClean="0">
                <a:solidFill>
                  <a:srgbClr val="000000"/>
                </a:solidFill>
                <a:latin typeface="Times New Roman"/>
                <a:ea typeface="Calibri"/>
              </a:rPr>
              <a:t/>
            </a:r>
            <a:br>
              <a:rPr lang="uk-UA" sz="2800" dirty="0" smtClean="0">
                <a:solidFill>
                  <a:srgbClr val="000000"/>
                </a:solidFill>
                <a:latin typeface="Times New Roman"/>
                <a:ea typeface="Calibri"/>
              </a:rPr>
            </a:br>
            <a:r>
              <a:rPr lang="uk-UA" sz="2800" dirty="0" smtClean="0">
                <a:solidFill>
                  <a:srgbClr val="000000"/>
                </a:solidFill>
                <a:latin typeface="Times New Roman"/>
                <a:ea typeface="Calibri"/>
              </a:rPr>
              <a:t>мікроскопа </a:t>
            </a:r>
            <a:r>
              <a:rPr lang="uk-UA" sz="2800" dirty="0">
                <a:solidFill>
                  <a:srgbClr val="000000"/>
                </a:solidFill>
                <a:latin typeface="Times New Roman"/>
                <a:ea typeface="Calibri"/>
              </a:rPr>
              <a:t>і досліджують</a:t>
            </a:r>
            <a:r>
              <a:rPr lang="uk-UA" sz="2800" dirty="0" smtClean="0">
                <a:solidFill>
                  <a:srgbClr val="000000"/>
                </a:solidFill>
                <a:latin typeface="Times New Roman"/>
                <a:ea typeface="Calibri"/>
              </a:rPr>
              <a:t>.</a:t>
            </a:r>
            <a:br>
              <a:rPr lang="uk-UA" sz="2800" dirty="0" smtClean="0">
                <a:solidFill>
                  <a:srgbClr val="000000"/>
                </a:solidFill>
                <a:latin typeface="Times New Roman"/>
                <a:ea typeface="Calibri"/>
              </a:rPr>
            </a:br>
            <a:r>
              <a:rPr lang="uk-UA" sz="2800" dirty="0">
                <a:solidFill>
                  <a:srgbClr val="000000"/>
                </a:solidFill>
                <a:latin typeface="Times New Roman"/>
                <a:ea typeface="Calibri"/>
              </a:rPr>
              <a:t/>
            </a:r>
            <a:br>
              <a:rPr lang="uk-UA" sz="2800" dirty="0">
                <a:solidFill>
                  <a:srgbClr val="000000"/>
                </a:solidFill>
                <a:latin typeface="Times New Roman"/>
                <a:ea typeface="Calibri"/>
              </a:rPr>
            </a:br>
            <a:r>
              <a:rPr lang="ru-RU" sz="3200" dirty="0">
                <a:solidFill>
                  <a:srgbClr val="000000"/>
                </a:solidFill>
                <a:latin typeface="Times New Roman"/>
                <a:ea typeface="Calibri"/>
              </a:rPr>
              <a:t/>
            </a:r>
            <a:br>
              <a:rPr lang="ru-RU" sz="3200" dirty="0">
                <a:solidFill>
                  <a:srgbClr val="000000"/>
                </a:solidFill>
                <a:latin typeface="Times New Roman"/>
                <a:ea typeface="Calibri"/>
              </a:rPr>
            </a:br>
            <a:endParaRPr lang="ru-RU" sz="2800"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492" y="2924944"/>
            <a:ext cx="2783954" cy="3731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2278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178698"/>
          </a:xfrm>
        </p:spPr>
        <p:txBody>
          <a:bodyPr>
            <a:normAutofit fontScale="90000"/>
          </a:bodyPr>
          <a:lstStyle/>
          <a:p>
            <a:pPr algn="l">
              <a:spcAft>
                <a:spcPts val="0"/>
              </a:spcAft>
              <a:tabLst>
                <a:tab pos="630555" algn="l"/>
              </a:tabLst>
            </a:pPr>
            <a:r>
              <a:rPr lang="uk-UA" sz="2800" dirty="0">
                <a:solidFill>
                  <a:srgbClr val="000000"/>
                </a:solidFill>
                <a:latin typeface="Times New Roman"/>
                <a:ea typeface="Calibri"/>
              </a:rPr>
              <a:t>Таким способом досліджують і вимірюють товщину стінки </a:t>
            </a:r>
            <a:r>
              <a:rPr lang="uk-UA" sz="2800" dirty="0" err="1">
                <a:solidFill>
                  <a:srgbClr val="000000"/>
                </a:solidFill>
                <a:latin typeface="Times New Roman"/>
                <a:ea typeface="Calibri"/>
              </a:rPr>
              <a:t>шлунка</a:t>
            </a:r>
            <a:r>
              <a:rPr lang="uk-UA" sz="2800" dirty="0">
                <a:solidFill>
                  <a:srgbClr val="000000"/>
                </a:solidFill>
                <a:latin typeface="Times New Roman"/>
                <a:ea typeface="Calibri"/>
              </a:rPr>
              <a:t> і її оболонок, діаметр </a:t>
            </a:r>
            <a:r>
              <a:rPr lang="uk-UA" sz="2800" dirty="0" err="1">
                <a:solidFill>
                  <a:srgbClr val="000000"/>
                </a:solidFill>
                <a:latin typeface="Times New Roman"/>
                <a:ea typeface="Calibri"/>
              </a:rPr>
              <a:t>наднирників</a:t>
            </a:r>
            <a:r>
              <a:rPr lang="uk-UA" sz="2800" dirty="0">
                <a:solidFill>
                  <a:srgbClr val="000000"/>
                </a:solidFill>
                <a:latin typeface="Times New Roman"/>
                <a:ea typeface="Calibri"/>
              </a:rPr>
              <a:t> і величину коркової і мозкової речовин, розміри сосочків і структур передшлунків жуйних і т. п.</a:t>
            </a:r>
            <a:r>
              <a:rPr lang="ru-RU" sz="3200" dirty="0">
                <a:solidFill>
                  <a:srgbClr val="000000"/>
                </a:solidFill>
                <a:latin typeface="Times New Roman"/>
                <a:ea typeface="Calibri"/>
              </a:rPr>
              <a:t/>
            </a:r>
            <a:br>
              <a:rPr lang="ru-RU" sz="3200" dirty="0">
                <a:solidFill>
                  <a:srgbClr val="000000"/>
                </a:solidFill>
                <a:latin typeface="Times New Roman"/>
                <a:ea typeface="Calibri"/>
              </a:rPr>
            </a:br>
            <a:r>
              <a:rPr lang="uk-UA" sz="2800" dirty="0">
                <a:solidFill>
                  <a:srgbClr val="000000"/>
                </a:solidFill>
                <a:latin typeface="Times New Roman"/>
                <a:ea typeface="Calibri"/>
              </a:rPr>
              <a:t>Для морфологічних досліджень існують спеціальні методики, якими користуються залежно від мети, способу і об'єкта досліджень</a:t>
            </a:r>
            <a:r>
              <a:rPr lang="uk-UA" sz="2800" dirty="0" smtClean="0">
                <a:solidFill>
                  <a:srgbClr val="000000"/>
                </a:solidFill>
                <a:latin typeface="Times New Roman"/>
                <a:ea typeface="Calibri"/>
              </a:rPr>
              <a:t>.</a:t>
            </a:r>
            <a:br>
              <a:rPr lang="uk-UA" sz="2800" dirty="0" smtClean="0">
                <a:solidFill>
                  <a:srgbClr val="000000"/>
                </a:solidFill>
                <a:latin typeface="Times New Roman"/>
                <a:ea typeface="Calibri"/>
              </a:rPr>
            </a:br>
            <a:r>
              <a:rPr lang="uk-UA" sz="2800" dirty="0">
                <a:solidFill>
                  <a:srgbClr val="000000"/>
                </a:solidFill>
                <a:latin typeface="Times New Roman"/>
                <a:ea typeface="Calibri"/>
              </a:rPr>
              <a:t/>
            </a:r>
            <a:br>
              <a:rPr lang="uk-UA" sz="2800" dirty="0">
                <a:solidFill>
                  <a:srgbClr val="000000"/>
                </a:solidFill>
                <a:latin typeface="Times New Roman"/>
                <a:ea typeface="Calibri"/>
              </a:rPr>
            </a:br>
            <a:r>
              <a:rPr lang="uk-UA" sz="2800" dirty="0" smtClean="0">
                <a:solidFill>
                  <a:srgbClr val="000000"/>
                </a:solidFill>
                <a:latin typeface="Times New Roman"/>
                <a:ea typeface="Calibri"/>
              </a:rPr>
              <a:t/>
            </a:r>
            <a:br>
              <a:rPr lang="uk-UA" sz="2800" dirty="0" smtClean="0">
                <a:solidFill>
                  <a:srgbClr val="000000"/>
                </a:solidFill>
                <a:latin typeface="Times New Roman"/>
                <a:ea typeface="Calibri"/>
              </a:rPr>
            </a:br>
            <a:r>
              <a:rPr lang="uk-UA" sz="2800" dirty="0" smtClean="0">
                <a:solidFill>
                  <a:srgbClr val="000000"/>
                </a:solidFill>
                <a:latin typeface="Times New Roman"/>
                <a:ea typeface="Calibri"/>
              </a:rPr>
              <a:t/>
            </a:r>
            <a:br>
              <a:rPr lang="uk-UA" sz="2800" dirty="0" smtClean="0">
                <a:solidFill>
                  <a:srgbClr val="000000"/>
                </a:solidFill>
                <a:latin typeface="Times New Roman"/>
                <a:ea typeface="Calibri"/>
              </a:rPr>
            </a:br>
            <a:r>
              <a:rPr lang="ru-RU" sz="2000" dirty="0"/>
              <a:t>Рис. 1. Будова </a:t>
            </a:r>
            <a:r>
              <a:rPr lang="ru-RU" sz="2000" dirty="0" err="1"/>
              <a:t>слизової</a:t>
            </a:r>
            <a:r>
              <a:rPr lang="ru-RU" sz="2000" dirty="0"/>
              <a:t> </a:t>
            </a:r>
            <a:r>
              <a:rPr lang="ru-RU" sz="2000" dirty="0" err="1"/>
              <a:t>оболонки</a:t>
            </a:r>
            <a:r>
              <a:rPr lang="ru-RU" sz="2000" dirty="0"/>
              <a:t> </a:t>
            </a:r>
            <a:r>
              <a:rPr lang="ru-RU" sz="2000" dirty="0" err="1"/>
              <a:t>рубця</a:t>
            </a:r>
            <a:r>
              <a:rPr lang="ru-RU" sz="2000" dirty="0"/>
              <a:t>: </a:t>
            </a:r>
            <a:r>
              <a:rPr lang="ru-RU" sz="2000" dirty="0" smtClean="0"/>
              <a:t/>
            </a:r>
            <a:br>
              <a:rPr lang="ru-RU" sz="2000" dirty="0" smtClean="0"/>
            </a:br>
            <a:r>
              <a:rPr lang="ru-RU" sz="2000" dirty="0" smtClean="0"/>
              <a:t>1 </a:t>
            </a:r>
            <a:r>
              <a:rPr lang="ru-RU" sz="2000" dirty="0"/>
              <a:t>– </a:t>
            </a:r>
            <a:r>
              <a:rPr lang="ru-RU" sz="2000" dirty="0" err="1"/>
              <a:t>порожнина</a:t>
            </a:r>
            <a:r>
              <a:rPr lang="ru-RU" sz="2000" dirty="0"/>
              <a:t> </a:t>
            </a:r>
            <a:r>
              <a:rPr lang="ru-RU" sz="2000" dirty="0" err="1"/>
              <a:t>рубця</a:t>
            </a:r>
            <a:r>
              <a:rPr lang="ru-RU" sz="2000" dirty="0" smtClean="0"/>
              <a:t>;</a:t>
            </a:r>
            <a:br>
              <a:rPr lang="ru-RU" sz="2000" dirty="0" smtClean="0"/>
            </a:br>
            <a:r>
              <a:rPr lang="ru-RU" sz="2000" dirty="0" smtClean="0"/>
              <a:t> </a:t>
            </a:r>
            <a:r>
              <a:rPr lang="ru-RU" sz="2000" dirty="0" err="1"/>
              <a:t>типи</a:t>
            </a:r>
            <a:r>
              <a:rPr lang="ru-RU" sz="2000" dirty="0"/>
              <a:t> </a:t>
            </a:r>
            <a:r>
              <a:rPr lang="ru-RU" sz="2000" dirty="0" err="1"/>
              <a:t>клітин</a:t>
            </a:r>
            <a:r>
              <a:rPr lang="ru-RU" sz="2000" dirty="0"/>
              <a:t> </a:t>
            </a:r>
            <a:r>
              <a:rPr lang="ru-RU" sz="2000" dirty="0" err="1"/>
              <a:t>слизової</a:t>
            </a:r>
            <a:r>
              <a:rPr lang="ru-RU" sz="2000" dirty="0"/>
              <a:t> </a:t>
            </a:r>
            <a:r>
              <a:rPr lang="ru-RU" sz="2000" dirty="0" err="1"/>
              <a:t>оболонки</a:t>
            </a:r>
            <a:r>
              <a:rPr lang="ru-RU" sz="2000" dirty="0"/>
              <a:t> </a:t>
            </a:r>
            <a:r>
              <a:rPr lang="ru-RU" sz="2000" dirty="0" err="1"/>
              <a:t>рубця</a:t>
            </a:r>
            <a:r>
              <a:rPr lang="ru-RU" sz="2000" dirty="0"/>
              <a:t> (2 – </a:t>
            </a:r>
            <a:r>
              <a:rPr lang="ru-RU" sz="2000" dirty="0" err="1"/>
              <a:t>ороговілі</a:t>
            </a:r>
            <a:r>
              <a:rPr lang="ru-RU" sz="2000" dirty="0"/>
              <a:t>; </a:t>
            </a:r>
            <a:r>
              <a:rPr lang="ru-RU" sz="2000" dirty="0" smtClean="0"/>
              <a:t/>
            </a:r>
            <a:br>
              <a:rPr lang="ru-RU" sz="2000" dirty="0" smtClean="0"/>
            </a:br>
            <a:r>
              <a:rPr lang="ru-RU" sz="2000" dirty="0" smtClean="0"/>
              <a:t>3 </a:t>
            </a:r>
            <a:r>
              <a:rPr lang="ru-RU" sz="2000" dirty="0"/>
              <a:t>– </a:t>
            </a:r>
            <a:r>
              <a:rPr lang="ru-RU" sz="2000" dirty="0" err="1"/>
              <a:t>гранулярні</a:t>
            </a:r>
            <a:r>
              <a:rPr lang="ru-RU" sz="2000" dirty="0"/>
              <a:t>; </a:t>
            </a:r>
            <a:r>
              <a:rPr lang="ru-RU" sz="2000" dirty="0" smtClean="0"/>
              <a:t/>
            </a:r>
            <a:br>
              <a:rPr lang="ru-RU" sz="2000" dirty="0" smtClean="0"/>
            </a:br>
            <a:r>
              <a:rPr lang="ru-RU" sz="2000" dirty="0" smtClean="0"/>
              <a:t>4 </a:t>
            </a:r>
            <a:r>
              <a:rPr lang="ru-RU" sz="2000" dirty="0"/>
              <a:t>– </a:t>
            </a:r>
            <a:r>
              <a:rPr lang="ru-RU" sz="2000" dirty="0" err="1"/>
              <a:t>парабазальні</a:t>
            </a:r>
            <a:r>
              <a:rPr lang="ru-RU" sz="2000" dirty="0" smtClean="0"/>
              <a:t>;</a:t>
            </a:r>
            <a:br>
              <a:rPr lang="ru-RU" sz="2000" dirty="0" smtClean="0"/>
            </a:br>
            <a:r>
              <a:rPr lang="ru-RU" sz="2000" dirty="0" smtClean="0"/>
              <a:t> </a:t>
            </a:r>
            <a:r>
              <a:rPr lang="ru-RU" sz="2000" dirty="0"/>
              <a:t>5 – </a:t>
            </a:r>
            <a:r>
              <a:rPr lang="ru-RU" sz="2000" dirty="0" err="1"/>
              <a:t>базальні</a:t>
            </a:r>
            <a:r>
              <a:rPr lang="ru-RU" sz="2000" dirty="0"/>
              <a:t>); </a:t>
            </a:r>
            <a:r>
              <a:rPr lang="ru-RU" sz="2000" dirty="0" smtClean="0"/>
              <a:t/>
            </a:r>
            <a:br>
              <a:rPr lang="ru-RU" sz="2000" dirty="0" smtClean="0"/>
            </a:br>
            <a:r>
              <a:rPr lang="ru-RU" sz="2000" dirty="0" smtClean="0"/>
              <a:t>6 </a:t>
            </a:r>
            <a:r>
              <a:rPr lang="ru-RU" sz="2000" dirty="0"/>
              <a:t>– </a:t>
            </a:r>
            <a:r>
              <a:rPr lang="ru-RU" sz="2000" dirty="0" err="1"/>
              <a:t>м’язова</a:t>
            </a:r>
            <a:r>
              <a:rPr lang="ru-RU" sz="2000" dirty="0"/>
              <a:t> </a:t>
            </a:r>
            <a:r>
              <a:rPr lang="ru-RU" sz="2000" dirty="0" err="1"/>
              <a:t>оболонка</a:t>
            </a:r>
            <a:r>
              <a:rPr lang="ru-RU" sz="2000" dirty="0"/>
              <a:t>; </a:t>
            </a:r>
            <a:r>
              <a:rPr lang="ru-RU" sz="2000" dirty="0" smtClean="0"/>
              <a:t/>
            </a:r>
            <a:br>
              <a:rPr lang="ru-RU" sz="2000" dirty="0" smtClean="0"/>
            </a:br>
            <a:r>
              <a:rPr lang="ru-RU" sz="2000" dirty="0" smtClean="0"/>
              <a:t>7 </a:t>
            </a:r>
            <a:r>
              <a:rPr lang="ru-RU" sz="2000" dirty="0"/>
              <a:t>– </a:t>
            </a:r>
            <a:r>
              <a:rPr lang="ru-RU" sz="2000" dirty="0" err="1"/>
              <a:t>артеріоли</a:t>
            </a:r>
            <a:r>
              <a:rPr lang="ru-RU" sz="2000" dirty="0"/>
              <a:t>.</a:t>
            </a:r>
            <a:r>
              <a:rPr lang="ru-RU" sz="3200" dirty="0">
                <a:solidFill>
                  <a:srgbClr val="000000"/>
                </a:solidFill>
                <a:latin typeface="Times New Roman"/>
                <a:ea typeface="Calibri"/>
              </a:rPr>
              <a:t/>
            </a:r>
            <a:br>
              <a:rPr lang="ru-RU" sz="3200" dirty="0">
                <a:solidFill>
                  <a:srgbClr val="000000"/>
                </a:solidFill>
                <a:latin typeface="Times New Roman"/>
                <a:ea typeface="Calibri"/>
              </a:rPr>
            </a:br>
            <a:endParaRPr lang="ru-RU" sz="2800"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2579623"/>
            <a:ext cx="2880320" cy="42783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2278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678843821"/>
              </p:ext>
            </p:extLst>
          </p:nvPr>
        </p:nvGraphicFramePr>
        <p:xfrm>
          <a:off x="611560" y="1268764"/>
          <a:ext cx="7776863" cy="4765990"/>
        </p:xfrm>
        <a:graphic>
          <a:graphicData uri="http://schemas.openxmlformats.org/drawingml/2006/table">
            <a:tbl>
              <a:tblPr/>
              <a:tblGrid>
                <a:gridCol w="2870484">
                  <a:extLst>
                    <a:ext uri="{9D8B030D-6E8A-4147-A177-3AD203B41FA5}">
                      <a16:colId xmlns:a16="http://schemas.microsoft.com/office/drawing/2014/main" val="1955751958"/>
                    </a:ext>
                  </a:extLst>
                </a:gridCol>
                <a:gridCol w="1595516">
                  <a:extLst>
                    <a:ext uri="{9D8B030D-6E8A-4147-A177-3AD203B41FA5}">
                      <a16:colId xmlns:a16="http://schemas.microsoft.com/office/drawing/2014/main" val="1843975341"/>
                    </a:ext>
                  </a:extLst>
                </a:gridCol>
                <a:gridCol w="1595516">
                  <a:extLst>
                    <a:ext uri="{9D8B030D-6E8A-4147-A177-3AD203B41FA5}">
                      <a16:colId xmlns:a16="http://schemas.microsoft.com/office/drawing/2014/main" val="2763359527"/>
                    </a:ext>
                  </a:extLst>
                </a:gridCol>
                <a:gridCol w="1594713">
                  <a:extLst>
                    <a:ext uri="{9D8B030D-6E8A-4147-A177-3AD203B41FA5}">
                      <a16:colId xmlns:a16="http://schemas.microsoft.com/office/drawing/2014/main" val="2154942356"/>
                    </a:ext>
                  </a:extLst>
                </a:gridCol>
                <a:gridCol w="120634">
                  <a:extLst>
                    <a:ext uri="{9D8B030D-6E8A-4147-A177-3AD203B41FA5}">
                      <a16:colId xmlns:a16="http://schemas.microsoft.com/office/drawing/2014/main" val="3645350797"/>
                    </a:ext>
                  </a:extLst>
                </a:gridCol>
              </a:tblGrid>
              <a:tr h="250020">
                <a:tc rowSpan="2">
                  <a:txBody>
                    <a:bodyPr/>
                    <a:lstStyle/>
                    <a:p>
                      <a:pPr algn="ctr">
                        <a:lnSpc>
                          <a:spcPct val="115000"/>
                        </a:lnSpc>
                        <a:spcAft>
                          <a:spcPts val="0"/>
                        </a:spcAft>
                      </a:pPr>
                      <a:r>
                        <a:rPr lang="uk-UA"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Показник</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Групи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59661834"/>
                  </a:ext>
                </a:extLst>
              </a:tr>
              <a:tr h="250020">
                <a:tc vMerge="1">
                  <a:txBody>
                    <a:bodyPr/>
                    <a:lstStyle/>
                    <a:p>
                      <a:endParaRPr lang="ru-RU"/>
                    </a:p>
                  </a:txBody>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(контрольна)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147882"/>
                  </a:ext>
                </a:extLst>
              </a:tr>
              <a:tr h="257825">
                <a:tc gridSpan="5">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Шлунок</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736192835"/>
                  </a:ext>
                </a:extLst>
              </a:tr>
              <a:tr h="250020">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Маса шлунка, г</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683±54,16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633±40,94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633±40,94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5355451"/>
                  </a:ext>
                </a:extLst>
              </a:tr>
              <a:tr h="250020">
                <a:tc gridSpan="5">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Кардіальна зона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61578143"/>
                  </a:ext>
                </a:extLst>
              </a:tr>
              <a:tr h="250020">
                <a:tc gridSpan="5">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Товщина стінки, мм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817497795"/>
                  </a:ext>
                </a:extLst>
              </a:tr>
              <a:tr h="250020">
                <a:tc>
                  <a:txBody>
                    <a:bodyPr/>
                    <a:lstStyle/>
                    <a:p>
                      <a:pP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Загальна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8,73±0,07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8,49±0,15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7,69±0,07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63756769"/>
                  </a:ext>
                </a:extLst>
              </a:tr>
              <a:tr h="257825">
                <a:tc>
                  <a:txBody>
                    <a:bodyPr/>
                    <a:lstStyle/>
                    <a:p>
                      <a:pP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 т. ч. слизової оболонки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2,44±0,14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2,24±0,19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2,72±0,22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68436182"/>
                  </a:ext>
                </a:extLst>
              </a:tr>
              <a:tr h="250020">
                <a:tc>
                  <a:txBody>
                    <a:bodyPr/>
                    <a:lstStyle/>
                    <a:p>
                      <a:pP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серозно-м</a:t>
                      </a: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язової оболонки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6,29±0,10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6,25±0,05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4,97±0,12***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3026710"/>
                  </a:ext>
                </a:extLst>
              </a:tr>
              <a:tr h="250020">
                <a:tc gridSpan="5">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Фундальна зона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111518887"/>
                  </a:ext>
                </a:extLst>
              </a:tr>
              <a:tr h="250020">
                <a:tc gridSpan="5">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Товщина стінки, мм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386229055"/>
                  </a:ext>
                </a:extLst>
              </a:tr>
              <a:tr h="250020">
                <a:tc>
                  <a:txBody>
                    <a:bodyPr/>
                    <a:lstStyle/>
                    <a:p>
                      <a:pP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Загальна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5,33±0,67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5,69±0,32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5,68±0,65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20895754"/>
                  </a:ext>
                </a:extLst>
              </a:tr>
              <a:tr h="250020">
                <a:tc>
                  <a:txBody>
                    <a:bodyPr/>
                    <a:lstStyle/>
                    <a:p>
                      <a:pP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 т. ч. слизової оболонки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2,89±0,19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2,90±0,12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3,01±0,11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48162509"/>
                  </a:ext>
                </a:extLst>
              </a:tr>
              <a:tr h="250020">
                <a:tc>
                  <a:txBody>
                    <a:bodyPr/>
                    <a:lstStyle/>
                    <a:p>
                      <a:pP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серозно-м</a:t>
                      </a: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язової оболонки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2,44±0,47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2,79±0,22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2,67±0,56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948092"/>
                  </a:ext>
                </a:extLst>
              </a:tr>
              <a:tr h="250020">
                <a:tc gridSpan="5">
                  <a:txBody>
                    <a:bodyPr/>
                    <a:lstStyle/>
                    <a:p>
                      <a:pPr algn="ctr">
                        <a:lnSpc>
                          <a:spcPct val="115000"/>
                        </a:lnSpc>
                        <a:spcAft>
                          <a:spcPts val="0"/>
                        </a:spcAft>
                      </a:pPr>
                      <a:r>
                        <a:rPr lang="uk-UA"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Пілорична зона</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31169449"/>
                  </a:ext>
                </a:extLst>
              </a:tr>
              <a:tr h="250020">
                <a:tc gridSpan="5">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Товщина стінки, мм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113043099"/>
                  </a:ext>
                </a:extLst>
              </a:tr>
              <a:tr h="250020">
                <a:tc>
                  <a:txBody>
                    <a:bodyPr/>
                    <a:lstStyle/>
                    <a:p>
                      <a:pP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Загальна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14,67±0,7</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14,21±0,51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13,94±0,79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27883892"/>
                  </a:ext>
                </a:extLst>
              </a:tr>
              <a:tr h="250020">
                <a:tc>
                  <a:txBody>
                    <a:bodyPr/>
                    <a:lstStyle/>
                    <a:p>
                      <a:pP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 т. ч. слизової оболонки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3,14±0,35</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3,20±0,09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3,23±0,21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73213788"/>
                  </a:ext>
                </a:extLst>
              </a:tr>
              <a:tr h="250020">
                <a:tc>
                  <a:txBody>
                    <a:bodyPr/>
                    <a:lstStyle/>
                    <a:p>
                      <a:pP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серозно-м</a:t>
                      </a: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язової оболонки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11,73±0,57</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11,01±0,43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10,71±0,50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24006767"/>
                  </a:ext>
                </a:extLst>
              </a:tr>
            </a:tbl>
          </a:graphicData>
        </a:graphic>
      </p:graphicFrame>
      <p:sp>
        <p:nvSpPr>
          <p:cNvPr id="4" name="Rectangle 1"/>
          <p:cNvSpPr>
            <a:spLocks noGrp="1" noChangeArrowheads="1"/>
          </p:cNvSpPr>
          <p:nvPr>
            <p:ph type="title"/>
          </p:nvPr>
        </p:nvSpPr>
        <p:spPr bwMode="auto">
          <a:xfrm>
            <a:off x="2038550" y="692249"/>
            <a:ext cx="50669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ctr" defTabSz="914400" rtl="0" eaLnBrk="0" fontAlgn="base" latinLnBrk="0" hangingPunct="0">
              <a:lnSpc>
                <a:spcPct val="100000"/>
              </a:lnSpc>
              <a:spcBef>
                <a:spcPct val="0"/>
              </a:spcBef>
              <a:spcAft>
                <a:spcPct val="0"/>
              </a:spcAft>
              <a:buClrTx/>
              <a:buSzTx/>
              <a:buFontTx/>
              <a:buNone/>
              <a:tabLst/>
            </a:pPr>
            <a:r>
              <a:rPr kumimoji="0" lang="uk-UA"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Морфологічні показники </a:t>
            </a:r>
            <a:r>
              <a:rPr kumimoji="0" lang="uk-UA" altLang="ru-RU" sz="1400" b="1"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шлунка</a:t>
            </a:r>
            <a:r>
              <a:rPr kumimoji="0" lang="uk-UA"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свиней, </a:t>
            </a:r>
            <a:r>
              <a:rPr kumimoji="0" lang="en-US"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 </a:t>
            </a:r>
            <a:r>
              <a:rPr kumimoji="0" lang="ru-RU"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uk-UA"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3</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927428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348</Words>
  <Application>Microsoft Office PowerPoint</Application>
  <PresentationFormat>Экран (4:3)</PresentationFormat>
  <Paragraphs>129</Paragraphs>
  <Slides>13</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Times New Roman</vt:lpstr>
      <vt:lpstr>Тема Office</vt:lpstr>
      <vt:lpstr>Практичне заняття №6  Методики морфологічних досліджень органів і тканин  тварин   </vt:lpstr>
      <vt:lpstr>Мета заняття.  Освоїти методики морфологічних досліджень органів травної та ендокринної систем  сільськогосподарських тварин. </vt:lpstr>
      <vt:lpstr>Для гістологічних досліджень зразки внутрішніх органів тварин, відібрані і зафіксовані в день забою, підлягають наступній обробці.  Суть її полягає в нижчезазначеному: -    звільнення    від    фіксатора    (10-процентний    формалін) відмиванням у проточній воді - 24 год; - спиртовий ряд: 40°, 50°, 60°, 70°, 80°, 96°, абсолютний спирт -по 12 год; - спирт-хлороформ - 5 год; - хлороформ І - 3 год; - хлороформ II - 6 год; - парафін-хлороформ - 12 год; - парафін I -2 год; - парафін II - 2 год; - заливка в парафінові блоки.</vt:lpstr>
      <vt:lpstr>Виготовлення і забарвлення гістологічних препаратів. Перший етап – виготовлення зрізів препарату на мікротомі. Прилад має важкий корпус (станина); рухливий столик, на якому фіксують об'єкт (або держатель об'єкта), мікротомних ніжів. Різні моделі мікротомів відрізняються принципом дії: подають ніж на зразок (столик залишається нерухомим, ніж переміщується в горизонтальній площині); подають зразок на ніж (столик зміщується по вертикалі, насуваючись на лезо).   Рис. 1.Мікротом ротаційний   </vt:lpstr>
      <vt:lpstr>Порядок виготовлення гістологічних препаратів такий: 1- різання блоків на мікротомі; 2 - наклеювання зрізів на предметні скельця; 3- депарафінування зразків і доведення до води:  - ксилол I - 2 хв, - ксилол II - 2 хв,  - абсолютний спирт - 2 хв;  - спирт 96° - 2 хв, - спирт 70° - 2 хв, - спирт 40° - 2 хв,  4 - споліскування у воді; 5 - забарвлення гематоксиліном - 2-5 хв; 6 - промивання у воді - 10 хв; 7- забарвлення еозином - 5-10 хв; 8 - промивання у воді - 1-2 хв; 9 - зневоднення зразків: спирт 40°, 70°, 96° - І, 96° - II, карбол-ксилол, ксилол - І, ксилол - II - по 2 хв; 10 - заливання в блоки. </vt:lpstr>
      <vt:lpstr> Наступним етапом роботи є мікроскопія зразків – аналіз гістологічної картини органів тварин контрольної і дослідної груп, морфометрія окремих структур.  Вимірювання окремих структур і їх деталей проводиться за допомогою лінійки та сітки окуляр-мікрометра. Приведення цифрового матеріалу, одержаного при великому збільшенні, у натуральні величини проводиться за допомогою об’єктива мікрометра.   </vt:lpstr>
      <vt:lpstr>При вимірюванні порівняно крупних деталей користуються стереоскопічним мікроскопом (МБС-9), який дозволяє вести дослідження при з збільшенні до 60 разів. При цьому заливка в ущільнюючі середовища не проводиться. А досліджуваний об'єкт виймають  із фіксатора, споліскують у воді,  розрізають на окремі смужки,  поміщають на предметне скло  мікроскопа і досліджують.   </vt:lpstr>
      <vt:lpstr>Таким способом досліджують і вимірюють товщину стінки шлунка і її оболонок, діаметр наднирників і величину коркової і мозкової речовин, розміри сосочків і структур передшлунків жуйних і т. п. Для морфологічних досліджень існують спеціальні методики, якими користуються залежно від мети, способу і об'єкта досліджень.    Рис. 1. Будова слизової оболонки рубця:  1 – порожнина рубця;  типи клітин слизової оболонки рубця (2 – ороговілі;  3 – гранулярні;  4 – парабазальні;  5 – базальні);  6 – м’язова оболонка;  7 – артеріоли. </vt:lpstr>
      <vt:lpstr>Морфологічні показники шлунка свиней, M ± m, n = 3</vt:lpstr>
      <vt:lpstr>Презентация PowerPoint</vt:lpstr>
      <vt:lpstr>Презентация PowerPoint</vt:lpstr>
      <vt:lpstr>Завдання 1. Ознайомитись з технологічною схемою виготовлення гістологічних препаратів і технікою їх досліджень.  Завдання 2. В лабораторії кафедри освоїти роботу мікротома, мікроскопів по аналізу зразків органів тварин. </vt:lpstr>
      <vt:lpstr>  Контрольні питання 1. Яка послідовність обробки  зразків внутрішніх органів для гістологічних досліджень? 2. Які прилади використовують для виготовлення зрізів гістологічних препаратів? 3. Якої товщини отримують зрізи препаратів при допомозі мікротома? 4. Порядок виготовлення гістологічних препаратів. 5. Яким чином проводиться мікроскопія гістологічних препаратів?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Практичне заняття №6  Методики морфологічних досліджень органів і тканин  тварин</dc:title>
  <dc:creator>USER</dc:creator>
  <cp:lastModifiedBy>Пользователь Windows</cp:lastModifiedBy>
  <cp:revision>14</cp:revision>
  <dcterms:created xsi:type="dcterms:W3CDTF">2021-05-25T03:44:09Z</dcterms:created>
  <dcterms:modified xsi:type="dcterms:W3CDTF">2022-07-04T23:32:18Z</dcterms:modified>
</cp:coreProperties>
</file>