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3" r:id="rId5"/>
    <p:sldId id="262" r:id="rId6"/>
    <p:sldId id="261" r:id="rId7"/>
    <p:sldId id="260" r:id="rId8"/>
    <p:sldId id="258" r:id="rId9"/>
    <p:sldId id="265" r:id="rId10"/>
    <p:sldId id="269" r:id="rId11"/>
    <p:sldId id="266" r:id="rId12"/>
    <p:sldId id="267" r:id="rId13"/>
    <p:sldId id="268" r:id="rId14"/>
    <p:sldId id="25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88" autoAdjust="0"/>
    <p:restoredTop sz="94660"/>
  </p:normalViewPr>
  <p:slideViewPr>
    <p:cSldViewPr>
      <p:cViewPr varScale="1">
        <p:scale>
          <a:sx n="94" d="100"/>
          <a:sy n="94" d="100"/>
        </p:scale>
        <p:origin x="15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pPr marR="66040" algn="ctr" eaLnBrk="0" hangingPunct="0">
              <a:lnSpc>
                <a:spcPct val="115000"/>
              </a:lnSpc>
            </a:pPr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ПРАКТИЧНЕ ЗАНЯТТЯ №</a:t>
            </a:r>
            <a:r>
              <a:rPr lang="uk-UA" sz="3200" b="1" dirty="0" smtClean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 8</a:t>
            </a:r>
            <a:br>
              <a:rPr lang="uk-UA" sz="3200" b="1" dirty="0" smtClean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2400" b="1" dirty="0">
                <a:solidFill>
                  <a:srgbClr val="00B050"/>
                </a:solidFill>
                <a:ea typeface="Calibri"/>
                <a:cs typeface="Times New Roman"/>
              </a:rPr>
              <a:t/>
            </a:r>
            <a:br>
              <a:rPr lang="ru-RU" sz="2400" b="1" dirty="0">
                <a:solidFill>
                  <a:srgbClr val="00B050"/>
                </a:solidFill>
                <a:ea typeface="Calibri"/>
                <a:cs typeface="Times New Roman"/>
              </a:rPr>
            </a:br>
            <a:r>
              <a:rPr lang="uk-UA" sz="36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Кандидатська дисертація:	структура,	особливості 	написання окремих розділів</a:t>
            </a:r>
            <a:r>
              <a:rPr lang="ru-RU" sz="3600" dirty="0">
                <a:solidFill>
                  <a:srgbClr val="C00000"/>
                </a:solidFill>
                <a:ea typeface="Calibri"/>
                <a:cs typeface="Times New Roman"/>
              </a:rPr>
              <a:t/>
            </a:r>
            <a:br>
              <a:rPr lang="ru-RU" sz="3600" dirty="0">
                <a:solidFill>
                  <a:srgbClr val="C00000"/>
                </a:solidFill>
                <a:ea typeface="Calibri"/>
                <a:cs typeface="Times New Roman"/>
              </a:rPr>
            </a:br>
            <a:r>
              <a:rPr lang="uk-UA" sz="2400" b="1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2400" dirty="0">
                <a:ea typeface="Calibri"/>
                <a:cs typeface="Times New Roman"/>
              </a:rPr>
              <a:t/>
            </a:r>
            <a:br>
              <a:rPr lang="ru-RU" sz="2400" dirty="0">
                <a:ea typeface="Calibri"/>
                <a:cs typeface="Times New Roman"/>
              </a:rPr>
            </a:br>
            <a:r>
              <a:rPr lang="ru-RU" sz="2400" dirty="0">
                <a:ea typeface="Calibri"/>
                <a:cs typeface="Times New Roman"/>
              </a:rPr>
              <a:t/>
            </a:r>
            <a:br>
              <a:rPr lang="ru-RU" sz="2400" dirty="0">
                <a:ea typeface="Calibri"/>
                <a:cs typeface="Times New Roman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315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3455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оформляється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таблиць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Розташування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таблиць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тексту, де вона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згадується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вперше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сторінці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слова «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порядкового номера та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стисло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відбиває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наведених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вказують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раз над таблицею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зліва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абзацним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відступом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переноситься на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над нею з абзацного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відступу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пишуть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табл. ….»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Кінець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Х.Х» де Х – номер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84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08912" cy="576064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списку </a:t>
            </a:r>
            <a:r>
              <a:rPr lang="ru-RU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використаних</a:t>
            </a:r>
            <a:r>
              <a:rPr lang="ru-RU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70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ДСТУ </a:t>
            </a:r>
            <a:r>
              <a:rPr lang="uk-UA" sz="2700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8302:2015)</a:t>
            </a:r>
            <a:br>
              <a:rPr lang="uk-UA" sz="2700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</a:br>
            <a:r>
              <a:rPr lang="uk-UA" sz="2700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1)</a:t>
            </a:r>
            <a:r>
              <a:rPr lang="uk-UA" sz="27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книги одного автора:</a:t>
            </a:r>
            <a:br>
              <a:rPr lang="uk-UA" sz="27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uk-UA" sz="2700" dirty="0" err="1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Яблонський</a:t>
            </a:r>
            <a:r>
              <a:rPr lang="uk-UA" sz="27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27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В. А. Методологія наукових досліджень. К.: </a:t>
            </a:r>
            <a:r>
              <a:rPr lang="uk-UA" sz="2700" dirty="0" err="1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Агроосвіта</a:t>
            </a:r>
            <a:r>
              <a:rPr lang="uk-UA" sz="27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, 2014. </a:t>
            </a:r>
            <a:r>
              <a:rPr lang="ru-RU" sz="27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2</a:t>
            </a:r>
            <a:r>
              <a:rPr lang="uk-UA" sz="27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23с</a:t>
            </a:r>
            <a:r>
              <a:rPr lang="uk-UA" sz="27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.</a:t>
            </a:r>
            <a:br>
              <a:rPr lang="uk-UA" sz="27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</a:br>
            <a:r>
              <a:rPr lang="uk-UA" sz="27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2) </a:t>
            </a:r>
            <a:r>
              <a:rPr lang="uk-UA" sz="2700" b="1" i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книги двох і більше авторів:</a:t>
            </a:r>
            <a:br>
              <a:rPr lang="uk-UA" sz="2700" b="1" i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</a:br>
            <a:r>
              <a:rPr lang="uk-UA" sz="2700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Ладанюк</a:t>
            </a:r>
            <a:r>
              <a:rPr lang="uk-UA" sz="27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А. П.,  Власенко Л. О.,  Кишенько В. Д.. Методологія наукових досліджень.  К.: </a:t>
            </a:r>
            <a:r>
              <a:rPr lang="uk-UA" sz="27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Ліра, </a:t>
            </a:r>
            <a:r>
              <a:rPr lang="uk-UA" sz="27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2018. </a:t>
            </a:r>
            <a:r>
              <a:rPr lang="uk-UA" sz="27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352с. </a:t>
            </a:r>
            <a:r>
              <a:rPr lang="ru-RU" sz="2700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ru-RU" sz="2700" dirty="0" smtClean="0">
                <a:latin typeface="Times New Roman"/>
                <a:ea typeface="Calibri"/>
                <a:cs typeface="Times New Roman"/>
              </a:rPr>
            </a:br>
            <a:r>
              <a:rPr lang="uk-UA" sz="2700" b="1" i="1" dirty="0">
                <a:solidFill>
                  <a:srgbClr val="002060"/>
                </a:solidFill>
                <a:latin typeface="Times New Roman"/>
                <a:ea typeface="Calibri"/>
              </a:rPr>
              <a:t>3) </a:t>
            </a:r>
            <a:r>
              <a:rPr lang="uk-UA" sz="2700" b="1" i="1" u="sng" dirty="0">
                <a:solidFill>
                  <a:srgbClr val="002060"/>
                </a:solidFill>
                <a:latin typeface="Times New Roman"/>
                <a:ea typeface="Calibri"/>
              </a:rPr>
              <a:t>книги без автора:</a:t>
            </a:r>
            <a:r>
              <a:rPr lang="ru-RU" sz="2700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sz="2700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uk-UA" sz="2700" dirty="0">
                <a:solidFill>
                  <a:srgbClr val="000000"/>
                </a:solidFill>
                <a:latin typeface="Times New Roman"/>
                <a:ea typeface="Calibri"/>
              </a:rPr>
              <a:t> Софія Київська: Візантія. Русь. Україна. </a:t>
            </a:r>
            <a:r>
              <a:rPr lang="uk-UA" sz="2700" dirty="0" err="1">
                <a:solidFill>
                  <a:srgbClr val="000000"/>
                </a:solidFill>
                <a:latin typeface="Times New Roman"/>
                <a:ea typeface="Calibri"/>
              </a:rPr>
              <a:t>Вип</a:t>
            </a:r>
            <a:r>
              <a:rPr lang="uk-UA" sz="2700" dirty="0">
                <a:solidFill>
                  <a:srgbClr val="000000"/>
                </a:solidFill>
                <a:latin typeface="Times New Roman"/>
                <a:ea typeface="Calibri"/>
              </a:rPr>
              <a:t>. ІІ. Київ, 2012. 464 с. </a:t>
            </a:r>
            <a:r>
              <a:rPr lang="ru-RU" sz="2700" dirty="0" smtClean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sz="2700" dirty="0" smtClean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sz="2700" b="1" i="1" dirty="0">
                <a:solidFill>
                  <a:srgbClr val="002060"/>
                </a:solidFill>
                <a:latin typeface="Times New Roman"/>
                <a:ea typeface="Calibri"/>
              </a:rPr>
              <a:t>4) </a:t>
            </a:r>
            <a:r>
              <a:rPr lang="ru-RU" sz="2700" b="1" i="1" dirty="0" err="1" smtClean="0">
                <a:solidFill>
                  <a:srgbClr val="002060"/>
                </a:solidFill>
                <a:latin typeface="Times New Roman"/>
                <a:ea typeface="Calibri"/>
              </a:rPr>
              <a:t>частини</a:t>
            </a:r>
            <a:r>
              <a:rPr lang="ru-RU" sz="2700" b="1" i="1" dirty="0" smtClean="0">
                <a:solidFill>
                  <a:srgbClr val="002060"/>
                </a:solidFill>
                <a:latin typeface="Times New Roman"/>
                <a:ea typeface="Calibri"/>
              </a:rPr>
              <a:t> </a:t>
            </a:r>
            <a:r>
              <a:rPr lang="ru-RU" sz="2700" b="1" i="1" dirty="0" err="1">
                <a:solidFill>
                  <a:srgbClr val="002060"/>
                </a:solidFill>
                <a:latin typeface="Times New Roman"/>
                <a:ea typeface="Calibri"/>
              </a:rPr>
              <a:t>видання</a:t>
            </a:r>
            <a:r>
              <a:rPr lang="ru-RU" sz="2700" b="1" i="1" dirty="0">
                <a:solidFill>
                  <a:srgbClr val="002060"/>
                </a:solidFill>
                <a:latin typeface="Times New Roman"/>
                <a:ea typeface="Calibri"/>
              </a:rPr>
              <a:t>: </a:t>
            </a:r>
            <a:r>
              <a:rPr lang="ru-RU" sz="2700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sz="2700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sz="2200" dirty="0" smtClean="0">
                <a:solidFill>
                  <a:srgbClr val="000000"/>
                </a:solidFill>
                <a:latin typeface="Times New Roman"/>
                <a:ea typeface="Calibri"/>
              </a:rPr>
              <a:t>а)</a:t>
            </a:r>
            <a:r>
              <a:rPr lang="ru-RU" sz="2200" dirty="0" err="1" smtClean="0">
                <a:solidFill>
                  <a:srgbClr val="000000"/>
                </a:solidFill>
                <a:latin typeface="Times New Roman"/>
                <a:ea typeface="Calibri"/>
              </a:rPr>
              <a:t>Саблук</a:t>
            </a:r>
            <a:r>
              <a:rPr lang="ru-RU" sz="2200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</a:rPr>
              <a:t>П. Т. Напрямки </a:t>
            </a:r>
            <a:r>
              <a:rPr lang="ru-RU" sz="2200" dirty="0" err="1">
                <a:solidFill>
                  <a:srgbClr val="000000"/>
                </a:solidFill>
                <a:latin typeface="Times New Roman"/>
                <a:ea typeface="Calibri"/>
              </a:rPr>
              <a:t>розвитку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/>
                <a:ea typeface="Calibri"/>
              </a:rPr>
              <a:t>економіки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</a:rPr>
              <a:t> в </a:t>
            </a:r>
            <a:r>
              <a:rPr lang="ru-RU" sz="2200" dirty="0" err="1">
                <a:solidFill>
                  <a:srgbClr val="000000"/>
                </a:solidFill>
                <a:latin typeface="Times New Roman"/>
                <a:ea typeface="Calibri"/>
              </a:rPr>
              <a:t>аграрній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/>
                <a:ea typeface="Calibri"/>
              </a:rPr>
              <a:t>сфері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/>
                <a:ea typeface="Calibri"/>
              </a:rPr>
              <a:t>виробництва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</a:rPr>
              <a:t>. </a:t>
            </a:r>
            <a:r>
              <a:rPr lang="ru-RU" sz="2200" dirty="0" err="1">
                <a:solidFill>
                  <a:srgbClr val="000000"/>
                </a:solidFill>
                <a:latin typeface="Times New Roman"/>
                <a:ea typeface="Calibri"/>
              </a:rPr>
              <a:t>Основи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</a:rPr>
              <a:t> аграрного </a:t>
            </a:r>
            <a:r>
              <a:rPr lang="ru-RU" sz="2200" dirty="0" err="1">
                <a:solidFill>
                  <a:srgbClr val="000000"/>
                </a:solidFill>
                <a:latin typeface="Times New Roman"/>
                <a:ea typeface="Calibri"/>
              </a:rPr>
              <a:t>підприємництва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</a:rPr>
              <a:t> / за ред. М. Й. </a:t>
            </a:r>
            <a:r>
              <a:rPr lang="ru-RU" sz="2200" dirty="0" err="1">
                <a:solidFill>
                  <a:srgbClr val="000000"/>
                </a:solidFill>
                <a:latin typeface="Times New Roman"/>
                <a:ea typeface="Calibri"/>
              </a:rPr>
              <a:t>Маліка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</a:rPr>
              <a:t>. </a:t>
            </a:r>
            <a:r>
              <a:rPr lang="ru-RU" sz="2200" dirty="0" err="1">
                <a:solidFill>
                  <a:srgbClr val="000000"/>
                </a:solidFill>
                <a:latin typeface="Times New Roman"/>
                <a:ea typeface="Calibri"/>
              </a:rPr>
              <a:t>Київ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</a:rPr>
              <a:t>, 2000. С. 5–15. </a:t>
            </a:r>
            <a:br>
              <a:rPr lang="ru-RU" sz="2200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</a:rPr>
              <a:t>б) </a:t>
            </a:r>
            <a:r>
              <a:rPr lang="ru-RU" sz="2200" dirty="0" err="1">
                <a:solidFill>
                  <a:srgbClr val="000000"/>
                </a:solidFill>
                <a:latin typeface="Times New Roman"/>
                <a:ea typeface="Calibri"/>
              </a:rPr>
              <a:t>багатотомні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</a:rPr>
              <a:t> книги: </a:t>
            </a:r>
            <a:br>
              <a:rPr lang="ru-RU" sz="2200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sz="2200" dirty="0" err="1">
                <a:solidFill>
                  <a:srgbClr val="000000"/>
                </a:solidFill>
                <a:latin typeface="Times New Roman"/>
                <a:ea typeface="Calibri"/>
              </a:rPr>
              <a:t>Енциклопедія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/>
                <a:ea typeface="Calibri"/>
              </a:rPr>
              <a:t>історії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/>
                <a:ea typeface="Calibri"/>
              </a:rPr>
              <a:t>України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</a:rPr>
              <a:t>: у 10 т. </a:t>
            </a:r>
            <a:r>
              <a:rPr lang="ru-RU" sz="2200" dirty="0" err="1">
                <a:solidFill>
                  <a:srgbClr val="000000"/>
                </a:solidFill>
                <a:latin typeface="Times New Roman"/>
                <a:ea typeface="Calibri"/>
              </a:rPr>
              <a:t>Київ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</a:rPr>
              <a:t>. 2013. Т. 10. 784 </a:t>
            </a:r>
            <a:r>
              <a:rPr lang="ru-RU" sz="2200" dirty="0" smtClean="0">
                <a:solidFill>
                  <a:srgbClr val="000000"/>
                </a:solidFill>
                <a:latin typeface="Times New Roman"/>
                <a:ea typeface="Calibri"/>
              </a:rPr>
              <a:t>с. 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179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08912" cy="5832648"/>
          </a:xfrm>
        </p:spPr>
        <p:txBody>
          <a:bodyPr>
            <a:normAutofit/>
          </a:bodyPr>
          <a:lstStyle/>
          <a:p>
            <a:pPr lvl="0">
              <a:spcAft>
                <a:spcPts val="1000"/>
              </a:spcAft>
            </a:pPr>
            <a:r>
              <a:rPr lang="uk-UA" sz="2400" dirty="0" smtClean="0">
                <a:solidFill>
                  <a:srgbClr val="000000"/>
                </a:solidFill>
                <a:latin typeface="Times New Roman"/>
                <a:ea typeface="Calibri"/>
              </a:rPr>
              <a:t>	в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Calibri"/>
              </a:rPr>
              <a:t>) </a:t>
            </a:r>
            <a:r>
              <a:rPr lang="uk-UA" sz="2400" b="1" i="1" dirty="0">
                <a:solidFill>
                  <a:srgbClr val="000000"/>
                </a:solidFill>
                <a:latin typeface="Times New Roman"/>
                <a:ea typeface="Calibri"/>
              </a:rPr>
              <a:t>стаття, тези:</a:t>
            </a:r>
            <a:r>
              <a:rPr lang="uk-UA" sz="2400" b="1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uk-UA" sz="2400" dirty="0" smtClean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uk-UA" sz="2400" dirty="0" smtClean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uk-UA" sz="2400" dirty="0" smtClean="0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lang="uk-UA" sz="24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Курнаєв</a:t>
            </a:r>
            <a:r>
              <a:rPr lang="uk-UA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О.М., Сироватко К.М. Ефективність застосування </a:t>
            </a:r>
            <a:r>
              <a:rPr lang="uk-UA" sz="24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бактеріально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-ферментного препарату </a:t>
            </a:r>
            <a:r>
              <a:rPr lang="uk-UA" sz="24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літосил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плюс при силосуванні люцерни. </a:t>
            </a:r>
            <a:r>
              <a:rPr lang="uk-UA" sz="2400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Аграрна наука та харчові технології</a:t>
            </a:r>
            <a:r>
              <a:rPr lang="uk-UA" sz="2400" i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</a:t>
            </a:r>
            <a:r>
              <a:rPr lang="uk-UA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2016. Вип.2(92). С.69-74.</a:t>
            </a:r>
            <a:br>
              <a:rPr lang="uk-UA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uk-UA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	</a:t>
            </a:r>
            <a:r>
              <a:rPr lang="uk-UA" sz="24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Скальський</a:t>
            </a:r>
            <a:r>
              <a:rPr lang="uk-UA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В. Р. Становлення методу акустичної емісії в установах Західного наукового центру. Теорія і практика раціон. проектування, виготовлення і експлуатації </a:t>
            </a:r>
            <a:r>
              <a:rPr lang="uk-UA" sz="24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машинобуд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 конструкцій: Праці ІІ </a:t>
            </a:r>
            <a:r>
              <a:rPr lang="uk-UA" sz="24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міжнар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 наук.- </a:t>
            </a:r>
            <a:r>
              <a:rPr lang="uk-UA" sz="24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техн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 </a:t>
            </a:r>
            <a:r>
              <a:rPr lang="uk-UA" sz="24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конф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 (Львів, 11-13 лист. 2010). Львів, 2010. С. 9-10</a:t>
            </a:r>
            <a:r>
              <a:rPr lang="uk-UA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</a:t>
            </a:r>
            <a:br>
              <a:rPr lang="uk-UA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uk-UA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uk-UA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2400" dirty="0">
                <a:latin typeface="Calibri"/>
                <a:ea typeface="Calibri"/>
                <a:cs typeface="Times New Roman"/>
              </a:rPr>
              <a:t/>
            </a:r>
            <a:br>
              <a:rPr lang="ru-RU" sz="2400" dirty="0">
                <a:latin typeface="Calibri"/>
                <a:ea typeface="Calibri"/>
                <a:cs typeface="Times New Roman"/>
              </a:rPr>
            </a:br>
            <a:endParaRPr lang="ru-RU" sz="2800" dirty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0915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136904" cy="576064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електронні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публікації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видавнича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НАН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2007. </a:t>
            </a:r>
            <a:r>
              <a:rPr lang="en-A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URL: http://www.nas.gov.ua/publications (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19.03.2014). 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Радченко А.І.,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Діденко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Ю.В.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Геологічна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наука в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академічних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публікаціях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Наука та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іннов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2016. 12, № 3. С.14-26. </a:t>
            </a:r>
            <a:r>
              <a:rPr lang="en-A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URL: http://scinn.org.ua/ua/archive/ 12%283%29/12%283%2901 (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10.11. 2017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solidFill>
                  <a:srgbClr val="000000"/>
                </a:solidFill>
                <a:latin typeface="Times New Roman"/>
                <a:ea typeface="Calibri"/>
              </a:rPr>
              <a:t>д) </a:t>
            </a:r>
            <a:r>
              <a:rPr lang="uk-UA" sz="2400" b="1" i="1" dirty="0">
                <a:solidFill>
                  <a:srgbClr val="000000"/>
                </a:solidFill>
                <a:latin typeface="Times New Roman"/>
                <a:ea typeface="Calibri"/>
              </a:rPr>
              <a:t>дисертації та автореферати дисертацій: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</a:rPr>
              <a:t>1</a:t>
            </a:r>
            <a:r>
              <a:rPr lang="uk-UA" sz="2200" dirty="0" err="1" smtClean="0">
                <a:solidFill>
                  <a:srgbClr val="000000"/>
                </a:solidFill>
                <a:latin typeface="Times New Roman"/>
                <a:ea typeface="Calibri"/>
              </a:rPr>
              <a:t>Романчук</a:t>
            </a:r>
            <a:r>
              <a:rPr lang="uk-UA" sz="2200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uk-UA" sz="2200" dirty="0">
                <a:solidFill>
                  <a:srgbClr val="000000"/>
                </a:solidFill>
                <a:latin typeface="Times New Roman"/>
                <a:ea typeface="Calibri"/>
              </a:rPr>
              <a:t>Л. Д. Оцінка джерел надходження радіонуклідів до організму мешканців сільських територій Полісся України : </a:t>
            </a:r>
            <a:r>
              <a:rPr lang="uk-UA" sz="2200" dirty="0" err="1">
                <a:solidFill>
                  <a:srgbClr val="000000"/>
                </a:solidFill>
                <a:latin typeface="Times New Roman"/>
                <a:ea typeface="Calibri"/>
              </a:rPr>
              <a:t>дис</a:t>
            </a:r>
            <a:r>
              <a:rPr lang="uk-UA" sz="2200" dirty="0">
                <a:solidFill>
                  <a:srgbClr val="000000"/>
                </a:solidFill>
                <a:latin typeface="Times New Roman"/>
                <a:ea typeface="Calibri"/>
              </a:rPr>
              <a:t>. … д-ра с.-г. наук : 03.00.16 / Житомир. </a:t>
            </a:r>
            <a:r>
              <a:rPr lang="uk-UA" sz="2200" dirty="0" err="1">
                <a:solidFill>
                  <a:srgbClr val="000000"/>
                </a:solidFill>
                <a:latin typeface="Times New Roman"/>
                <a:ea typeface="Calibri"/>
              </a:rPr>
              <a:t>нац</a:t>
            </a:r>
            <a:r>
              <a:rPr lang="uk-UA" sz="2200" dirty="0">
                <a:solidFill>
                  <a:srgbClr val="000000"/>
                </a:solidFill>
                <a:latin typeface="Times New Roman"/>
                <a:ea typeface="Calibri"/>
              </a:rPr>
              <a:t>. </a:t>
            </a:r>
            <a:r>
              <a:rPr lang="uk-UA" sz="2200" dirty="0" err="1">
                <a:solidFill>
                  <a:srgbClr val="000000"/>
                </a:solidFill>
                <a:latin typeface="Times New Roman"/>
                <a:ea typeface="Calibri"/>
              </a:rPr>
              <a:t>агроекол</a:t>
            </a:r>
            <a:r>
              <a:rPr lang="uk-UA" sz="2200" dirty="0">
                <a:solidFill>
                  <a:srgbClr val="000000"/>
                </a:solidFill>
                <a:latin typeface="Times New Roman"/>
                <a:ea typeface="Calibri"/>
              </a:rPr>
              <a:t>. ун-т. Житомир, 2011. 392 с. </a:t>
            </a:r>
            <a:r>
              <a:rPr lang="uk-UA" sz="2200" dirty="0" smtClean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uk-UA" sz="2200" dirty="0" smtClean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uk-UA" sz="2200" dirty="0" smtClean="0">
                <a:solidFill>
                  <a:srgbClr val="000000"/>
                </a:solidFill>
                <a:latin typeface="Times New Roman"/>
                <a:ea typeface="Calibri"/>
              </a:rPr>
              <a:t>Гук М.С. </a:t>
            </a:r>
            <a:r>
              <a:rPr lang="uk-UA" sz="2200" dirty="0" err="1" smtClean="0">
                <a:solidFill>
                  <a:srgbClr val="000000"/>
                </a:solidFill>
                <a:latin typeface="Times New Roman"/>
                <a:ea typeface="Calibri"/>
              </a:rPr>
              <a:t>Адапційна</a:t>
            </a:r>
            <a:r>
              <a:rPr lang="uk-UA" sz="2200" dirty="0" smtClean="0">
                <a:solidFill>
                  <a:srgbClr val="000000"/>
                </a:solidFill>
                <a:latin typeface="Times New Roman"/>
                <a:ea typeface="Calibri"/>
              </a:rPr>
              <a:t> здатність  молодняку свиней вітчизняної і закордонної селекції в умовах технології </a:t>
            </a:r>
            <a:r>
              <a:rPr lang="uk-UA" sz="2200" dirty="0">
                <a:solidFill>
                  <a:srgbClr val="000000"/>
                </a:solidFill>
                <a:latin typeface="Times New Roman"/>
                <a:ea typeface="Calibri"/>
              </a:rPr>
              <a:t>промислового свинарства: </a:t>
            </a:r>
            <a:r>
              <a:rPr lang="uk-UA" sz="2200" dirty="0" err="1">
                <a:solidFill>
                  <a:srgbClr val="000000"/>
                </a:solidFill>
                <a:latin typeface="Times New Roman"/>
                <a:ea typeface="Calibri"/>
              </a:rPr>
              <a:t>автореф</a:t>
            </a:r>
            <a:r>
              <a:rPr lang="uk-UA" sz="2200" dirty="0">
                <a:solidFill>
                  <a:srgbClr val="000000"/>
                </a:solidFill>
                <a:latin typeface="Times New Roman"/>
                <a:ea typeface="Calibri"/>
              </a:rPr>
              <a:t>. </a:t>
            </a:r>
            <a:r>
              <a:rPr lang="uk-UA" sz="2200" dirty="0" err="1">
                <a:solidFill>
                  <a:srgbClr val="000000"/>
                </a:solidFill>
                <a:latin typeface="Times New Roman"/>
                <a:ea typeface="Calibri"/>
              </a:rPr>
              <a:t>дис</a:t>
            </a:r>
            <a:r>
              <a:rPr lang="uk-UA" sz="2200" dirty="0">
                <a:solidFill>
                  <a:srgbClr val="000000"/>
                </a:solidFill>
                <a:latin typeface="Times New Roman"/>
                <a:ea typeface="Calibri"/>
              </a:rPr>
              <a:t>. ... </a:t>
            </a:r>
            <a:r>
              <a:rPr lang="uk-UA" sz="2200" dirty="0" err="1" smtClean="0">
                <a:solidFill>
                  <a:srgbClr val="000000"/>
                </a:solidFill>
                <a:latin typeface="Times New Roman"/>
                <a:ea typeface="Calibri"/>
              </a:rPr>
              <a:t>канд</a:t>
            </a:r>
            <a:r>
              <a:rPr lang="uk-UA" sz="2200" dirty="0" smtClean="0">
                <a:solidFill>
                  <a:srgbClr val="000000"/>
                </a:solidFill>
                <a:latin typeface="Times New Roman"/>
                <a:ea typeface="Calibri"/>
              </a:rPr>
              <a:t>. с.-г. наук: 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</a:rPr>
              <a:t>06.02.04 – </a:t>
            </a:r>
            <a:r>
              <a:rPr lang="ru-RU" sz="2200" dirty="0" err="1">
                <a:solidFill>
                  <a:srgbClr val="000000"/>
                </a:solidFill>
                <a:latin typeface="Times New Roman"/>
                <a:ea typeface="Calibri"/>
              </a:rPr>
              <a:t>технологія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/>
                <a:ea typeface="Calibri"/>
              </a:rPr>
              <a:t>виробництва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/>
                <a:ea typeface="Calibri"/>
              </a:rPr>
              <a:t>продуктів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  <a:latin typeface="Times New Roman"/>
                <a:ea typeface="Calibri"/>
              </a:rPr>
              <a:t>тваринництва</a:t>
            </a:r>
            <a:r>
              <a:rPr lang="ru-RU" sz="2200" dirty="0" smtClean="0">
                <a:solidFill>
                  <a:srgbClr val="000000"/>
                </a:solidFill>
                <a:latin typeface="Times New Roman"/>
                <a:ea typeface="Calibri"/>
              </a:rPr>
              <a:t>.</a:t>
            </a:r>
            <a:r>
              <a:rPr lang="uk-UA" sz="2200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uk-UA" sz="2200" dirty="0" err="1">
                <a:solidFill>
                  <a:srgbClr val="000000"/>
                </a:solidFill>
                <a:latin typeface="Times New Roman"/>
                <a:ea typeface="Calibri"/>
              </a:rPr>
              <a:t>Нац</a:t>
            </a:r>
            <a:r>
              <a:rPr lang="uk-UA" sz="2200" dirty="0">
                <a:solidFill>
                  <a:srgbClr val="000000"/>
                </a:solidFill>
                <a:latin typeface="Times New Roman"/>
                <a:ea typeface="Calibri"/>
              </a:rPr>
              <a:t>. б-ка України ім. В.І. Вернадського. Київ, </a:t>
            </a:r>
            <a:r>
              <a:rPr lang="uk-UA" sz="2200" dirty="0" smtClean="0">
                <a:solidFill>
                  <a:srgbClr val="000000"/>
                </a:solidFill>
                <a:latin typeface="Times New Roman"/>
                <a:ea typeface="Calibri"/>
              </a:rPr>
              <a:t>2021.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</a:b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358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962674"/>
          </a:xfrm>
        </p:spPr>
        <p:txBody>
          <a:bodyPr>
            <a:normAutofit/>
          </a:bodyPr>
          <a:lstStyle/>
          <a:p>
            <a:pPr algn="l">
              <a:spcAft>
                <a:spcPts val="0"/>
              </a:spcAft>
            </a:pPr>
            <a:r>
              <a:rPr lang="uk-UA" sz="2800" b="1" i="1">
                <a:solidFill>
                  <a:srgbClr val="FF0000"/>
                </a:solidFill>
                <a:latin typeface="Times New Roman"/>
                <a:ea typeface="Calibri"/>
              </a:rPr>
              <a:t>Контрольні </a:t>
            </a:r>
            <a:r>
              <a:rPr lang="uk-UA" sz="2800" b="1" i="1" smtClean="0">
                <a:solidFill>
                  <a:srgbClr val="FF0000"/>
                </a:solidFill>
                <a:latin typeface="Times New Roman"/>
                <a:ea typeface="Calibri"/>
              </a:rPr>
              <a:t>питання</a:t>
            </a:r>
            <a:br>
              <a:rPr lang="uk-UA" sz="2800" b="1" i="1" smtClean="0">
                <a:solidFill>
                  <a:srgbClr val="FF0000"/>
                </a:solidFill>
                <a:latin typeface="Times New Roman"/>
                <a:ea typeface="Calibri"/>
              </a:rPr>
            </a:b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uk-UA" sz="2800" dirty="0">
                <a:solidFill>
                  <a:srgbClr val="000000"/>
                </a:solidFill>
                <a:latin typeface="Times New Roman"/>
                <a:ea typeface="Calibri"/>
              </a:rPr>
              <a:t>1.Які структурні елементи включає дисертація?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uk-UA" sz="2800" dirty="0">
                <a:solidFill>
                  <a:srgbClr val="000000"/>
                </a:solidFill>
                <a:latin typeface="Times New Roman"/>
                <a:ea typeface="Calibri"/>
              </a:rPr>
              <a:t>2. Обсяг дисертації та автореферату.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uk-UA" sz="2800" dirty="0">
                <a:solidFill>
                  <a:srgbClr val="000000"/>
                </a:solidFill>
                <a:latin typeface="Times New Roman"/>
                <a:ea typeface="Calibri"/>
              </a:rPr>
              <a:t>3. За якими вимогами оформляється список використаних джерел?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uk-UA" sz="2800" dirty="0">
                <a:solidFill>
                  <a:srgbClr val="000000"/>
                </a:solidFill>
                <a:latin typeface="Times New Roman"/>
                <a:ea typeface="Calibri"/>
              </a:rPr>
              <a:t>4. Правила оформлення тексту дисертації та автореферату.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uk-UA" sz="2800" dirty="0">
                <a:solidFill>
                  <a:srgbClr val="000000"/>
                </a:solidFill>
                <a:latin typeface="Times New Roman"/>
                <a:ea typeface="Calibri"/>
              </a:rPr>
              <a:t> 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194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3769488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ДЯКУЮ ЗА УВАГУ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895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>
            <a:normAutofit/>
          </a:bodyPr>
          <a:lstStyle/>
          <a:p>
            <a:r>
              <a:rPr lang="uk-UA" sz="4000" b="1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Мета заняття:</a:t>
            </a:r>
            <a:r>
              <a:rPr lang="uk-UA" sz="4000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4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ознайомитися з структурою дисертаційної роботи, технічними вимогами та правилами  оформлення дисертацій та авторефератів</a:t>
            </a:r>
            <a:r>
              <a:rPr lang="uk-UA" sz="4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  <a:br>
              <a:rPr lang="uk-UA" sz="4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uk-UA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uk-UA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194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pPr marR="66040" indent="449580" algn="l" eaLnBrk="0" hangingPunct="0">
              <a:lnSpc>
                <a:spcPct val="115000"/>
              </a:lnSpc>
              <a:spcAft>
                <a:spcPts val="0"/>
              </a:spcAft>
            </a:pPr>
            <a:r>
              <a:rPr lang="uk-UA" sz="2400" b="1" spc="-5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СТРУКТУРНІ ЕЛЕМЕНТИ ДИСЕРТАЦІЇ </a:t>
            </a:r>
            <a:br>
              <a:rPr lang="uk-UA" sz="2400" b="1" spc="-5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2400" dirty="0">
                <a:solidFill>
                  <a:srgbClr val="C00000"/>
                </a:solidFill>
                <a:ea typeface="Calibri"/>
                <a:cs typeface="Times New Roman"/>
              </a:rPr>
              <a:t/>
            </a:r>
            <a:br>
              <a:rPr lang="ru-RU" sz="2400" dirty="0">
                <a:solidFill>
                  <a:srgbClr val="C00000"/>
                </a:solidFill>
                <a:ea typeface="Calibri"/>
                <a:cs typeface="Times New Roman"/>
              </a:rPr>
            </a:br>
            <a:r>
              <a:rPr lang="uk-UA" sz="2400" spc="-5" dirty="0">
                <a:latin typeface="Times New Roman"/>
                <a:ea typeface="Calibri"/>
                <a:cs typeface="Times New Roman"/>
              </a:rPr>
              <a:t>• </a:t>
            </a:r>
            <a:r>
              <a:rPr lang="uk-UA" sz="2400" b="1" spc="-5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Титульний аркуш; </a:t>
            </a:r>
            <a:r>
              <a:rPr lang="ru-RU" sz="2400" b="1" dirty="0">
                <a:solidFill>
                  <a:srgbClr val="002060"/>
                </a:solidFill>
                <a:ea typeface="Calibri"/>
                <a:cs typeface="Times New Roman"/>
              </a:rPr>
              <a:t/>
            </a:r>
            <a:br>
              <a:rPr lang="ru-RU" sz="2400" b="1" dirty="0">
                <a:solidFill>
                  <a:srgbClr val="002060"/>
                </a:solidFill>
                <a:ea typeface="Calibri"/>
                <a:cs typeface="Times New Roman"/>
              </a:rPr>
            </a:br>
            <a:r>
              <a:rPr lang="uk-UA" sz="2400" b="1" spc="-5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• Анотації українською та англійською мовами; </a:t>
            </a:r>
            <a:r>
              <a:rPr lang="ru-RU" sz="2400" b="1" dirty="0">
                <a:solidFill>
                  <a:srgbClr val="002060"/>
                </a:solidFill>
                <a:ea typeface="Calibri"/>
                <a:cs typeface="Times New Roman"/>
              </a:rPr>
              <a:t/>
            </a:r>
            <a:br>
              <a:rPr lang="ru-RU" sz="2400" b="1" dirty="0">
                <a:solidFill>
                  <a:srgbClr val="002060"/>
                </a:solidFill>
                <a:ea typeface="Calibri"/>
                <a:cs typeface="Times New Roman"/>
              </a:rPr>
            </a:br>
            <a:r>
              <a:rPr lang="uk-UA" sz="2400" b="1" spc="-5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• Публікації здобувача за темою дисертації; </a:t>
            </a:r>
            <a:r>
              <a:rPr lang="ru-RU" sz="2400" b="1" dirty="0">
                <a:solidFill>
                  <a:srgbClr val="002060"/>
                </a:solidFill>
                <a:ea typeface="Calibri"/>
                <a:cs typeface="Times New Roman"/>
              </a:rPr>
              <a:t/>
            </a:r>
            <a:br>
              <a:rPr lang="ru-RU" sz="2400" b="1" dirty="0">
                <a:solidFill>
                  <a:srgbClr val="002060"/>
                </a:solidFill>
                <a:ea typeface="Calibri"/>
                <a:cs typeface="Times New Roman"/>
              </a:rPr>
            </a:br>
            <a:r>
              <a:rPr lang="uk-UA" sz="2400" b="1" spc="-5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• Зміст; </a:t>
            </a:r>
            <a:r>
              <a:rPr lang="ru-RU" sz="2400" b="1" dirty="0">
                <a:solidFill>
                  <a:srgbClr val="002060"/>
                </a:solidFill>
                <a:ea typeface="Calibri"/>
                <a:cs typeface="Times New Roman"/>
              </a:rPr>
              <a:t/>
            </a:r>
            <a:br>
              <a:rPr lang="ru-RU" sz="2400" b="1" dirty="0">
                <a:solidFill>
                  <a:srgbClr val="002060"/>
                </a:solidFill>
                <a:ea typeface="Calibri"/>
                <a:cs typeface="Times New Roman"/>
              </a:rPr>
            </a:br>
            <a:r>
              <a:rPr lang="uk-UA" sz="2400" b="1" spc="-5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• Перелік умовних позначень (за необхідності); </a:t>
            </a:r>
            <a:r>
              <a:rPr lang="ru-RU" sz="2400" b="1" dirty="0">
                <a:solidFill>
                  <a:srgbClr val="002060"/>
                </a:solidFill>
                <a:ea typeface="Calibri"/>
                <a:cs typeface="Times New Roman"/>
              </a:rPr>
              <a:t/>
            </a:r>
            <a:br>
              <a:rPr lang="ru-RU" sz="2400" b="1" dirty="0">
                <a:solidFill>
                  <a:srgbClr val="002060"/>
                </a:solidFill>
                <a:ea typeface="Calibri"/>
                <a:cs typeface="Times New Roman"/>
              </a:rPr>
            </a:br>
            <a:r>
              <a:rPr lang="uk-UA" sz="2400" b="1" spc="-5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• Розділи з висновками до кожного з них;</a:t>
            </a:r>
            <a:r>
              <a:rPr lang="ru-RU" sz="2400" b="1" dirty="0">
                <a:solidFill>
                  <a:srgbClr val="002060"/>
                </a:solidFill>
                <a:ea typeface="Calibri"/>
                <a:cs typeface="Times New Roman"/>
              </a:rPr>
              <a:t/>
            </a:r>
            <a:br>
              <a:rPr lang="ru-RU" sz="2400" b="1" dirty="0">
                <a:solidFill>
                  <a:srgbClr val="002060"/>
                </a:solidFill>
                <a:ea typeface="Calibri"/>
                <a:cs typeface="Times New Roman"/>
              </a:rPr>
            </a:br>
            <a:r>
              <a:rPr lang="uk-UA" sz="2400" b="1" spc="-5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• Загальні висновки; </a:t>
            </a:r>
            <a:r>
              <a:rPr lang="ru-RU" sz="2400" b="1" dirty="0">
                <a:solidFill>
                  <a:srgbClr val="002060"/>
                </a:solidFill>
                <a:ea typeface="Calibri"/>
                <a:cs typeface="Times New Roman"/>
              </a:rPr>
              <a:t/>
            </a:r>
            <a:br>
              <a:rPr lang="ru-RU" sz="2400" b="1" dirty="0">
                <a:solidFill>
                  <a:srgbClr val="002060"/>
                </a:solidFill>
                <a:ea typeface="Calibri"/>
                <a:cs typeface="Times New Roman"/>
              </a:rPr>
            </a:br>
            <a:r>
              <a:rPr lang="uk-UA" sz="2400" b="1" spc="-5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• Список використаних джерел; </a:t>
            </a:r>
            <a:r>
              <a:rPr lang="ru-RU" sz="2400" b="1" dirty="0">
                <a:solidFill>
                  <a:srgbClr val="002060"/>
                </a:solidFill>
                <a:ea typeface="Calibri"/>
                <a:cs typeface="Times New Roman"/>
              </a:rPr>
              <a:t/>
            </a:r>
            <a:br>
              <a:rPr lang="ru-RU" sz="2400" b="1" dirty="0">
                <a:solidFill>
                  <a:srgbClr val="002060"/>
                </a:solidFill>
                <a:ea typeface="Calibri"/>
                <a:cs typeface="Times New Roman"/>
              </a:rPr>
            </a:br>
            <a:r>
              <a:rPr lang="uk-UA" sz="2400" b="1" spc="-5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• Додатки. </a:t>
            </a:r>
            <a:r>
              <a:rPr lang="uk-UA" sz="2400" b="1" spc="-5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uk-UA" sz="2400" b="1" spc="-5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</a:br>
            <a:endParaRPr lang="ru-RU" sz="2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79194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 fontScale="90000"/>
          </a:bodyPr>
          <a:lstStyle/>
          <a:p>
            <a:pPr algn="l">
              <a:spcAft>
                <a:spcPts val="0"/>
              </a:spcAft>
            </a:pPr>
            <a:r>
              <a:rPr lang="uk-UA" sz="2400" b="1" dirty="0">
                <a:solidFill>
                  <a:srgbClr val="C00000"/>
                </a:solidFill>
                <a:latin typeface="Times New Roman"/>
                <a:ea typeface="Calibri"/>
              </a:rPr>
              <a:t>ТЕХНІЧНІ ВИМОГИ ТА ПРАВИЛА ОФОРМЛЕННЯ </a:t>
            </a:r>
            <a:r>
              <a:rPr lang="uk-UA" sz="2400" b="1" dirty="0">
                <a:solidFill>
                  <a:srgbClr val="FF0000"/>
                </a:solidFill>
                <a:latin typeface="Times New Roman"/>
                <a:ea typeface="Calibri"/>
              </a:rPr>
              <a:t>ДИСЕРТАЦІЙ ТА АВТОРЕФЕРАТІВ. </a:t>
            </a:r>
            <a:r>
              <a:rPr lang="uk-UA" sz="2400" dirty="0" smtClean="0">
                <a:solidFill>
                  <a:srgbClr val="006600"/>
                </a:solidFill>
                <a:latin typeface="Times New Roman"/>
                <a:ea typeface="Calibri"/>
              </a:rPr>
              <a:t/>
            </a:r>
            <a:br>
              <a:rPr lang="uk-UA" sz="2400" dirty="0" smtClean="0">
                <a:solidFill>
                  <a:srgbClr val="006600"/>
                </a:solidFill>
                <a:latin typeface="Times New Roman"/>
                <a:ea typeface="Calibri"/>
              </a:rPr>
            </a:br>
            <a:r>
              <a:rPr lang="uk-UA" sz="2800" b="1" dirty="0" smtClean="0">
                <a:solidFill>
                  <a:srgbClr val="006600"/>
                </a:solidFill>
                <a:latin typeface="Times New Roman"/>
                <a:ea typeface="Calibri"/>
              </a:rPr>
              <a:t>Основний обсяг:</a:t>
            </a:r>
            <a:r>
              <a:rPr lang="uk-UA" sz="2800" dirty="0" smtClean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uk-UA" sz="2800" dirty="0" smtClean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uk-UA" sz="2800" b="1" i="1" dirty="0" smtClean="0">
                <a:solidFill>
                  <a:srgbClr val="002060"/>
                </a:solidFill>
                <a:latin typeface="Times New Roman"/>
                <a:ea typeface="Calibri"/>
              </a:rPr>
              <a:t> </a:t>
            </a:r>
            <a:r>
              <a:rPr lang="uk-UA" sz="2800" b="1" i="1" dirty="0">
                <a:solidFill>
                  <a:srgbClr val="002060"/>
                </a:solidFill>
                <a:latin typeface="Times New Roman"/>
                <a:ea typeface="Calibri"/>
              </a:rPr>
              <a:t>дисертації </a:t>
            </a:r>
            <a:r>
              <a:rPr lang="uk-UA" sz="2800" dirty="0">
                <a:solidFill>
                  <a:srgbClr val="000000"/>
                </a:solidFill>
                <a:latin typeface="Times New Roman"/>
                <a:ea typeface="Calibri"/>
              </a:rPr>
              <a:t>(вступ, основна частина, висновки): кандидатська – 6,5-9 авторських аркушів (156-216 сторінок формату А4, шрифт 14 кегль, інтервал 1,5); докторська – 15-17 авторських аркушів (360-408 сторінок</a:t>
            </a:r>
            <a:r>
              <a:rPr lang="uk-UA" sz="2800" dirty="0" smtClean="0">
                <a:solidFill>
                  <a:srgbClr val="000000"/>
                </a:solidFill>
                <a:latin typeface="Times New Roman"/>
                <a:ea typeface="Calibri"/>
              </a:rPr>
              <a:t>);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sz="3200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uk-UA" sz="2800" b="1" i="1" dirty="0" smtClean="0">
                <a:solidFill>
                  <a:srgbClr val="002060"/>
                </a:solidFill>
                <a:latin typeface="Times New Roman"/>
                <a:ea typeface="Calibri"/>
              </a:rPr>
              <a:t>автореферату</a:t>
            </a:r>
            <a:r>
              <a:rPr lang="uk-UA" sz="2800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uk-UA" sz="2800" dirty="0">
                <a:solidFill>
                  <a:srgbClr val="000000"/>
                </a:solidFill>
                <a:latin typeface="Times New Roman"/>
                <a:ea typeface="Calibri"/>
              </a:rPr>
              <a:t>(загальна характеристика роботи, основний зміст роботи, висновки): кандидатська – 0,7-0,9 авторського аркуша (18-20 сторінок формату А4, шрифт 14 кегль, інтервал 1,0); докторська – 1,3-1,9 авторського аркуша (34-36 сторінок формату А4). 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sz="3200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uk-UA" sz="2800" b="1" dirty="0">
                <a:solidFill>
                  <a:srgbClr val="006600"/>
                </a:solidFill>
                <a:latin typeface="Times New Roman"/>
                <a:ea typeface="Calibri"/>
              </a:rPr>
              <a:t>Формат друку</a:t>
            </a:r>
            <a:r>
              <a:rPr lang="uk-UA" sz="2800" dirty="0">
                <a:solidFill>
                  <a:srgbClr val="000000"/>
                </a:solidFill>
                <a:latin typeface="Times New Roman"/>
                <a:ea typeface="Calibri"/>
              </a:rPr>
              <a:t>: автореферат: з обох боків сторінки, формат А5 дисертація: з одного або з обох боків сторінки, формат А4.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194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uk-UA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	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Структурні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елементи «ЗМІСТ», «ВСТУП», «ПЕРЕЛІК УМОВНИХ ПОЗНАЧЕНЬ», «СПИСОК ВИКОРИСТАНИХ ДЖЕРЕЛ», «ДОДАТКИ» не нумеруються. Заголовки структурних елементів дисертації та заголовки розділів слід розташовувати посередині рядка і друкувати великими літерами без крапки в кінці,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не підкреслюючи.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	</a:t>
            </a: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Заголовки підрозділів: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 абзацного </a:t>
            </a: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відступу (1,25) 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маленькими літерами, крім першої великої, не підкреслюючи, без крапки в 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Calibri"/>
              </a:rPr>
              <a:t>кінці. </a:t>
            </a:r>
            <a:r>
              <a:rPr lang="uk-UA" sz="2400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br>
              <a:rPr lang="uk-UA" sz="2400" dirty="0" smtClean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uk-UA" sz="2400" dirty="0" smtClean="0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  <a:ea typeface="Calibri"/>
              </a:rPr>
              <a:t>Перенесення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Calibri"/>
              </a:rPr>
              <a:t>слів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</a:rPr>
              <a:t> у заголовку не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Calibri"/>
              </a:rPr>
              <a:t>допускається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</a:rPr>
              <a:t>.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  <a:ea typeface="Calibri"/>
              </a:rPr>
              <a:t>Відстань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Calibri"/>
              </a:rPr>
              <a:t>між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</a:rPr>
              <a:t> заголовком і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Calibri"/>
              </a:rPr>
              <a:t>подальшим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Calibri"/>
              </a:rPr>
              <a:t>чи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Calibri"/>
              </a:rPr>
              <a:t>попереднім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</a:rPr>
              <a:t> текстом повинна бути два рядки.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</a:rPr>
              <a:t>	Н</a:t>
            </a:r>
            <a:r>
              <a:rPr lang="uk-UA" sz="2400" dirty="0" err="1" smtClean="0">
                <a:solidFill>
                  <a:srgbClr val="000000"/>
                </a:solidFill>
                <a:latin typeface="Times New Roman"/>
                <a:ea typeface="Calibri"/>
              </a:rPr>
              <a:t>азва</a:t>
            </a:r>
            <a:r>
              <a:rPr lang="uk-UA" sz="2400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Calibri"/>
              </a:rPr>
              <a:t>розділу, </a:t>
            </a:r>
            <a:r>
              <a:rPr lang="uk-UA" sz="2400" dirty="0" smtClean="0">
                <a:solidFill>
                  <a:srgbClr val="000000"/>
                </a:solidFill>
                <a:latin typeface="Times New Roman"/>
                <a:ea typeface="Calibri"/>
              </a:rPr>
              <a:t>підрозділу не розміщується 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Calibri"/>
              </a:rPr>
              <a:t>в нижній частині сторінки, якщо після неї розміщено тільки один рядок тексту. </a:t>
            </a:r>
            <a:endParaRPr lang="ru-RU" sz="2800" dirty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9194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pPr algn="l">
              <a:spcAft>
                <a:spcPts val="0"/>
              </a:spcAft>
            </a:pPr>
            <a:r>
              <a:rPr lang="uk-UA" sz="2400" dirty="0" smtClean="0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lang="uk-UA" sz="2700" dirty="0" smtClean="0">
                <a:solidFill>
                  <a:srgbClr val="000000"/>
                </a:solidFill>
                <a:latin typeface="Times New Roman"/>
                <a:ea typeface="Calibri"/>
              </a:rPr>
              <a:t>Номер </a:t>
            </a:r>
            <a:r>
              <a:rPr lang="uk-UA" sz="2700" dirty="0">
                <a:solidFill>
                  <a:srgbClr val="000000"/>
                </a:solidFill>
                <a:latin typeface="Times New Roman"/>
                <a:ea typeface="Calibri"/>
              </a:rPr>
              <a:t>сторінки проставляють </a:t>
            </a:r>
            <a:r>
              <a:rPr lang="uk-UA" sz="2700" dirty="0" smtClean="0">
                <a:solidFill>
                  <a:srgbClr val="000000"/>
                </a:solidFill>
                <a:latin typeface="Times New Roman"/>
                <a:ea typeface="Calibri"/>
              </a:rPr>
              <a:t>арабськими цифрами у </a:t>
            </a:r>
            <a:r>
              <a:rPr lang="uk-UA" sz="2700" dirty="0">
                <a:solidFill>
                  <a:srgbClr val="000000"/>
                </a:solidFill>
                <a:latin typeface="Times New Roman"/>
                <a:ea typeface="Calibri"/>
              </a:rPr>
              <a:t>правому верхньому куті </a:t>
            </a:r>
            <a:r>
              <a:rPr lang="uk-UA" sz="2700" dirty="0" smtClean="0">
                <a:solidFill>
                  <a:srgbClr val="000000"/>
                </a:solidFill>
                <a:latin typeface="Times New Roman"/>
                <a:ea typeface="Calibri"/>
              </a:rPr>
              <a:t>без </a:t>
            </a:r>
            <a:r>
              <a:rPr lang="uk-UA" sz="2700" dirty="0">
                <a:solidFill>
                  <a:srgbClr val="000000"/>
                </a:solidFill>
                <a:latin typeface="Times New Roman"/>
                <a:ea typeface="Calibri"/>
              </a:rPr>
              <a:t>крапки в кінці (дисертаційна робота) або в центрі зверху сторінки без крапки в кінці (автореферат). </a:t>
            </a:r>
            <a:r>
              <a:rPr lang="uk-UA" sz="2700" dirty="0" smtClean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uk-UA" sz="2700" dirty="0" smtClean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uk-UA" sz="2700" dirty="0" smtClean="0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lang="uk-UA" sz="2700" u="sng" dirty="0" smtClean="0">
                <a:solidFill>
                  <a:srgbClr val="000000"/>
                </a:solidFill>
                <a:latin typeface="Times New Roman"/>
                <a:ea typeface="Calibri"/>
              </a:rPr>
              <a:t>Титульний </a:t>
            </a:r>
            <a:r>
              <a:rPr lang="uk-UA" sz="2700" u="sng" dirty="0">
                <a:solidFill>
                  <a:srgbClr val="000000"/>
                </a:solidFill>
                <a:latin typeface="Times New Roman"/>
                <a:ea typeface="Calibri"/>
              </a:rPr>
              <a:t>аркуш, анотації, зміст </a:t>
            </a:r>
            <a:r>
              <a:rPr lang="uk-UA" sz="2700" dirty="0">
                <a:solidFill>
                  <a:srgbClr val="000000"/>
                </a:solidFill>
                <a:latin typeface="Times New Roman"/>
                <a:ea typeface="Calibri"/>
              </a:rPr>
              <a:t>включають до загальної нумерації сторінок дисертації, але номер сторінки не проставляють. </a:t>
            </a:r>
            <a:r>
              <a:rPr lang="ru-RU" sz="2700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sz="2700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sz="2700" dirty="0" smtClean="0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lang="uk-UA" sz="2700" dirty="0" smtClean="0">
                <a:solidFill>
                  <a:srgbClr val="002060"/>
                </a:solidFill>
                <a:latin typeface="Times New Roman"/>
                <a:ea typeface="Calibri"/>
              </a:rPr>
              <a:t>Ілюстрації </a:t>
            </a:r>
            <a:r>
              <a:rPr lang="uk-UA" sz="2700" dirty="0">
                <a:solidFill>
                  <a:srgbClr val="002060"/>
                </a:solidFill>
                <a:latin typeface="Times New Roman"/>
                <a:ea typeface="Calibri"/>
              </a:rPr>
              <a:t>і таблиці</a:t>
            </a:r>
            <a:r>
              <a:rPr lang="uk-UA" sz="2700" dirty="0">
                <a:solidFill>
                  <a:srgbClr val="000000"/>
                </a:solidFill>
                <a:latin typeface="Times New Roman"/>
                <a:ea typeface="Calibri"/>
              </a:rPr>
              <a:t>, розміщені на окремих сторінках, включають до загальної нумерації сторінок роботи. </a:t>
            </a:r>
            <a:r>
              <a:rPr lang="ru-RU" sz="2700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sz="2700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sz="2700" dirty="0" smtClean="0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lang="uk-UA" sz="2700" dirty="0" smtClean="0">
                <a:solidFill>
                  <a:srgbClr val="002060"/>
                </a:solidFill>
                <a:latin typeface="Times New Roman"/>
                <a:ea typeface="Calibri"/>
              </a:rPr>
              <a:t>Автореферат</a:t>
            </a:r>
            <a:r>
              <a:rPr lang="uk-UA" sz="2700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uk-UA" sz="2700" dirty="0">
                <a:solidFill>
                  <a:srgbClr val="000000"/>
                </a:solidFill>
                <a:latin typeface="Times New Roman"/>
                <a:ea typeface="Calibri"/>
              </a:rPr>
              <a:t>не має титульного аркуша. Номери сторінок проставляються в центрі верхнього поля </a:t>
            </a:r>
            <a:r>
              <a:rPr lang="uk-UA" sz="2800" dirty="0">
                <a:solidFill>
                  <a:srgbClr val="000000"/>
                </a:solidFill>
                <a:latin typeface="Times New Roman"/>
                <a:ea typeface="Calibri"/>
              </a:rPr>
              <a:t>сторінки. Нумерація починається з цифри 1 на першій сторінці, де міститься загальна характеристика роботи. </a:t>
            </a:r>
            <a:r>
              <a:rPr lang="uk-UA" sz="2800" dirty="0" smtClean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uk-UA" sz="2800" dirty="0" smtClean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uk-UA" sz="2800" dirty="0" err="1" smtClean="0">
                <a:solidFill>
                  <a:srgbClr val="000000"/>
                </a:solidFill>
                <a:latin typeface="Times New Roman"/>
                <a:ea typeface="Calibri"/>
              </a:rPr>
              <a:t>Номерація</a:t>
            </a:r>
            <a:r>
              <a:rPr lang="uk-UA" sz="2800" dirty="0" smtClean="0">
                <a:solidFill>
                  <a:srgbClr val="000000"/>
                </a:solidFill>
                <a:latin typeface="Times New Roman"/>
                <a:ea typeface="Calibri"/>
              </a:rPr>
              <a:t> розділів (підрозділів) -порядкова арабськими цифрами без крапки в кінці.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194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uk-UA" sz="2400" i="1" dirty="0" smtClean="0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lang="uk-UA" sz="2400" b="1" i="1" dirty="0" smtClean="0">
                <a:solidFill>
                  <a:srgbClr val="000000"/>
                </a:solidFill>
                <a:latin typeface="Times New Roman"/>
                <a:ea typeface="Calibri"/>
              </a:rPr>
              <a:t>Ілюстрації</a:t>
            </a:r>
            <a:r>
              <a:rPr lang="uk-UA" sz="2400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Calibri"/>
              </a:rPr>
              <a:t>(рисунки, графіки, схеми, діаграми) слід розміщувати в роботі безпосередньо після тексту, де вони згадуються вперше, або на наступній сторінці. На всі ілюстрації мають бути посилання в роботі. Ілюстрації повинні мати назву, яку розміщують під ілюстрацією. За потреби під ілюстрацією розміщують пояснювальні дані (</a:t>
            </a:r>
            <a:r>
              <a:rPr lang="uk-UA" sz="2400" dirty="0" err="1">
                <a:solidFill>
                  <a:srgbClr val="000000"/>
                </a:solidFill>
                <a:latin typeface="Times New Roman"/>
                <a:ea typeface="Calibri"/>
              </a:rPr>
              <a:t>підрисунковий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Calibri"/>
              </a:rPr>
              <a:t> текст).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lang="uk-UA" sz="2400" dirty="0" smtClean="0">
                <a:solidFill>
                  <a:srgbClr val="000000"/>
                </a:solidFill>
                <a:latin typeface="Times New Roman"/>
                <a:ea typeface="Calibri"/>
              </a:rPr>
              <a:t>Ілюстрація 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Calibri"/>
              </a:rPr>
              <a:t>позначається словом «Рисунок __», яке разом із назвою ілюстрації розміщують після пояснювальних даних, наприклад, «Рисунок 3.1 – Схема розміщення». Ілюстрації слід нумерувати арабськими цифрами порядковою нумерацією в межах розділу, за винятком ілюстрацій, наведених у додатках. Номер ілюстрації складається з номера розділу та порядкового номера ілюстрації, відокремлених крапкою, наприклад, «Рисунок 3.2 – ХХХХХХХХ» – другий рисунок третього розділу, або «Рисунок А.1 – ХХХХХХХХ» – перший рисунок додатку А.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194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692696"/>
            <a:ext cx="8136904" cy="547260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рівняння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(за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винятком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формул і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рівнянь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наведених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додатках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нумерувати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порядковою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нумерацією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межах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розділу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формула (1.3) –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формула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розділу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Номер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зазначають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дужках у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крайньому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правому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рядку. 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значень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символів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числових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коефіцієнтів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наводити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формулою в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рівнянні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символу та числового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давати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нового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рядка,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починаючи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перший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рядок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словом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«де» без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двокрапки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без абзацу.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Переносити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рядок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допускається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знаках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виконуваних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повторюючи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знак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79194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08912" cy="583264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1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зазначати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порядковим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номером за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переліком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посилань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виділеним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двома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квадратними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дужками,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«... у роботах [1, 2, 3, 4, 5, 6, 7] ...». </a:t>
            </a:r>
            <a:b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При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посиланнях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розділи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підрозділи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ілюстрації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рівняння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додатки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зазначають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номери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посиланнях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писати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«... у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розділі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...», «... (рис. 1.3) ...»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«... на рисунку 1.3 ...», «... (табл. 3.2) ...»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«... у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3.2 ...», «... за формулою (3.1) ...», «.. у формулах (1.3-1.5) ...”, «... у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додатку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 ...»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«... (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додаток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Б) 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...».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8345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231</TotalTime>
  <Words>76</Words>
  <Application>Microsoft Office PowerPoint</Application>
  <PresentationFormat>Экран (4:3)</PresentationFormat>
  <Paragraphs>15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Calibri</vt:lpstr>
      <vt:lpstr>Century Gothic</vt:lpstr>
      <vt:lpstr>Times New Roman</vt:lpstr>
      <vt:lpstr>Wingdings 2</vt:lpstr>
      <vt:lpstr>Остин</vt:lpstr>
      <vt:lpstr>ПРАКТИЧНЕ ЗАНЯТТЯ № 8  Кандидатська дисертація: структура, особливості  написання окремих розділів     </vt:lpstr>
      <vt:lpstr>Мета заняття: ознайомитися з структурою дисертаційної роботи, технічними вимогами та правилами  оформлення дисертацій та авторефератів.  </vt:lpstr>
      <vt:lpstr>СТРУКТУРНІ ЕЛЕМЕНТИ ДИСЕРТАЦІЇ   • Титульний аркуш;  • Анотації українською та англійською мовами;  • Публікації здобувача за темою дисертації;  • Зміст;  • Перелік умовних позначень (за необхідності);  • Розділи з висновками до кожного з них;  • Загальні висновки;  • Список використаних джерел;  • Додатки.  </vt:lpstr>
      <vt:lpstr>ТЕХНІЧНІ ВИМОГИ ТА ПРАВИЛА ОФОРМЛЕННЯ ДИСЕРТАЦІЙ ТА АВТОРЕФЕРАТІВ.  Основний обсяг:  дисертації (вступ, основна частина, висновки): кандидатська – 6,5-9 авторських аркушів (156-216 сторінок формату А4, шрифт 14 кегль, інтервал 1,5); докторська – 15-17 авторських аркушів (360-408 сторінок); автореферату (загальна характеристика роботи, основний зміст роботи, висновки): кандидатська – 0,7-0,9 авторського аркуша (18-20 сторінок формату А4, шрифт 14 кегль, інтервал 1,0); докторська – 1,3-1,9 авторського аркуша (34-36 сторінок формату А4).  Формат друку: автореферат: з обох боків сторінки, формат А5 дисертація: з одного або з обох боків сторінки, формат А4. </vt:lpstr>
      <vt:lpstr> Структурні елементи «ЗМІСТ», «ВСТУП», «ПЕРЕЛІК УМОВНИХ ПОЗНАЧЕНЬ», «СПИСОК ВИКОРИСТАНИХ ДЖЕРЕЛ», «ДОДАТКИ» не нумеруються. Заголовки структурних елементів дисертації та заголовки розділів слід розташовувати посередині рядка і друкувати великими літерами без крапки в кінці, не підкреслюючи.  Заголовки підрозділів: з абзацного відступу (1,25)  маленькими літерами, крім першої великої, не підкреслюючи, без крапки в кінці.    Перенесення слів у заголовку не допускається.  Відстань між заголовком і подальшим чи попереднім текстом повинна бути два рядки.   Назва розділу, підрозділу не розміщується в нижній частині сторінки, якщо після неї розміщено тільки один рядок тексту. </vt:lpstr>
      <vt:lpstr> Номер сторінки проставляють арабськими цифрами у правому верхньому куті без крапки в кінці (дисертаційна робота) або в центрі зверху сторінки без крапки в кінці (автореферат).   Титульний аркуш, анотації, зміст включають до загальної нумерації сторінок дисертації, але номер сторінки не проставляють.   Ілюстрації і таблиці, розміщені на окремих сторінках, включають до загальної нумерації сторінок роботи.   Автореферат не має титульного аркуша. Номери сторінок проставляються в центрі верхнього поля сторінки. Нумерація починається з цифри 1 на першій сторінці, де міститься загальна характеристика роботи.  Номерація розділів (підрозділів) -порядкова арабськими цифрами без крапки в кінці.</vt:lpstr>
      <vt:lpstr> Ілюстрації (рисунки, графіки, схеми, діаграми) слід розміщувати в роботі безпосередньо після тексту, де вони згадуються вперше, або на наступній сторінці. На всі ілюстрації мають бути посилання в роботі. Ілюстрації повинні мати назву, яку розміщують під ілюстрацією. За потреби під ілюстрацією розміщують пояснювальні дані (підрисунковий текст).   Ілюстрація позначається словом «Рисунок __», яке разом із назвою ілюстрації розміщують після пояснювальних даних, наприклад, «Рисунок 3.1 – Схема розміщення». Ілюстрації слід нумерувати арабськими цифрами порядковою нумерацією в межах розділу, за винятком ілюстрацій, наведених у додатках. Номер ілюстрації складається з номера розділу та порядкового номера ілюстрації, відокремлених крапкою, наприклад, «Рисунок 3.2 – ХХХХХХХХ» – другий рисунок третього розділу, або «Рисунок А.1 – ХХХХХХХХ» – перший рисунок додатку А. </vt:lpstr>
      <vt:lpstr> Формули та рівняння в роботі (за винятком формул і рівнянь, наведених у додатках) слід нумерувати порядковою нумерацією в межах розділу (наприклад, формула (1.3) – третя формула першого розділу).  Номер формули або рівняння зазначають на рівні формули або рівняння в дужках у крайньому правому положенні на рядку.   Пояснення значень символів і числових коефіцієнтів, що входять до формули чи рівняння, слід наводити безпосередньо під формулою в тій послідовності, у якій вони наведені у формулі чи рівнянні. Пояснення значення кожного символу та числового коефіцієнта слід давати з нового рядка, починаючи перший рядок словом «де» без двокрапки і без абзацу.   Переносити формули чи рівняння на наступний рядок допускається тільки на знаках виконуваних операцій, повторюючи знак операції. </vt:lpstr>
      <vt:lpstr> Посилання в тексті роботи на джерела слід зазначати порядковим номером за переліком посилань, виділеним двома квадратними дужками, наприклад, «... у роботах [1, 2, 3, 4, 5, 6, 7] ...».   При посиланнях на розділи, підрозділи, ілюстрації, таблиці, формули, рівняння, додатки зазначають їх номери. При посиланнях слід писати: «... у розділі 2 ...», «... (рис. 1.3) ...» або «... на рисунку 1.3 ...», «... (табл. 3.2) ...» або «... у таблиці 3.2 ...», «... за формулою (3.1) ...», «.. у формулах (1.3-1.5) ...”, «... у додатку Б ...» або «... (додаток Б) ...». </vt:lpstr>
      <vt:lpstr>Цифровий матеріал оформляється у вигляді таблиць. Розташування таблиць – безпосередньо після тексту, де вона згадується вперше, або на наступній сторінці. На всі таблиці повинні бути посилання у тексті. Назва таблиці складається із слова «Таблиця», її порядкового номера та безпосередньо назви, яка стисло відбиває зміст наведених у ній даних. Повну назву таблиці вказують 1 раз над таблицею зліва з абзацним відступом. Якщо таблиця переноситься на наступну сторінку, над нею з абзацного відступу пишуть «Продовження табл. ….» або «Кінець таблиці Х.Х» де Х – номер таблиці.</vt:lpstr>
      <vt:lpstr>Оформлення списку використаних джерел  (ДСТУ 8302:2015) 1)книги одного автора: Яблонський В. А. Методологія наукових досліджень. К.: Агроосвіта, 2014. 223с. 2) книги двох і більше авторів: Ладанюк А. П.,  Власенко Л. О.,  Кишенько В. Д.. Методологія наукових досліджень.  К.: Ліра, 2018. 352с.  3) книги без автора:  Софія Київська: Візантія. Русь. Україна. Вип. ІІ. Київ, 2012. 464 с.  4) частини видання:  а)Саблук П. Т. Напрямки розвитку економіки в аграрній сфері виробництва. Основи аграрного підприємництва / за ред. М. Й. Маліка. Київ, 2000. С. 5–15.  б) багатотомні книги:  Енциклопедія історії України: у 10 т. Київ. 2013. Т. 10. 784 с. </vt:lpstr>
      <vt:lpstr> в) стаття, тези:   Курнаєв О.М., Сироватко К.М. Ефективність застосування бактеріально-ферментного препарату літосил плюс при силосуванні люцерни. Аграрна наука та харчові технології. 2016. Вип.2(92). С.69-74.  Скальський В. Р. Становлення методу акустичної емісії в установах Західного наукового центру. Теорія і практика раціон. проектування, виготовлення і експлуатації машинобуд. конструкцій: Праці ІІ міжнар. наук.- техн. конф. (Львів, 11-13 лист. 2010). Львів, 2010. С. 9-10.   </vt:lpstr>
      <vt:lpstr>г) електронні ресурси:  Наукові публікації і видавнича діяльність НАН України. Київ, 2007. URL: http://www.nas.gov.ua/publications (дата звернення: 19.03.2014).  Радченко А.І., Діденко Ю.В. Геологічна наука в академічних публікаціях. Наука та іннов. 2016. 12, № 3. С.14-26. URL: http://scinn.org.ua/ua/archive/ 12%283%29/12%283%2901 (дата звернення: 10.11. 2017). д) дисертації та автореферати дисертацій:  1Романчук Л. Д. Оцінка джерел надходження радіонуклідів до організму мешканців сільських територій Полісся України : дис. … д-ра с.-г. наук : 03.00.16 / Житомир. нац. агроекол. ун-т. Житомир, 2011. 392 с.  Гук М.С. Адапційна здатність  молодняку свиней вітчизняної і закордонної селекції в умовах технології промислового свинарства: автореф. дис. ... канд. с.-г. наук: 06.02.04 – технологія виробництва продуктів тваринництва. Нац. б-ка України ім. В.І. Вернадського. Київ, 2021.  </vt:lpstr>
      <vt:lpstr>Контрольні питання  1.Які структурні елементи включає дисертація? 2. Обсяг дисертації та автореферату. 3. За якими вимогами оформляється список використаних джерел? 4. Правила оформлення тексту дисертації та автореферату.   </vt:lpstr>
      <vt:lpstr>ДЯКУЮ ЗА УВАГУ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ПРАКТИЧНЕ ЗАНЯТТЯ № 8  Кандидатська дисертація: структура, особливості  написання окремих розділів</dc:title>
  <dc:creator>USER</dc:creator>
  <cp:lastModifiedBy>Пользователь Windows</cp:lastModifiedBy>
  <cp:revision>16</cp:revision>
  <dcterms:created xsi:type="dcterms:W3CDTF">2021-05-26T04:08:29Z</dcterms:created>
  <dcterms:modified xsi:type="dcterms:W3CDTF">2022-07-04T23:33:54Z</dcterms:modified>
</cp:coreProperties>
</file>