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9E3E16-6603-4353-A47D-10C3F39F661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85CF62AF-8EFF-4633-9931-5A631277DD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32A35D6F-9254-43FC-887F-5D1081392A8C}"/>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5EBD6AB3-7553-43B7-96F3-902C722A1BE8}"/>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73F21BD3-F600-4597-9DF2-2E9CE39935E7}"/>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88319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7A6C0A-4795-4853-BC99-0BC17B617C05}"/>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60231ED9-65EF-4DDF-9929-6BC4DA12817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F3AE9836-219A-410F-879C-1DA1048FAB1D}"/>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11210732-2AF4-4CBC-AD2E-6B46D4ACC00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28CB1DA2-A471-436E-9858-A41685B3F203}"/>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107040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7E495B1-0B49-497C-85D1-2AAF4A9C0B25}"/>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6B3BEEBA-78A9-4235-B81B-7E89943CD6D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1FA016E0-82DC-4F76-AB57-3FC135CCAF54}"/>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994B7829-ACFA-4FA4-B20C-3814B7676508}"/>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0C8D8B97-C4A1-44C2-B4CD-CAF6AE6BF0D9}"/>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04644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2B4316-D3F3-49CA-90F5-2F506B898CE4}"/>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9C4686CD-A8EB-4D33-BA23-A5980C2137C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7521B267-5C22-464F-BB9B-379C51ADBFA8}"/>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C3DC082B-F3B9-4733-88CC-FB37F2EF5F28}"/>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AA38E310-6666-486E-80FF-C555E68BFEEC}"/>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866891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F53286-0F42-40BA-B4AA-87077AED420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765F80F9-D583-4B24-8EEF-C83CE4E43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AA5FA15-575F-4416-9F6F-C7F58CF5B7AA}"/>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ACDA3F13-85BA-4873-9D7A-BE3370BDB851}"/>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2AB0781F-DC2F-40FA-86A8-BA48B055BCDA}"/>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42617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28EBE3-5484-4211-9812-FBA59ED4DB2C}"/>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B8D0F7F0-FECC-4CF4-AF06-6A491D498A5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E125C079-5C76-4414-AEF5-3D85293028A8}"/>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997FCD26-0A8E-49D1-8D10-079B0AC427DA}"/>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6" name="Нижний колонтитул 5">
            <a:extLst>
              <a:ext uri="{FF2B5EF4-FFF2-40B4-BE49-F238E27FC236}">
                <a16:creationId xmlns:a16="http://schemas.microsoft.com/office/drawing/2014/main" id="{7A63CFCA-5835-4E2C-9B8D-ADEFD4E963A1}"/>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588BD13D-2717-4698-B64B-DD45079C668F}"/>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144650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DB7F35-463E-4FFC-9324-927D5E8FBC8E}"/>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57A72320-27DE-4901-BC63-743DE47D4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F88E868-54D8-4756-8231-FC892CAAE7C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D43D51AA-B521-45F8-A868-AC1E1996EA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08A4233-4112-4F55-A6C6-D4A0ADB9DE7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34459339-4F98-4BB5-BB40-1FBC2BF3A2BC}"/>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8" name="Нижний колонтитул 7">
            <a:extLst>
              <a:ext uri="{FF2B5EF4-FFF2-40B4-BE49-F238E27FC236}">
                <a16:creationId xmlns:a16="http://schemas.microsoft.com/office/drawing/2014/main" id="{C92D50B4-F2E4-45D3-AA59-DDF1C6EB7087}"/>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F5C1DC42-B723-44C4-A852-1F3A3A19B2AC}"/>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417034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17A4F5-1C51-40AB-943E-EBDA816DE0BB}"/>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0B251A59-800E-455B-8837-CF1E71D41507}"/>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4" name="Нижний колонтитул 3">
            <a:extLst>
              <a:ext uri="{FF2B5EF4-FFF2-40B4-BE49-F238E27FC236}">
                <a16:creationId xmlns:a16="http://schemas.microsoft.com/office/drawing/2014/main" id="{F51D7F4F-C8BF-4ED5-B93B-D49DED5537DC}"/>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174C3363-BEA5-490E-A1F0-D9EB8F0228DA}"/>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67771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9D403D24-9A52-46F2-9EC3-18205A90F583}"/>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3" name="Нижний колонтитул 2">
            <a:extLst>
              <a:ext uri="{FF2B5EF4-FFF2-40B4-BE49-F238E27FC236}">
                <a16:creationId xmlns:a16="http://schemas.microsoft.com/office/drawing/2014/main" id="{2CA05CA2-F5FE-449F-8C60-37568D9A7A4F}"/>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C0B52A53-ABAE-4873-93C6-D5DF9711836F}"/>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52184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B3F2FB-F332-43DD-9E69-A96CE103E1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69E55DC5-C853-4D0B-8039-B547B1FA9C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F1354017-827C-482E-B11E-D9A72D393E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F01924D-CCE6-49F3-BEE6-86090183ACF2}"/>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6" name="Нижний колонтитул 5">
            <a:extLst>
              <a:ext uri="{FF2B5EF4-FFF2-40B4-BE49-F238E27FC236}">
                <a16:creationId xmlns:a16="http://schemas.microsoft.com/office/drawing/2014/main" id="{76B3C2FA-2CEA-4ED5-ACD9-3581D0CF0D54}"/>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7DC95E5D-5D37-4D49-BA81-99651A58E425}"/>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343374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E00F1D-5591-4A9E-A769-F95D40F89A5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7408DD2B-4515-4DB8-8670-61E144460B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5D978648-2D26-46DA-AD0B-BFCE7F6846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7D6F318-08B2-4118-8EF2-837899E953ED}"/>
              </a:ext>
            </a:extLst>
          </p:cNvPr>
          <p:cNvSpPr>
            <a:spLocks noGrp="1"/>
          </p:cNvSpPr>
          <p:nvPr>
            <p:ph type="dt" sz="half" idx="10"/>
          </p:nvPr>
        </p:nvSpPr>
        <p:spPr/>
        <p:txBody>
          <a:bodyPr/>
          <a:lstStyle/>
          <a:p>
            <a:fld id="{0A1A93E5-D97E-4B9A-9B28-BF00BF8D9B66}" type="datetimeFigureOut">
              <a:rPr lang="ru-UA" smtClean="0"/>
              <a:t>15.12.2022</a:t>
            </a:fld>
            <a:endParaRPr lang="ru-UA"/>
          </a:p>
        </p:txBody>
      </p:sp>
      <p:sp>
        <p:nvSpPr>
          <p:cNvPr id="6" name="Нижний колонтитул 5">
            <a:extLst>
              <a:ext uri="{FF2B5EF4-FFF2-40B4-BE49-F238E27FC236}">
                <a16:creationId xmlns:a16="http://schemas.microsoft.com/office/drawing/2014/main" id="{06F70B44-700A-4572-A51B-12F0358179FE}"/>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99DD6FD6-810B-4376-AA86-306B8673A6A9}"/>
              </a:ext>
            </a:extLst>
          </p:cNvPr>
          <p:cNvSpPr>
            <a:spLocks noGrp="1"/>
          </p:cNvSpPr>
          <p:nvPr>
            <p:ph type="sldNum" sz="quarter" idx="12"/>
          </p:nvPr>
        </p:nvSpPr>
        <p:spPr/>
        <p:txBody>
          <a:bodyPr/>
          <a:lstStyle/>
          <a:p>
            <a:fld id="{166E1B87-C9EF-463C-B042-236BE169AD64}" type="slidenum">
              <a:rPr lang="ru-UA" smtClean="0"/>
              <a:t>‹#›</a:t>
            </a:fld>
            <a:endParaRPr lang="ru-UA"/>
          </a:p>
        </p:txBody>
      </p:sp>
    </p:spTree>
    <p:extLst>
      <p:ext uri="{BB962C8B-B14F-4D97-AF65-F5344CB8AC3E}">
        <p14:creationId xmlns:p14="http://schemas.microsoft.com/office/powerpoint/2010/main" val="40521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607AD2-A48F-4606-9C6C-0269280702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35555097-8F7B-4DFF-A9A6-CAA30F0F02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1D1A055D-C632-45EE-A4D6-3DC210251B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A93E5-D97E-4B9A-9B28-BF00BF8D9B66}" type="datetimeFigureOut">
              <a:rPr lang="ru-UA" smtClean="0"/>
              <a:t>15.12.2022</a:t>
            </a:fld>
            <a:endParaRPr lang="ru-UA"/>
          </a:p>
        </p:txBody>
      </p:sp>
      <p:sp>
        <p:nvSpPr>
          <p:cNvPr id="5" name="Нижний колонтитул 4">
            <a:extLst>
              <a:ext uri="{FF2B5EF4-FFF2-40B4-BE49-F238E27FC236}">
                <a16:creationId xmlns:a16="http://schemas.microsoft.com/office/drawing/2014/main" id="{58690908-2F18-47F6-8B82-52E1FA3D92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8DCD980A-0CB3-4195-A3CC-962EE4AC09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E1B87-C9EF-463C-B042-236BE169AD64}" type="slidenum">
              <a:rPr lang="ru-UA" smtClean="0"/>
              <a:t>‹#›</a:t>
            </a:fld>
            <a:endParaRPr lang="ru-UA"/>
          </a:p>
        </p:txBody>
      </p:sp>
    </p:spTree>
    <p:extLst>
      <p:ext uri="{BB962C8B-B14F-4D97-AF65-F5344CB8AC3E}">
        <p14:creationId xmlns:p14="http://schemas.microsoft.com/office/powerpoint/2010/main" val="392587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38802D-06D5-4539-A726-70A06193F37B}"/>
              </a:ext>
            </a:extLst>
          </p:cNvPr>
          <p:cNvSpPr>
            <a:spLocks noGrp="1"/>
          </p:cNvSpPr>
          <p:nvPr>
            <p:ph type="ctrTitle"/>
          </p:nvPr>
        </p:nvSpPr>
        <p:spPr>
          <a:xfrm>
            <a:off x="1524000" y="1122362"/>
            <a:ext cx="9144000" cy="4280061"/>
          </a:xfrm>
        </p:spPr>
        <p:txBody>
          <a:bodyPr>
            <a:normAutofit fontScale="90000"/>
          </a:bodyPr>
          <a:lstStyle/>
          <a:p>
            <a:pPr marL="553720" marR="266700">
              <a:spcBef>
                <a:spcPts val="355"/>
              </a:spcBef>
              <a:spcAft>
                <a:spcPts val="0"/>
              </a:spcAft>
              <a:tabLst>
                <a:tab pos="6743700" algn="l"/>
              </a:tabLst>
            </a:pPr>
            <a:r>
              <a:rPr lang="uk-UA" sz="3100" b="1" kern="0" dirty="0">
                <a:latin typeface="Times New Roman" panose="02020603050405020304" pitchFamily="18" charset="0"/>
                <a:ea typeface="Calibri" panose="020F0502020204030204" pitchFamily="34" charset="0"/>
                <a:cs typeface="Times New Roman" panose="02020603050405020304" pitchFamily="18" charset="0"/>
              </a:rPr>
              <a:t>Практична робота</a:t>
            </a:r>
            <a:r>
              <a:rPr lang="uk-UA" sz="3100" b="1" kern="0" dirty="0">
                <a:effectLst/>
                <a:latin typeface="Times New Roman" panose="02020603050405020304" pitchFamily="18" charset="0"/>
                <a:ea typeface="Calibri" panose="020F0502020204030204" pitchFamily="34" charset="0"/>
                <a:cs typeface="Times New Roman" panose="02020603050405020304" pitchFamily="18" charset="0"/>
              </a:rPr>
              <a:t> 3</a:t>
            </a:r>
            <a:br>
              <a:rPr lang="ru-UA" sz="3100" b="1" kern="0" dirty="0">
                <a:effectLst/>
                <a:latin typeface="Times New Roman" panose="02020603050405020304" pitchFamily="18" charset="0"/>
                <a:ea typeface="Calibri" panose="020F0502020204030204" pitchFamily="34" charset="0"/>
                <a:cs typeface="Times New Roman" panose="02020603050405020304" pitchFamily="18" charset="0"/>
              </a:rPr>
            </a:br>
            <a:r>
              <a:rPr lang="uk-UA" sz="3100" u="heavy" spc="-400" dirty="0">
                <a:effectLst/>
                <a:latin typeface="Times New Roman" panose="02020603050405020304" pitchFamily="18" charset="0"/>
                <a:ea typeface="Calibri" panose="020F0502020204030204" pitchFamily="34" charset="0"/>
                <a:cs typeface="Times New Roman" panose="02020603050405020304" pitchFamily="18" charset="0"/>
              </a:rPr>
              <a:t> </a:t>
            </a:r>
            <a:br>
              <a:rPr lang="ru-UA" sz="3100" dirty="0">
                <a:effectLst/>
                <a:latin typeface="Times New Roman" panose="02020603050405020304" pitchFamily="18" charset="0"/>
                <a:ea typeface="Calibri" panose="020F0502020204030204" pitchFamily="34" charset="0"/>
                <a:cs typeface="Times New Roman" panose="02020603050405020304" pitchFamily="18" charset="0"/>
              </a:rPr>
            </a:br>
            <a:r>
              <a:rPr lang="uk-UA" sz="3100" b="0" i="0" u="heavy" spc="-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3100" b="1" i="0" u="heavy" dirty="0">
                <a:effectLst/>
                <a:latin typeface="Times New Roman" panose="02020603050405020304" pitchFamily="18" charset="0"/>
                <a:ea typeface="Calibri" panose="020F0502020204030204" pitchFamily="34" charset="0"/>
                <a:cs typeface="Times New Roman" panose="02020603050405020304" pitchFamily="18" charset="0"/>
              </a:rPr>
              <a:t>Тема </a:t>
            </a:r>
            <a:r>
              <a:rPr lang="uk-UA" sz="3100" b="0" i="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3100" b="1" i="1" dirty="0">
                <a:effectLst/>
                <a:latin typeface="Times New Roman" panose="02020603050405020304" pitchFamily="18" charset="0"/>
                <a:ea typeface="Calibri" panose="020F0502020204030204" pitchFamily="34" charset="0"/>
                <a:cs typeface="Times New Roman" panose="02020603050405020304" pitchFamily="18" charset="0"/>
              </a:rPr>
              <a:t>Гістологічна будова вовнових волокон</a:t>
            </a:r>
            <a:br>
              <a:rPr lang="uk-UA" sz="3100" b="1" i="1" dirty="0">
                <a:effectLst/>
                <a:latin typeface="Times New Roman" panose="02020603050405020304" pitchFamily="18" charset="0"/>
                <a:ea typeface="Calibri" panose="020F0502020204030204" pitchFamily="34" charset="0"/>
                <a:cs typeface="Times New Roman" panose="02020603050405020304" pitchFamily="18" charset="0"/>
              </a:rPr>
            </a:br>
            <a:br>
              <a:rPr lang="ru-UA" sz="3100" b="1" i="1" dirty="0">
                <a:effectLst/>
                <a:latin typeface="Times New Roman" panose="02020603050405020304" pitchFamily="18" charset="0"/>
                <a:ea typeface="Calibri" panose="020F0502020204030204" pitchFamily="34" charset="0"/>
                <a:cs typeface="Times New Roman" panose="02020603050405020304" pitchFamily="18" charset="0"/>
              </a:rPr>
            </a:br>
            <a:r>
              <a:rPr lang="uk-UA" sz="3100" i="1" dirty="0">
                <a:effectLst/>
                <a:latin typeface="Times New Roman" panose="02020603050405020304" pitchFamily="18" charset="0"/>
                <a:ea typeface="Calibri" panose="020F0502020204030204" pitchFamily="34" charset="0"/>
                <a:cs typeface="Times New Roman" panose="02020603050405020304" pitchFamily="18" charset="0"/>
              </a:rPr>
              <a:t>Мета заняття: </a:t>
            </a:r>
            <a:r>
              <a:rPr lang="uk-UA" sz="3100" dirty="0">
                <a:effectLst/>
                <a:latin typeface="Times New Roman" panose="02020603050405020304" pitchFamily="18" charset="0"/>
                <a:ea typeface="Calibri" panose="020F0502020204030204" pitchFamily="34" charset="0"/>
                <a:cs typeface="Times New Roman" panose="02020603050405020304" pitchFamily="18" charset="0"/>
              </a:rPr>
              <a:t>ознайомитися з гістологічною будовою різних типів вовнових волокон.</a:t>
            </a:r>
            <a:br>
              <a:rPr lang="ru-UA" sz="3100" dirty="0">
                <a:effectLst/>
                <a:latin typeface="Times New Roman" panose="02020603050405020304" pitchFamily="18" charset="0"/>
                <a:ea typeface="Calibri" panose="020F0502020204030204" pitchFamily="34" charset="0"/>
                <a:cs typeface="Times New Roman" panose="02020603050405020304" pitchFamily="18" charset="0"/>
              </a:rPr>
            </a:br>
            <a:r>
              <a:rPr lang="uk-UA" sz="3100" i="1" dirty="0">
                <a:effectLst/>
                <a:latin typeface="Times New Roman" panose="02020603050405020304" pitchFamily="18" charset="0"/>
                <a:ea typeface="Calibri" panose="020F0502020204030204" pitchFamily="34" charset="0"/>
                <a:cs typeface="Times New Roman" panose="02020603050405020304" pitchFamily="18" charset="0"/>
              </a:rPr>
              <a:t>Матеріали і приладдя: </a:t>
            </a:r>
            <a:r>
              <a:rPr lang="uk-UA" sz="3100" dirty="0">
                <a:effectLst/>
                <a:latin typeface="Times New Roman" panose="02020603050405020304" pitchFamily="18" charset="0"/>
                <a:ea typeface="Calibri" panose="020F0502020204030204" pitchFamily="34" charset="0"/>
                <a:cs typeface="Times New Roman" panose="02020603050405020304" pitchFamily="18" charset="0"/>
              </a:rPr>
              <a:t>зразки різних типів вовнових волокон, мікроскопи, предметне та покривне скло, препарувальні голки, ножиці, гліцерин, рисунки.</a:t>
            </a:r>
            <a:br>
              <a:rPr lang="ru-UA" sz="1800" dirty="0">
                <a:effectLst/>
                <a:latin typeface="Times New Roman" panose="02020603050405020304" pitchFamily="18" charset="0"/>
                <a:ea typeface="Calibri" panose="020F0502020204030204" pitchFamily="34" charset="0"/>
              </a:rPr>
            </a:br>
            <a:endParaRPr lang="ru-UA" dirty="0"/>
          </a:p>
        </p:txBody>
      </p:sp>
    </p:spTree>
    <p:extLst>
      <p:ext uri="{BB962C8B-B14F-4D97-AF65-F5344CB8AC3E}">
        <p14:creationId xmlns:p14="http://schemas.microsoft.com/office/powerpoint/2010/main" val="57751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7D3779-4A99-48A3-9804-4C0EE8F331BD}"/>
              </a:ext>
            </a:extLst>
          </p:cNvPr>
          <p:cNvSpPr>
            <a:spLocks noGrp="1"/>
          </p:cNvSpPr>
          <p:nvPr>
            <p:ph idx="1"/>
          </p:nvPr>
        </p:nvSpPr>
        <p:spPr>
          <a:xfrm>
            <a:off x="838200" y="438538"/>
            <a:ext cx="10515600" cy="6242179"/>
          </a:xfrm>
        </p:spPr>
        <p:txBody>
          <a:bodyPr>
            <a:normAutofit/>
          </a:bodyPr>
          <a:lstStyle/>
          <a:p>
            <a:pPr marL="299720" marR="266700" indent="445135" algn="just">
              <a:spcBef>
                <a:spcPts val="1155"/>
              </a:spcBef>
              <a:spcAft>
                <a:spcPts val="0"/>
              </a:spcAft>
              <a:tabLst>
                <a:tab pos="6515100" algn="l"/>
                <a:tab pos="6743700" algn="l"/>
              </a:tabLst>
            </a:pPr>
            <a:r>
              <a:rPr lang="uk-UA" sz="2800" dirty="0">
                <a:effectLst/>
                <a:latin typeface="Times New Roman" panose="02020603050405020304" pitchFamily="18" charset="0"/>
                <a:ea typeface="Calibri" panose="020F0502020204030204" pitchFamily="34" charset="0"/>
              </a:rPr>
              <a:t>Вовнове волокно може мати три або два шари. Повна (класична) структура передбачає наявність усіх трьох шарів. Зовнішній шар </a:t>
            </a:r>
            <a:r>
              <a:rPr lang="uk-UA" sz="2800" dirty="0" err="1">
                <a:effectLst/>
                <a:latin typeface="Times New Roman" panose="02020603050405020304" pitchFamily="18" charset="0"/>
                <a:ea typeface="Calibri" panose="020F0502020204030204" pitchFamily="34" charset="0"/>
              </a:rPr>
              <a:t>вовнинки</a:t>
            </a:r>
            <a:r>
              <a:rPr lang="uk-UA" sz="2800" dirty="0">
                <a:effectLst/>
                <a:latin typeface="Times New Roman" panose="02020603050405020304" pitchFamily="18" charset="0"/>
                <a:ea typeface="Calibri" panose="020F0502020204030204" pitchFamily="34" charset="0"/>
              </a:rPr>
              <a:t> називається </a:t>
            </a:r>
            <a:r>
              <a:rPr lang="uk-UA" sz="2800" dirty="0" err="1">
                <a:effectLst/>
                <a:latin typeface="Times New Roman" panose="02020603050405020304" pitchFamily="18" charset="0"/>
                <a:ea typeface="Calibri" panose="020F0502020204030204" pitchFamily="34" charset="0"/>
              </a:rPr>
              <a:t>кутикулярним</a:t>
            </a:r>
            <a:r>
              <a:rPr lang="uk-UA" sz="2800" dirty="0">
                <a:effectLst/>
                <a:latin typeface="Times New Roman" panose="02020603050405020304" pitchFamily="18" charset="0"/>
                <a:ea typeface="Calibri" panose="020F0502020204030204" pitchFamily="34" charset="0"/>
              </a:rPr>
              <a:t>, або лускатим, оскільки він складається з елементів, які за розміщенням, а іноді й за формою нагадують луску риби. До речі, з усіх текстильних волокон лише вовна має на поверхні луски. Це також її специфічна ознака. Середній шар називається корковим (</a:t>
            </a:r>
            <a:r>
              <a:rPr lang="uk-UA" sz="2800" dirty="0" err="1">
                <a:effectLst/>
                <a:latin typeface="Times New Roman" panose="02020603050405020304" pitchFamily="18" charset="0"/>
                <a:ea typeface="Calibri" panose="020F0502020204030204" pitchFamily="34" charset="0"/>
              </a:rPr>
              <a:t>кортексом</a:t>
            </a:r>
            <a:r>
              <a:rPr lang="uk-UA" sz="2800" dirty="0">
                <a:effectLst/>
                <a:latin typeface="Times New Roman" panose="02020603050405020304" pitchFamily="18" charset="0"/>
                <a:ea typeface="Calibri" panose="020F0502020204030204" pitchFamily="34" charset="0"/>
              </a:rPr>
              <a:t>), або </a:t>
            </a:r>
            <a:r>
              <a:rPr lang="uk-UA" sz="2800" dirty="0" err="1">
                <a:effectLst/>
                <a:latin typeface="Times New Roman" panose="02020603050405020304" pitchFamily="18" charset="0"/>
                <a:ea typeface="Calibri" panose="020F0502020204030204" pitchFamily="34" charset="0"/>
              </a:rPr>
              <a:t>фібрилярним</a:t>
            </a:r>
            <a:r>
              <a:rPr lang="uk-UA" sz="2800" dirty="0">
                <a:effectLst/>
                <a:latin typeface="Times New Roman" panose="02020603050405020304" pitchFamily="18" charset="0"/>
                <a:ea typeface="Calibri" panose="020F0502020204030204" pitchFamily="34" charset="0"/>
              </a:rPr>
              <a:t>, оскільки він складається з своєрідних волокон і становить за об'ємом і положенням основу </a:t>
            </a:r>
            <a:r>
              <a:rPr lang="uk-UA" sz="2800" dirty="0" err="1">
                <a:effectLst/>
                <a:latin typeface="Times New Roman" panose="02020603050405020304" pitchFamily="18" charset="0"/>
                <a:ea typeface="Calibri" panose="020F0502020204030204" pitchFamily="34" charset="0"/>
              </a:rPr>
              <a:t>вовнинки</a:t>
            </a:r>
            <a:r>
              <a:rPr lang="uk-UA" sz="2800" dirty="0">
                <a:effectLst/>
                <a:latin typeface="Times New Roman" panose="02020603050405020304" pitchFamily="18" charset="0"/>
                <a:ea typeface="Calibri" panose="020F0502020204030204" pitchFamily="34" charset="0"/>
              </a:rPr>
              <a:t>. Центральний шар так і зветься серцевина, мозковий шар, або </a:t>
            </a:r>
            <a:r>
              <a:rPr lang="uk-UA" sz="2800" dirty="0" err="1">
                <a:effectLst/>
                <a:latin typeface="Times New Roman" panose="02020603050405020304" pitchFamily="18" charset="0"/>
                <a:ea typeface="Calibri" panose="020F0502020204030204" pitchFamily="34" charset="0"/>
              </a:rPr>
              <a:t>медула</a:t>
            </a:r>
            <a:r>
              <a:rPr lang="uk-UA" sz="2800" dirty="0">
                <a:effectLst/>
                <a:latin typeface="Times New Roman" panose="02020603050405020304" pitchFamily="18" charset="0"/>
                <a:ea typeface="Calibri" panose="020F0502020204030204" pitchFamily="34" charset="0"/>
              </a:rPr>
              <a:t>. Цього шару у вовнових волокнах може і не бути. Звичайно, коли ведуть мову про модуляцію вовни, то мають на увазі не кістковий мозок, а наявність центрального шару у</a:t>
            </a:r>
            <a:r>
              <a:rPr lang="uk-UA" sz="2800" spc="-20" dirty="0">
                <a:effectLst/>
                <a:latin typeface="Times New Roman" panose="02020603050405020304" pitchFamily="18" charset="0"/>
                <a:ea typeface="Calibri" panose="020F0502020204030204" pitchFamily="34" charset="0"/>
              </a:rPr>
              <a:t> </a:t>
            </a:r>
            <a:r>
              <a:rPr lang="uk-UA" sz="2800" dirty="0">
                <a:effectLst/>
                <a:latin typeface="Times New Roman" panose="02020603050405020304" pitchFamily="18" charset="0"/>
                <a:ea typeface="Calibri" panose="020F0502020204030204" pitchFamily="34" charset="0"/>
              </a:rPr>
              <a:t>вовниці.</a:t>
            </a:r>
            <a:endParaRPr lang="ru-UA" sz="2800" dirty="0">
              <a:effectLst/>
              <a:latin typeface="Times New Roman" panose="02020603050405020304" pitchFamily="18" charset="0"/>
              <a:ea typeface="Calibri" panose="020F0502020204030204" pitchFamily="34" charset="0"/>
            </a:endParaRPr>
          </a:p>
          <a:p>
            <a:endParaRPr lang="ru-UA" dirty="0"/>
          </a:p>
        </p:txBody>
      </p:sp>
    </p:spTree>
    <p:extLst>
      <p:ext uri="{BB962C8B-B14F-4D97-AF65-F5344CB8AC3E}">
        <p14:creationId xmlns:p14="http://schemas.microsoft.com/office/powerpoint/2010/main" val="1422631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9B7A332-E1E3-4CE3-A78C-5BC244D3AC99}"/>
              </a:ext>
            </a:extLst>
          </p:cNvPr>
          <p:cNvSpPr>
            <a:spLocks noGrp="1"/>
          </p:cNvSpPr>
          <p:nvPr>
            <p:ph idx="1"/>
          </p:nvPr>
        </p:nvSpPr>
        <p:spPr>
          <a:xfrm>
            <a:off x="838200" y="419878"/>
            <a:ext cx="10515600" cy="5757085"/>
          </a:xfrm>
        </p:spPr>
        <p:txBody>
          <a:bodyPr/>
          <a:lstStyle/>
          <a:p>
            <a:pPr marL="299720" marR="266700" indent="457200" algn="just">
              <a:spcAft>
                <a:spcPts val="0"/>
              </a:spcAft>
              <a:tabLst>
                <a:tab pos="6515100" algn="l"/>
                <a:tab pos="6743700" algn="l"/>
              </a:tabLst>
            </a:pPr>
            <a:r>
              <a:rPr lang="uk-UA" sz="2800" dirty="0">
                <a:effectLst/>
                <a:latin typeface="Times New Roman" panose="02020603050405020304" pitchFamily="18" charset="0"/>
                <a:ea typeface="Calibri" panose="020F0502020204030204" pitchFamily="34" charset="0"/>
              </a:rPr>
              <a:t>ЛУСКАТИЙ ШАР - становить близько 2-3% маси волокна. Товщина його 0,5-2 </a:t>
            </a:r>
            <a:r>
              <a:rPr lang="uk-UA" sz="2800" dirty="0" err="1">
                <a:effectLst/>
                <a:latin typeface="Times New Roman" panose="02020603050405020304" pitchFamily="18" charset="0"/>
                <a:ea typeface="Calibri" panose="020F0502020204030204" pitchFamily="34" charset="0"/>
              </a:rPr>
              <a:t>мкм</a:t>
            </a:r>
            <a:r>
              <a:rPr lang="uk-UA" sz="2800" dirty="0">
                <a:effectLst/>
                <a:latin typeface="Times New Roman" panose="02020603050405020304" pitchFamily="18" charset="0"/>
                <a:ea typeface="Calibri" panose="020F0502020204030204" pitchFamily="34" charset="0"/>
              </a:rPr>
              <a:t>. Він складається з одного ряду ороговілих плоских клітин-лусок, які мають різні форму і розміщення (тектоніку). Вся різноманітність форм лусок зводиться до двох різновидів: кільцеподібні (корона), коли одна суцільна луска повністю охоплює </a:t>
            </a:r>
            <a:r>
              <a:rPr lang="uk-UA" sz="2800" dirty="0" err="1">
                <a:effectLst/>
                <a:latin typeface="Times New Roman" panose="02020603050405020304" pitchFamily="18" charset="0"/>
                <a:ea typeface="Calibri" panose="020F0502020204030204" pitchFamily="34" charset="0"/>
              </a:rPr>
              <a:t>вовнинку</a:t>
            </a:r>
            <a:r>
              <a:rPr lang="uk-UA" sz="2800" dirty="0">
                <a:effectLst/>
                <a:latin typeface="Times New Roman" panose="02020603050405020304" pitchFamily="18" charset="0"/>
                <a:ea typeface="Calibri" panose="020F0502020204030204" pitchFamily="34" charset="0"/>
              </a:rPr>
              <a:t>, та не кільцеподібні (черепиця), коли кілька лусок різної конфігурації щільно утримуються між собою і розміщуються по колу волокна. При розміщенні на поверхні </a:t>
            </a:r>
            <a:r>
              <a:rPr lang="uk-UA" sz="2800" dirty="0" err="1">
                <a:effectLst/>
                <a:latin typeface="Times New Roman" panose="02020603050405020304" pitchFamily="18" charset="0"/>
                <a:ea typeface="Calibri" panose="020F0502020204030204" pitchFamily="34" charset="0"/>
              </a:rPr>
              <a:t>вовнинки</a:t>
            </a:r>
            <a:r>
              <a:rPr lang="uk-UA" sz="2800" dirty="0">
                <a:effectLst/>
                <a:latin typeface="Times New Roman" panose="02020603050405020304" pitchFamily="18" charset="0"/>
                <a:ea typeface="Calibri" panose="020F0502020204030204" pitchFamily="34" charset="0"/>
              </a:rPr>
              <a:t> в цілому вони черепицеподібне заходять одна за одну - одна луска може перекривати іншу на 1/6-2/3 своєї довжини по осі волокна.</a:t>
            </a:r>
            <a:endParaRPr lang="ru-UA" sz="2800" dirty="0">
              <a:effectLst/>
              <a:latin typeface="Times New Roman" panose="02020603050405020304" pitchFamily="18" charset="0"/>
              <a:ea typeface="Calibri" panose="020F0502020204030204" pitchFamily="34" charset="0"/>
            </a:endParaRPr>
          </a:p>
          <a:p>
            <a:endParaRPr lang="ru-UA" dirty="0"/>
          </a:p>
        </p:txBody>
      </p:sp>
    </p:spTree>
    <p:extLst>
      <p:ext uri="{BB962C8B-B14F-4D97-AF65-F5344CB8AC3E}">
        <p14:creationId xmlns:p14="http://schemas.microsoft.com/office/powerpoint/2010/main" val="475091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3E66343-340F-470C-90B5-84BE51560A01}"/>
              </a:ext>
            </a:extLst>
          </p:cNvPr>
          <p:cNvSpPr>
            <a:spLocks noGrp="1"/>
          </p:cNvSpPr>
          <p:nvPr>
            <p:ph idx="1"/>
          </p:nvPr>
        </p:nvSpPr>
        <p:spPr>
          <a:xfrm>
            <a:off x="632926" y="519339"/>
            <a:ext cx="10515600" cy="6236024"/>
          </a:xfrm>
        </p:spPr>
        <p:txBody>
          <a:bodyPr>
            <a:normAutofit lnSpcReduction="10000"/>
          </a:bodyPr>
          <a:lstStyle/>
          <a:p>
            <a:pPr marL="342900" marR="266700" indent="457200" algn="just">
              <a:spcAft>
                <a:spcPts val="0"/>
              </a:spcAft>
              <a:tabLst>
                <a:tab pos="6515100" algn="l"/>
                <a:tab pos="6743700" algn="l"/>
              </a:tabLst>
            </a:pPr>
            <a:r>
              <a:rPr lang="uk-UA" dirty="0">
                <a:effectLst/>
                <a:latin typeface="Times New Roman" panose="02020603050405020304" pitchFamily="18" charset="0"/>
                <a:ea typeface="Calibri" panose="020F0502020204030204" pitchFamily="34" charset="0"/>
              </a:rPr>
              <a:t>Лускатий шар волокна впливає на здатність вовни до звалювання, визначає її блиск, запобігає несприятливому впливу зовнішніх факторів на інші шари вовнових волокон. Він стійкий проти різних зовнішніх реагентів. Такої стійкості не мають ні корковий шар, ні</a:t>
            </a:r>
            <a:r>
              <a:rPr lang="uk-UA" spc="-5" dirty="0">
                <a:effectLst/>
                <a:latin typeface="Times New Roman" panose="02020603050405020304" pitchFamily="18" charset="0"/>
                <a:ea typeface="Calibri" panose="020F0502020204030204" pitchFamily="34" charset="0"/>
              </a:rPr>
              <a:t> </a:t>
            </a:r>
            <a:r>
              <a:rPr lang="uk-UA" dirty="0">
                <a:effectLst/>
                <a:latin typeface="Times New Roman" panose="02020603050405020304" pitchFamily="18" charset="0"/>
                <a:ea typeface="Calibri" panose="020F0502020204030204" pitchFamily="34" charset="0"/>
              </a:rPr>
              <a:t>серцевина.</a:t>
            </a:r>
            <a:endParaRPr lang="ru-UA" dirty="0">
              <a:effectLst/>
              <a:latin typeface="Times New Roman" panose="02020603050405020304" pitchFamily="18" charset="0"/>
              <a:ea typeface="Calibri" panose="020F0502020204030204" pitchFamily="34" charset="0"/>
            </a:endParaRPr>
          </a:p>
          <a:p>
            <a:pPr marL="299720" marR="266700" indent="457200" algn="just">
              <a:spcBef>
                <a:spcPts val="315"/>
              </a:spcBef>
              <a:spcAft>
                <a:spcPts val="0"/>
              </a:spcAft>
              <a:tabLst>
                <a:tab pos="6515100" algn="l"/>
                <a:tab pos="6743700" algn="l"/>
              </a:tabLst>
            </a:pPr>
            <a:r>
              <a:rPr lang="uk-UA" dirty="0">
                <a:effectLst/>
                <a:latin typeface="Times New Roman" panose="02020603050405020304" pitchFamily="18" charset="0"/>
                <a:ea typeface="Calibri" panose="020F0502020204030204" pitchFamily="34" charset="0"/>
              </a:rPr>
              <a:t>КОРКОВИЙ ШАР - (</a:t>
            </a:r>
            <a:r>
              <a:rPr lang="uk-UA" dirty="0" err="1">
                <a:effectLst/>
                <a:latin typeface="Times New Roman" panose="02020603050405020304" pitchFamily="18" charset="0"/>
                <a:ea typeface="Calibri" panose="020F0502020204030204" pitchFamily="34" charset="0"/>
              </a:rPr>
              <a:t>кортекс</a:t>
            </a:r>
            <a:r>
              <a:rPr lang="uk-UA" dirty="0">
                <a:effectLst/>
                <a:latin typeface="Times New Roman" panose="02020603050405020304" pitchFamily="18" charset="0"/>
                <a:ea typeface="Calibri" panose="020F0502020204030204" pitchFamily="34" charset="0"/>
              </a:rPr>
              <a:t>) - це основа вовнового волокна. Він визначає практично всі неперевершені якісні властивості вовни. Корковий шар становить близько 90% вовнового волокна, хоча цей показник коливається від 7 до 98%. Із зменшенням частки коркового шару властивості вовни значно погіршуються. В структурному відношенні корковий шар представлений веретеноподібними клітинами, які орієнтовані вздовж осі волокна. В цих клітинах є зернятка меланіну - пігменту чорного або коричневого кольору різної інтенсивності. Коли пігменту немає, вовна білого кольору. Корковий шар обумовлює всі головні властивості вовни: довжину, тонину, міцність, розтяжність та</a:t>
            </a:r>
            <a:r>
              <a:rPr lang="uk-UA" spc="-25" dirty="0">
                <a:effectLst/>
                <a:latin typeface="Times New Roman" panose="02020603050405020304" pitchFamily="18" charset="0"/>
                <a:ea typeface="Calibri" panose="020F0502020204030204" pitchFamily="34" charset="0"/>
              </a:rPr>
              <a:t> </a:t>
            </a:r>
            <a:r>
              <a:rPr lang="uk-UA" dirty="0">
                <a:effectLst/>
                <a:latin typeface="Times New Roman" panose="02020603050405020304" pitchFamily="18" charset="0"/>
                <a:ea typeface="Calibri" panose="020F0502020204030204" pitchFamily="34" charset="0"/>
              </a:rPr>
              <a:t>ін.</a:t>
            </a:r>
            <a:endParaRPr lang="ru-UA" dirty="0">
              <a:effectLst/>
              <a:latin typeface="Times New Roman" panose="02020603050405020304" pitchFamily="18" charset="0"/>
              <a:ea typeface="Calibri" panose="020F0502020204030204" pitchFamily="34" charset="0"/>
            </a:endParaRPr>
          </a:p>
          <a:p>
            <a:endParaRPr lang="ru-UA" dirty="0"/>
          </a:p>
        </p:txBody>
      </p:sp>
    </p:spTree>
    <p:extLst>
      <p:ext uri="{BB962C8B-B14F-4D97-AF65-F5344CB8AC3E}">
        <p14:creationId xmlns:p14="http://schemas.microsoft.com/office/powerpoint/2010/main" val="190848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2B59984-9468-4E0E-96AB-5569A0A58F4E}"/>
              </a:ext>
            </a:extLst>
          </p:cNvPr>
          <p:cNvSpPr>
            <a:spLocks noGrp="1"/>
          </p:cNvSpPr>
          <p:nvPr>
            <p:ph idx="1"/>
          </p:nvPr>
        </p:nvSpPr>
        <p:spPr>
          <a:xfrm>
            <a:off x="838200" y="419878"/>
            <a:ext cx="10515600" cy="6148873"/>
          </a:xfrm>
        </p:spPr>
        <p:txBody>
          <a:bodyPr>
            <a:normAutofit fontScale="92500" lnSpcReduction="20000"/>
          </a:bodyPr>
          <a:lstStyle/>
          <a:p>
            <a:pPr marL="299720" marR="266700" indent="466090" algn="just">
              <a:spcBef>
                <a:spcPts val="10"/>
              </a:spcBef>
              <a:spcAft>
                <a:spcPts val="0"/>
              </a:spcAft>
              <a:tabLst>
                <a:tab pos="6515100" algn="l"/>
                <a:tab pos="6743700" algn="l"/>
              </a:tabLst>
            </a:pPr>
            <a:r>
              <a:rPr lang="uk-UA" sz="3200" dirty="0">
                <a:effectLst/>
                <a:latin typeface="Times New Roman" panose="02020603050405020304" pitchFamily="18" charset="0"/>
                <a:ea typeface="Calibri" panose="020F0502020204030204" pitchFamily="34" charset="0"/>
              </a:rPr>
              <a:t>СЕРЦЕВИНА - це центральний, рихлий шар клітин, заповнених повітрям. Клітини тут за формою багатогранні, а не плоскі чи веретеноподібні, як у перших двох шарах. Там, де є серцевина, вона може становити від 10 до 90% об'єму </a:t>
            </a:r>
            <a:r>
              <a:rPr lang="uk-UA" sz="3200" dirty="0" err="1">
                <a:effectLst/>
                <a:latin typeface="Times New Roman" panose="02020603050405020304" pitchFamily="18" charset="0"/>
                <a:ea typeface="Calibri" panose="020F0502020204030204" pitchFamily="34" charset="0"/>
              </a:rPr>
              <a:t>вовнинки</a:t>
            </a:r>
            <a:r>
              <a:rPr lang="uk-UA" sz="3200" dirty="0">
                <a:effectLst/>
                <a:latin typeface="Times New Roman" panose="02020603050405020304" pitchFamily="18" charset="0"/>
                <a:ea typeface="Calibri" panose="020F0502020204030204" pitchFamily="34" charset="0"/>
              </a:rPr>
              <a:t>. Серцевина поліпшує теплоізоляційні властивості шерстинки, але знижує міцність і розтяжність. При огляді під мікроскопом серцевина вимальовується у вигляді суцільного темного </a:t>
            </a:r>
            <a:r>
              <a:rPr lang="uk-UA" sz="3200" dirty="0" err="1">
                <a:effectLst/>
                <a:latin typeface="Times New Roman" panose="02020603050405020304" pitchFamily="18" charset="0"/>
                <a:ea typeface="Calibri" panose="020F0502020204030204" pitchFamily="34" charset="0"/>
              </a:rPr>
              <a:t>тяжа</a:t>
            </a:r>
            <a:r>
              <a:rPr lang="uk-UA" sz="3200" dirty="0">
                <a:effectLst/>
                <a:latin typeface="Times New Roman" panose="02020603050405020304" pitchFamily="18" charset="0"/>
                <a:ea typeface="Calibri" panose="020F0502020204030204" pitchFamily="34" charset="0"/>
              </a:rPr>
              <a:t> по довжині всього волокна у ості. Темний колір цього шару зумовлюється відбиванням променів світла від повітря, що знаходиться в середині клітин. В волокнах перехідного волосу серцевинний шар виражений слабше і може бути у вигляді переривистого ланцюжка, а інколи у вигляді лише окремих вкраплень по осьовій лінії</a:t>
            </a:r>
            <a:r>
              <a:rPr lang="uk-UA" sz="3200" spc="-10" dirty="0">
                <a:effectLst/>
                <a:latin typeface="Times New Roman" panose="02020603050405020304" pitchFamily="18" charset="0"/>
                <a:ea typeface="Calibri" panose="020F0502020204030204" pitchFamily="34" charset="0"/>
              </a:rPr>
              <a:t> </a:t>
            </a:r>
            <a:r>
              <a:rPr lang="uk-UA" sz="3200" dirty="0">
                <a:effectLst/>
                <a:latin typeface="Times New Roman" panose="02020603050405020304" pitchFamily="18" charset="0"/>
                <a:ea typeface="Calibri" panose="020F0502020204030204" pitchFamily="34" charset="0"/>
              </a:rPr>
              <a:t>шерстинки.</a:t>
            </a:r>
            <a:endParaRPr lang="ru-UA" sz="3200" dirty="0">
              <a:effectLst/>
              <a:latin typeface="Times New Roman" panose="02020603050405020304" pitchFamily="18" charset="0"/>
              <a:ea typeface="Calibri" panose="020F0502020204030204" pitchFamily="34" charset="0"/>
            </a:endParaRPr>
          </a:p>
          <a:p>
            <a:pPr marL="299720" marR="266700" indent="448310" algn="just">
              <a:spcBef>
                <a:spcPts val="5"/>
              </a:spcBef>
              <a:spcAft>
                <a:spcPts val="0"/>
              </a:spcAft>
              <a:tabLst>
                <a:tab pos="6515100" algn="l"/>
                <a:tab pos="6743700" algn="l"/>
              </a:tabLst>
            </a:pPr>
            <a:r>
              <a:rPr lang="uk-UA" sz="3200" dirty="0">
                <a:effectLst/>
                <a:latin typeface="Times New Roman" panose="02020603050405020304" pitchFamily="18" charset="0"/>
                <a:ea typeface="Calibri" panose="020F0502020204030204" pitchFamily="34" charset="0"/>
              </a:rPr>
              <a:t>Найбільш розвинений серцевий шар в мертвого волоса, в якому він часто формує майже всю товщину шерстинки. В пухових волокнах серцевинного шару немає.</a:t>
            </a:r>
            <a:endParaRPr lang="ru-UA" sz="3200" dirty="0">
              <a:effectLst/>
              <a:latin typeface="Times New Roman" panose="02020603050405020304" pitchFamily="18" charset="0"/>
              <a:ea typeface="Calibri" panose="020F0502020204030204" pitchFamily="34" charset="0"/>
            </a:endParaRPr>
          </a:p>
          <a:p>
            <a:pPr marR="514350">
              <a:spcAft>
                <a:spcPts val="0"/>
              </a:spcAft>
              <a:tabLst>
                <a:tab pos="2428875" algn="l"/>
              </a:tabLst>
            </a:pPr>
            <a:r>
              <a:rPr lang="uk-UA" sz="1800" dirty="0">
                <a:effectLst/>
                <a:latin typeface="Times New Roman" panose="02020603050405020304" pitchFamily="18" charset="0"/>
                <a:ea typeface="Calibri" panose="020F0502020204030204" pitchFamily="34" charset="0"/>
              </a:rPr>
              <a:t> </a:t>
            </a:r>
            <a:endParaRPr lang="ru-UA" sz="1800" dirty="0">
              <a:effectLst/>
              <a:latin typeface="Times New Roman" panose="02020603050405020304" pitchFamily="18" charset="0"/>
              <a:ea typeface="Calibri" panose="020F0502020204030204" pitchFamily="34" charset="0"/>
            </a:endParaRPr>
          </a:p>
          <a:p>
            <a:endParaRPr lang="ru-UA" dirty="0"/>
          </a:p>
        </p:txBody>
      </p:sp>
    </p:spTree>
    <p:extLst>
      <p:ext uri="{BB962C8B-B14F-4D97-AF65-F5344CB8AC3E}">
        <p14:creationId xmlns:p14="http://schemas.microsoft.com/office/powerpoint/2010/main" val="423938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a:extLst>
              <a:ext uri="{FF2B5EF4-FFF2-40B4-BE49-F238E27FC236}">
                <a16:creationId xmlns:a16="http://schemas.microsoft.com/office/drawing/2014/main" id="{F7F424B2-0F5F-447F-9A30-244415888482}"/>
              </a:ext>
            </a:extLst>
          </p:cNvPr>
          <p:cNvPicPr>
            <a:picLocks noGrp="1" noChangeAspect="1"/>
          </p:cNvPicPr>
          <p:nvPr>
            <p:ph idx="1"/>
          </p:nvPr>
        </p:nvPicPr>
        <p:blipFill>
          <a:blip r:embed="rId2"/>
          <a:stretch>
            <a:fillRect/>
          </a:stretch>
        </p:blipFill>
        <p:spPr>
          <a:xfrm>
            <a:off x="1950097" y="888585"/>
            <a:ext cx="8332237" cy="4644467"/>
          </a:xfrm>
          <a:prstGeom prst="rect">
            <a:avLst/>
          </a:prstGeom>
        </p:spPr>
      </p:pic>
    </p:spTree>
    <p:extLst>
      <p:ext uri="{BB962C8B-B14F-4D97-AF65-F5344CB8AC3E}">
        <p14:creationId xmlns:p14="http://schemas.microsoft.com/office/powerpoint/2010/main" val="342342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F693557-34CF-4CC6-B488-54DC7D9D570F}"/>
              </a:ext>
            </a:extLst>
          </p:cNvPr>
          <p:cNvSpPr>
            <a:spLocks noGrp="1"/>
          </p:cNvSpPr>
          <p:nvPr>
            <p:ph idx="1"/>
          </p:nvPr>
        </p:nvSpPr>
        <p:spPr>
          <a:xfrm>
            <a:off x="838200" y="494522"/>
            <a:ext cx="10515600" cy="5682441"/>
          </a:xfrm>
        </p:spPr>
        <p:txBody>
          <a:bodyPr/>
          <a:lstStyle/>
          <a:p>
            <a:pPr marL="299720" marR="38100" indent="449580" algn="just">
              <a:spcBef>
                <a:spcPts val="880"/>
              </a:spcBef>
              <a:spcAft>
                <a:spcPts val="0"/>
              </a:spcAft>
            </a:pPr>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Завдання: </a:t>
            </a:r>
            <a:r>
              <a:rPr lang="uk-UA" sz="3600" dirty="0">
                <a:effectLst/>
                <a:latin typeface="Times New Roman" panose="02020603050405020304" pitchFamily="18" charset="0"/>
                <a:ea typeface="Calibri" panose="020F0502020204030204" pitchFamily="34" charset="0"/>
                <a:cs typeface="Times New Roman" panose="02020603050405020304" pitchFamily="18" charset="0"/>
              </a:rPr>
              <a:t>визначити гістологічну будову пуху, ості, перехідного і мертвого волосу під мікроскопом і</a:t>
            </a:r>
            <a:r>
              <a:rPr lang="uk-UA" sz="3600" spc="-65"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3600" dirty="0">
                <a:effectLst/>
                <a:latin typeface="Times New Roman" panose="02020603050405020304" pitchFamily="18" charset="0"/>
                <a:ea typeface="Calibri" panose="020F0502020204030204" pitchFamily="34" charset="0"/>
                <a:cs typeface="Times New Roman" panose="02020603050405020304" pitchFamily="18" charset="0"/>
              </a:rPr>
              <a:t>замалювати.</a:t>
            </a:r>
            <a:endParaRPr lang="ru-UA"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38100" indent="0" algn="just">
              <a:spcAft>
                <a:spcPts val="0"/>
              </a:spcAft>
              <a:buNone/>
              <a:tabLst>
                <a:tab pos="2819400" algn="l"/>
              </a:tabLst>
            </a:pPr>
            <a:endParaRPr lang="uk-UA" sz="360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38100" indent="0" algn="just">
              <a:spcAft>
                <a:spcPts val="0"/>
              </a:spcAft>
              <a:buNone/>
              <a:tabLst>
                <a:tab pos="2819400" algn="l"/>
              </a:tabLst>
            </a:pPr>
            <a:endParaRPr lang="ru-UA"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2315210" algn="l">
              <a:lnSpc>
                <a:spcPts val="1820"/>
              </a:lnSpc>
              <a:spcBef>
                <a:spcPts val="40"/>
              </a:spcBef>
              <a:spcAft>
                <a:spcPts val="0"/>
              </a:spcAft>
            </a:pPr>
            <a:r>
              <a:rPr lang="uk-UA" sz="3600" b="1" kern="0" dirty="0">
                <a:effectLst/>
                <a:latin typeface="Times New Roman" panose="02020603050405020304" pitchFamily="18" charset="0"/>
                <a:ea typeface="Calibri" panose="020F0502020204030204" pitchFamily="34" charset="0"/>
                <a:cs typeface="Times New Roman" panose="02020603050405020304" pitchFamily="18" charset="0"/>
              </a:rPr>
              <a:t>Контрольні запитання</a:t>
            </a:r>
          </a:p>
          <a:p>
            <a:pPr marL="2315210" algn="l">
              <a:lnSpc>
                <a:spcPts val="1820"/>
              </a:lnSpc>
              <a:spcBef>
                <a:spcPts val="40"/>
              </a:spcBef>
              <a:spcAft>
                <a:spcPts val="0"/>
              </a:spcAft>
            </a:pPr>
            <a:endParaRPr lang="ru-UA" sz="3600" b="1"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ts val="1820"/>
              </a:lnSpc>
              <a:spcAft>
                <a:spcPts val="0"/>
              </a:spcAft>
              <a:buSzPts val="1600"/>
              <a:buNone/>
              <a:tabLst>
                <a:tab pos="977265" algn="l"/>
              </a:tabLst>
            </a:pP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1. Яка гістологічна будова пухових</a:t>
            </a:r>
            <a:r>
              <a:rPr lang="uk-UA" sz="36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волокон?</a:t>
            </a:r>
          </a:p>
          <a:p>
            <a:pPr marL="457200" lvl="1" indent="0">
              <a:lnSpc>
                <a:spcPts val="1820"/>
              </a:lnSpc>
              <a:spcAft>
                <a:spcPts val="0"/>
              </a:spcAft>
              <a:buSzPts val="1600"/>
              <a:buNone/>
              <a:tabLst>
                <a:tab pos="977265" algn="l"/>
              </a:tabLst>
            </a:pPr>
            <a:br>
              <a:rPr lang="uk-UA" sz="3600" dirty="0">
                <a:effectLst/>
                <a:latin typeface="Times New Roman" panose="02020603050405020304" pitchFamily="18" charset="0"/>
                <a:ea typeface="Calibri" panose="020F0502020204030204" pitchFamily="34" charset="0"/>
                <a:cs typeface="Times New Roman" panose="02020603050405020304" pitchFamily="18" charset="0"/>
              </a:rPr>
            </a:br>
            <a:r>
              <a:rPr lang="uk-UA" sz="3600" dirty="0">
                <a:effectLst/>
                <a:latin typeface="Times New Roman" panose="02020603050405020304" pitchFamily="18" charset="0"/>
                <a:ea typeface="Calibri" panose="020F0502020204030204" pitchFamily="34" charset="0"/>
                <a:cs typeface="Times New Roman" panose="02020603050405020304" pitchFamily="18" charset="0"/>
              </a:rPr>
              <a:t>2. </a:t>
            </a: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Яка гістологічна будова перехідного</a:t>
            </a:r>
            <a:r>
              <a:rPr lang="uk-UA" sz="36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волосу?</a:t>
            </a:r>
          </a:p>
          <a:p>
            <a:pPr marL="742950" lvl="1" indent="-285750">
              <a:lnSpc>
                <a:spcPts val="1820"/>
              </a:lnSpc>
              <a:spcAft>
                <a:spcPts val="0"/>
              </a:spcAft>
              <a:buSzPts val="1600"/>
              <a:buFont typeface="Times New Roman" panose="02020603050405020304" pitchFamily="18" charset="0"/>
              <a:buAutoNum type="arabicPeriod"/>
              <a:tabLst>
                <a:tab pos="977265" algn="l"/>
              </a:tabLst>
            </a:pPr>
            <a:endParaRPr lang="uk-UA" sz="36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lvl="1" indent="0">
              <a:lnSpc>
                <a:spcPts val="1820"/>
              </a:lnSpc>
              <a:spcAft>
                <a:spcPts val="0"/>
              </a:spcAft>
              <a:buSzPts val="1600"/>
              <a:buNone/>
              <a:tabLst>
                <a:tab pos="977265" algn="l"/>
              </a:tabLst>
            </a:pP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3. Яка гістологічна будова мертвого</a:t>
            </a:r>
            <a:r>
              <a:rPr lang="uk-UA" sz="36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3600" spc="0" dirty="0">
                <a:effectLst/>
                <a:latin typeface="Times New Roman" panose="02020603050405020304" pitchFamily="18" charset="0"/>
                <a:ea typeface="Times New Roman" panose="02020603050405020304" pitchFamily="18" charset="0"/>
                <a:cs typeface="Times New Roman" panose="02020603050405020304" pitchFamily="18" charset="0"/>
              </a:rPr>
              <a:t>волосу?</a:t>
            </a:r>
            <a:endParaRPr lang="ru-UA" sz="36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8404331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638</Words>
  <Application>Microsoft Office PowerPoint</Application>
  <PresentationFormat>Широкоэкранный</PresentationFormat>
  <Paragraphs>17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Практична робота 3    Тема : Гістологічна будова вовнових волокон  Мета заняття: ознайомитися з гістологічною будовою різних типів вовнових волокон. Матеріали і приладдя: зразки різних типів вовнових волокон, мікроскопи, предметне та покривне скло, препарувальні голки, ножиці, гліцерин, рисунки.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Практична робота 3    Тема : Гістологічна будова вовнових волокон  Мета заняття: ознайомитися з гістологічною будовою різних типів вовнових волокон. Матеріали і приладдя: зразки різних типів вовнових волокон, мікроскопи, предметне та покривне скло, препарувальні голки, ножиці, гліцерин, рисунки. </dc:title>
  <dc:creator>shtenska1@ukr.net</dc:creator>
  <cp:lastModifiedBy>shtenska1@ukr.net</cp:lastModifiedBy>
  <cp:revision>1</cp:revision>
  <dcterms:created xsi:type="dcterms:W3CDTF">2022-12-15T17:14:37Z</dcterms:created>
  <dcterms:modified xsi:type="dcterms:W3CDTF">2022-12-15T17:23:51Z</dcterms:modified>
</cp:coreProperties>
</file>