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9" r:id="rId5"/>
    <p:sldId id="270" r:id="rId6"/>
    <p:sldId id="26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61" r:id="rId16"/>
    <p:sldId id="279" r:id="rId17"/>
    <p:sldId id="280" r:id="rId18"/>
    <p:sldId id="281" r:id="rId19"/>
    <p:sldId id="262" r:id="rId20"/>
    <p:sldId id="282" r:id="rId21"/>
    <p:sldId id="283" r:id="rId22"/>
    <p:sldId id="284" r:id="rId23"/>
    <p:sldId id="263" r:id="rId24"/>
    <p:sldId id="285" r:id="rId25"/>
    <p:sldId id="286" r:id="rId26"/>
    <p:sldId id="264" r:id="rId27"/>
    <p:sldId id="287" r:id="rId28"/>
    <p:sldId id="288" r:id="rId29"/>
    <p:sldId id="289" r:id="rId30"/>
    <p:sldId id="265" r:id="rId31"/>
    <p:sldId id="258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7AD98-6C0A-4C61-814D-E81763CE732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4DCDBA-74B6-408A-AE19-71ED80CE8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7AD98-6C0A-4C61-814D-E81763CE732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CDBA-74B6-408A-AE19-71ED80CE8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7AD98-6C0A-4C61-814D-E81763CE732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CDBA-74B6-408A-AE19-71ED80CE8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7AD98-6C0A-4C61-814D-E81763CE732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4DCDBA-74B6-408A-AE19-71ED80CE8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7AD98-6C0A-4C61-814D-E81763CE732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CDBA-74B6-408A-AE19-71ED80CE8E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7AD98-6C0A-4C61-814D-E81763CE732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CDBA-74B6-408A-AE19-71ED80CE8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7AD98-6C0A-4C61-814D-E81763CE732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F4DCDBA-74B6-408A-AE19-71ED80CE8E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7AD98-6C0A-4C61-814D-E81763CE732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CDBA-74B6-408A-AE19-71ED80CE8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7AD98-6C0A-4C61-814D-E81763CE732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CDBA-74B6-408A-AE19-71ED80CE8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7AD98-6C0A-4C61-814D-E81763CE732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CDBA-74B6-408A-AE19-71ED80CE8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7AD98-6C0A-4C61-814D-E81763CE732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CDBA-74B6-408A-AE19-71ED80CE8E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97AD98-6C0A-4C61-814D-E81763CE732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4DCDBA-74B6-408A-AE19-71ED80CE8E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357430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Міжнародні КРЕДИТНО-РОЗРАХУНКОВІ ТА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ОПЕРАЦІЇ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500042"/>
            <a:ext cx="857256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kumimoji="0" lang="uk-UA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Вимоги до </a:t>
            </a:r>
            <a:r>
              <a:rPr kumimoji="0" lang="ru-RU" sz="2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міжнародн</a:t>
            </a:r>
            <a:r>
              <a:rPr kumimoji="0" lang="uk-UA" sz="2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ої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</a:t>
            </a:r>
            <a:r>
              <a:rPr kumimoji="0" lang="uk-UA" sz="2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ої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систем</a:t>
            </a:r>
            <a:r>
              <a:rPr kumimoji="0" lang="uk-UA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:</a:t>
            </a:r>
          </a:p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304800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забезпечувати міжнародний обмін, усю систему </a:t>
            </a:r>
            <a:r>
              <a:rPr kumimoji="0" lang="uk-U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світогоспо-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дарських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зв'язків достатнім обсягом платіжно-розрахункових і кредитних засобів, що користуються довірою учасників </a:t>
            </a:r>
            <a:r>
              <a:rPr kumimoji="0" lang="uk-U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валютно-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кредитних відносин;</a:t>
            </a:r>
          </a:p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304800" algn="l"/>
              </a:tabLst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запас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міцності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стійкого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перманентних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структурних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перебудов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частинах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світового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відбуваються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гостро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швидкоплинно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часто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хворобливо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а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подекуди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ведуть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дезорганізації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зовніш­ньоекономічного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товарообігу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3048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бути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достатньо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еластичною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для того,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гнучко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присто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соїіуиатпся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динамічних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співвідношенні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та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зовнішніх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304800" algn="l"/>
              </a:tabLst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забезпечувати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можливості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збалансованість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гармоніза­цію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економічних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інтересів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суб'єктів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світогосподарських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зв'язків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усіх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структурних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рівнів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починаючи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окремої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фірми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закінчу­ючи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великими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інтеграційними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об'єднаннями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типу ЄС.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57158" y="642918"/>
            <a:ext cx="8501122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Світова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валютна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ряд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конструктивних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світовий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грошовий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товар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міжнародна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ліквідність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валютний курс;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-валютні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ринки;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міжнародні </a:t>
            </a:r>
            <a:r>
              <a:rPr kumimoji="0" lang="uk-U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валютно-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фінансові організації;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міждержавні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домовленості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Світовий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грошовий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товар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приймається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кожною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країною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еквівалент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вивезеного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багатства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обслуговує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політичні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культурні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    Валюта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новий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вид грошей, 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особливий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їхнього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національні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опосредують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торгові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кредитні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Таким чином,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відносинах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стають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валютою.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національна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валюта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іноземна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валюта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166843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національною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валютою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розуміють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установлену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законом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одиницю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валюта — основа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валютної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звичайно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іноземна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валюта—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одиниця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До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іноземної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іноземні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банкноти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монети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виражені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валютах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банківських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вкладів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векселів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чеків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Іноземна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валюта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об'єктом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купівлі-продажу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валютному ринку,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зберігається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банках,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платіжним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засобом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винятком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інфляції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6143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КЛАСИФІКАЦІЯ ВАЛЮТ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428735"/>
          <a:ext cx="8643998" cy="5131496"/>
        </p:xfrm>
        <a:graphic>
          <a:graphicData uri="http://schemas.openxmlformats.org/drawingml/2006/table">
            <a:tbl>
              <a:tblPr/>
              <a:tblGrid>
                <a:gridCol w="4123114"/>
                <a:gridCol w="4520884"/>
              </a:tblGrid>
              <a:tr h="285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spc="0" dirty="0" err="1">
                          <a:latin typeface="Times New Roman" pitchFamily="18" charset="0"/>
                          <a:cs typeface="Times New Roman" pitchFamily="18" charset="0"/>
                        </a:rPr>
                        <a:t>Критерії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spc="0">
                          <a:latin typeface="Times New Roman" pitchFamily="18" charset="0"/>
                          <a:cs typeface="Times New Roman" pitchFamily="18" charset="0"/>
                        </a:rPr>
                        <a:t>Види валют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4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i="1" spc="0" dirty="0">
                          <a:latin typeface="Times New Roman" pitchFamily="18" charset="0"/>
                          <a:cs typeface="Times New Roman" pitchFamily="18" charset="0"/>
                        </a:rPr>
                        <a:t>1. За статусом </a:t>
                      </a:r>
                      <a:r>
                        <a:rPr lang="ru-RU" sz="1600" i="1" spc="0" dirty="0" err="1">
                          <a:latin typeface="Times New Roman" pitchFamily="18" charset="0"/>
                          <a:cs typeface="Times New Roman" pitchFamily="18" charset="0"/>
                        </a:rPr>
                        <a:t>валюти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spc="0">
                          <a:latin typeface="Times New Roman" pitchFamily="18" charset="0"/>
                          <a:cs typeface="Times New Roman" pitchFamily="18" charset="0"/>
                        </a:rPr>
                        <a:t>Національна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spc="0">
                          <a:latin typeface="Times New Roman" pitchFamily="18" charset="0"/>
                          <a:cs typeface="Times New Roman" pitchFamily="18" charset="0"/>
                        </a:rPr>
                        <a:t>Іноземна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spc="0">
                          <a:latin typeface="Times New Roman" pitchFamily="18" charset="0"/>
                          <a:cs typeface="Times New Roman" pitchFamily="18" charset="0"/>
                        </a:rPr>
                        <a:t>Міжнародна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spc="0">
                          <a:latin typeface="Times New Roman" pitchFamily="18" charset="0"/>
                          <a:cs typeface="Times New Roman" pitchFamily="18" charset="0"/>
                        </a:rPr>
                        <a:t>Регіональна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spc="0">
                          <a:latin typeface="Times New Roman" pitchFamily="18" charset="0"/>
                          <a:cs typeface="Times New Roman" pitchFamily="18" charset="0"/>
                        </a:rPr>
                        <a:t>Євровалюта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5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i="1" spc="0" dirty="0">
                          <a:latin typeface="Times New Roman" pitchFamily="18" charset="0"/>
                          <a:cs typeface="Times New Roman" pitchFamily="18" charset="0"/>
                        </a:rPr>
                        <a:t>2. За </a:t>
                      </a:r>
                      <a:r>
                        <a:rPr lang="ru-RU" sz="1600" i="1" spc="0" dirty="0" err="1">
                          <a:latin typeface="Times New Roman" pitchFamily="18" charset="0"/>
                          <a:cs typeface="Times New Roman" pitchFamily="18" charset="0"/>
                        </a:rPr>
                        <a:t>відношенням</a:t>
                      </a:r>
                      <a:r>
                        <a:rPr lang="ru-RU" sz="1600" i="1" spc="0" dirty="0">
                          <a:latin typeface="Times New Roman" pitchFamily="18" charset="0"/>
                          <a:cs typeface="Times New Roman" pitchFamily="18" charset="0"/>
                        </a:rPr>
                        <a:t> до </a:t>
                      </a:r>
                      <a:r>
                        <a:rPr lang="ru-RU" sz="1600" i="1" spc="0" dirty="0" err="1">
                          <a:latin typeface="Times New Roman" pitchFamily="18" charset="0"/>
                          <a:cs typeface="Times New Roman" pitchFamily="18" charset="0"/>
                        </a:rPr>
                        <a:t>валютних</a:t>
                      </a:r>
                      <a:r>
                        <a:rPr lang="ru-RU" sz="1600" i="1" spc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spc="0" dirty="0" err="1">
                          <a:latin typeface="Times New Roman" pitchFamily="18" charset="0"/>
                          <a:cs typeface="Times New Roman" pitchFamily="18" charset="0"/>
                        </a:rPr>
                        <a:t>запасів</a:t>
                      </a:r>
                      <a:r>
                        <a:rPr lang="ru-RU" sz="1600" i="1" spc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spc="0" dirty="0" err="1">
                          <a:latin typeface="Times New Roman" pitchFamily="18" charset="0"/>
                          <a:cs typeface="Times New Roman" pitchFamily="18" charset="0"/>
                        </a:rPr>
                        <a:t>країни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spc="0">
                          <a:latin typeface="Times New Roman" pitchFamily="18" charset="0"/>
                          <a:cs typeface="Times New Roman" pitchFamily="18" charset="0"/>
                        </a:rPr>
                        <a:t>Резервна Інші валюти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8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i="1" spc="0" dirty="0">
                          <a:latin typeface="Times New Roman" pitchFamily="18" charset="0"/>
                          <a:cs typeface="Times New Roman" pitchFamily="18" charset="0"/>
                        </a:rPr>
                        <a:t>3. За режимом </a:t>
                      </a:r>
                      <a:r>
                        <a:rPr lang="ru-RU" sz="1600" i="1" spc="0" dirty="0" err="1">
                          <a:latin typeface="Times New Roman" pitchFamily="18" charset="0"/>
                          <a:cs typeface="Times New Roman" pitchFamily="18" charset="0"/>
                        </a:rPr>
                        <a:t>використання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spc="0" dirty="0" err="1">
                          <a:latin typeface="Times New Roman" pitchFamily="18" charset="0"/>
                          <a:cs typeface="Times New Roman" pitchFamily="18" charset="0"/>
                        </a:rPr>
                        <a:t>Вільно</a:t>
                      </a:r>
                      <a:r>
                        <a:rPr lang="ru-RU" sz="1600" spc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0" dirty="0" err="1">
                          <a:latin typeface="Times New Roman" pitchFamily="18" charset="0"/>
                          <a:cs typeface="Times New Roman" pitchFamily="18" charset="0"/>
                        </a:rPr>
                        <a:t>конвертована</a:t>
                      </a:r>
                      <a:r>
                        <a:rPr lang="ru-RU" sz="1600" spc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0" dirty="0" err="1">
                          <a:latin typeface="Times New Roman" pitchFamily="18" charset="0"/>
                          <a:cs typeface="Times New Roman" pitchFamily="18" charset="0"/>
                        </a:rPr>
                        <a:t>Частково</a:t>
                      </a:r>
                      <a:r>
                        <a:rPr lang="ru-RU" sz="1600" spc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0" dirty="0" err="1">
                          <a:latin typeface="Times New Roman" pitchFamily="18" charset="0"/>
                          <a:cs typeface="Times New Roman" pitchFamily="18" charset="0"/>
                        </a:rPr>
                        <a:t>конвертована</a:t>
                      </a:r>
                      <a:r>
                        <a:rPr lang="ru-RU" sz="1600" spc="0" dirty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600" spc="0" dirty="0" err="1">
                          <a:latin typeface="Times New Roman" pitchFamily="18" charset="0"/>
                          <a:cs typeface="Times New Roman" pitchFamily="18" charset="0"/>
                        </a:rPr>
                        <a:t>зовніш­ньо</a:t>
                      </a:r>
                      <a:r>
                        <a:rPr lang="ru-RU" sz="1600" spc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0" dirty="0" err="1">
                          <a:latin typeface="Times New Roman" pitchFamily="18" charset="0"/>
                          <a:cs typeface="Times New Roman" pitchFamily="18" charset="0"/>
                        </a:rPr>
                        <a:t>конвертована</a:t>
                      </a:r>
                      <a:r>
                        <a:rPr lang="ru-RU" sz="1600" spc="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spc="0" dirty="0" err="1">
                          <a:latin typeface="Times New Roman" pitchFamily="18" charset="0"/>
                          <a:cs typeface="Times New Roman" pitchFamily="18" charset="0"/>
                        </a:rPr>
                        <a:t>внутрішньо</a:t>
                      </a:r>
                      <a:r>
                        <a:rPr lang="ru-RU" sz="1600" spc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0" dirty="0" err="1">
                          <a:latin typeface="Times New Roman" pitchFamily="18" charset="0"/>
                          <a:cs typeface="Times New Roman" pitchFamily="18" charset="0"/>
                        </a:rPr>
                        <a:t>конвертована</a:t>
                      </a:r>
                      <a:r>
                        <a:rPr lang="ru-RU" sz="1600" spc="0" dirty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1600" spc="0" dirty="0" err="1">
                          <a:latin typeface="Times New Roman" pitchFamily="18" charset="0"/>
                          <a:cs typeface="Times New Roman" pitchFamily="18" charset="0"/>
                        </a:rPr>
                        <a:t>Неконвертована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8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i="1" spc="0">
                          <a:latin typeface="Times New Roman" pitchFamily="18" charset="0"/>
                          <a:cs typeface="Times New Roman" pitchFamily="18" charset="0"/>
                        </a:rPr>
                        <a:t>4. За видами валютних операцій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spc="0" dirty="0">
                          <a:latin typeface="Times New Roman" pitchFamily="18" charset="0"/>
                          <a:cs typeface="Times New Roman" pitchFamily="18" charset="0"/>
                        </a:rPr>
                        <a:t>Валюта </a:t>
                      </a:r>
                      <a:r>
                        <a:rPr lang="ru-RU" sz="1600" spc="0" dirty="0" err="1">
                          <a:latin typeface="Times New Roman" pitchFamily="18" charset="0"/>
                          <a:cs typeface="Times New Roman" pitchFamily="18" charset="0"/>
                        </a:rPr>
                        <a:t>ціни</a:t>
                      </a:r>
                      <a:r>
                        <a:rPr lang="ru-RU" sz="1600" spc="0" dirty="0">
                          <a:latin typeface="Times New Roman" pitchFamily="18" charset="0"/>
                          <a:cs typeface="Times New Roman" pitchFamily="18" charset="0"/>
                        </a:rPr>
                        <a:t> контракту Валюта платежу Валюта кредиту Валюта </a:t>
                      </a:r>
                      <a:r>
                        <a:rPr lang="ru-RU" sz="1600" spc="0" dirty="0" err="1">
                          <a:latin typeface="Times New Roman" pitchFamily="18" charset="0"/>
                          <a:cs typeface="Times New Roman" pitchFamily="18" charset="0"/>
                        </a:rPr>
                        <a:t>клірингу</a:t>
                      </a:r>
                      <a:r>
                        <a:rPr lang="ru-RU" sz="1600" spc="0" dirty="0">
                          <a:latin typeface="Times New Roman" pitchFamily="18" charset="0"/>
                          <a:cs typeface="Times New Roman" pitchFamily="18" charset="0"/>
                        </a:rPr>
                        <a:t> Валюта векселя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i="1" spc="0">
                          <a:latin typeface="Times New Roman" pitchFamily="18" charset="0"/>
                          <a:cs typeface="Times New Roman" pitchFamily="18" charset="0"/>
                        </a:rPr>
                        <a:t>5. За відношенням до курсу інших валют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spc="0" dirty="0">
                          <a:latin typeface="Times New Roman" pitchFamily="18" charset="0"/>
                          <a:cs typeface="Times New Roman" pitchFamily="18" charset="0"/>
                        </a:rPr>
                        <a:t>Сильна (тверда) Слаба (</a:t>
                      </a:r>
                      <a:r>
                        <a:rPr lang="ru-RU" sz="1600" spc="0" dirty="0" err="1">
                          <a:latin typeface="Times New Roman" pitchFamily="18" charset="0"/>
                          <a:cs typeface="Times New Roman" pitchFamily="18" charset="0"/>
                        </a:rPr>
                        <a:t>м'яка</a:t>
                      </a:r>
                      <a:r>
                        <a:rPr lang="ru-RU" sz="1600" spc="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7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i="1" spc="0">
                          <a:latin typeface="Times New Roman" pitchFamily="18" charset="0"/>
                          <a:cs typeface="Times New Roman" pitchFamily="18" charset="0"/>
                        </a:rPr>
                        <a:t>6. За матеріально-речовинною формою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spc="0" dirty="0" err="1">
                          <a:latin typeface="Times New Roman" pitchFamily="18" charset="0"/>
                          <a:cs typeface="Times New Roman" pitchFamily="18" charset="0"/>
                        </a:rPr>
                        <a:t>Готівкова</a:t>
                      </a:r>
                      <a:r>
                        <a:rPr lang="ru-RU" sz="1600" spc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0" dirty="0" err="1">
                          <a:latin typeface="Times New Roman" pitchFamily="18" charset="0"/>
                          <a:cs typeface="Times New Roman" pitchFamily="18" charset="0"/>
                        </a:rPr>
                        <a:t>Безготівкова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i="1" spc="0">
                          <a:latin typeface="Times New Roman" pitchFamily="18" charset="0"/>
                          <a:cs typeface="Times New Roman" pitchFamily="18" charset="0"/>
                        </a:rPr>
                        <a:t>7. За принципом побудови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spc="0" dirty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600" spc="0" dirty="0" err="1">
                          <a:latin typeface="Times New Roman" pitchFamily="18" charset="0"/>
                          <a:cs typeface="Times New Roman" pitchFamily="18" charset="0"/>
                        </a:rPr>
                        <a:t>Кошикового</a:t>
                      </a:r>
                      <a:r>
                        <a:rPr lang="ru-RU" sz="1600" spc="0" dirty="0">
                          <a:latin typeface="Times New Roman" pitchFamily="18" charset="0"/>
                          <a:cs typeface="Times New Roman" pitchFamily="18" charset="0"/>
                        </a:rPr>
                        <a:t>» типу </a:t>
                      </a:r>
                      <a:r>
                        <a:rPr lang="ru-RU" sz="1600" spc="0" dirty="0" err="1">
                          <a:latin typeface="Times New Roman" pitchFamily="18" charset="0"/>
                          <a:cs typeface="Times New Roman" pitchFamily="18" charset="0"/>
                        </a:rPr>
                        <a:t>Звичайна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642918"/>
            <a:ext cx="850112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Міжнародна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валютна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ліквідність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MBJT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знецінювати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своєчасне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міжна­родних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зобов'язань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прийнятними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для кредитора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платіжними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Структура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МВЛ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компоненти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arenR"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офіційні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резерви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офіційні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золоті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резерви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резервну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позицію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МВФ (право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країни-члена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автоматично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одержати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безумовний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кредит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іноземній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валюті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межах 25 %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квоти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МВФ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514350" lvl="0" indent="-5143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рахунка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СПЗ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євро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3. Валютний курс</a:t>
            </a:r>
            <a:endParaRPr lang="ru-RU" b="1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00034" y="1285860"/>
            <a:ext cx="828677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115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Найважливішим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елементом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банківських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іноземною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валютою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обмінний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курс, тому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МЕВ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потребує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виміру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вартісного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валют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115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1150" algn="l"/>
              </a:tabLst>
            </a:pP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Валютний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курс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необхідний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для:</a:t>
            </a: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115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взаємного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обміну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валютами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товарами,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послугами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капіталів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115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порівняння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цін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світових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національних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ринків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вартісних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виражених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національних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валютах;</a:t>
            </a: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115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періодичного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переоцінювання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іноземній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фірм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57158" y="1285860"/>
            <a:ext cx="857256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</a:pP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Валютний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курс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—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обмінне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між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двома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валютами,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100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ієн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 1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долар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США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27 гривень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 1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долар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США.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Гіпотетично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п'ять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систем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курсів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6075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вільне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(«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чисте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»)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плавання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6075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кероване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плавання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6075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фіксовані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курси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6075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цільові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зони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6075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гібридна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курсів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КЛАСИФІКАЦІЯ ВАЛЮТНИХ КУРСІВ ЗА РІЗНИМИ ОЗНАКАМИ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428735"/>
          <a:ext cx="8286807" cy="5360597"/>
        </p:xfrm>
        <a:graphic>
          <a:graphicData uri="http://schemas.openxmlformats.org/drawingml/2006/table">
            <a:tbl>
              <a:tblPr/>
              <a:tblGrid>
                <a:gridCol w="3877954"/>
                <a:gridCol w="4408853"/>
              </a:tblGrid>
              <a:tr h="30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b="1" spc="0" dirty="0" err="1">
                          <a:latin typeface="Times New Roman" pitchFamily="18" charset="0"/>
                          <a:cs typeface="Times New Roman" pitchFamily="18" charset="0"/>
                        </a:rPr>
                        <a:t>Критерії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b="1" spc="0">
                          <a:latin typeface="Times New Roman" pitchFamily="18" charset="0"/>
                          <a:cs typeface="Times New Roman" pitchFamily="18" charset="0"/>
                        </a:rPr>
                        <a:t>Види валютного</a:t>
                      </a:r>
                      <a:r>
                        <a:rPr lang="ru-RU" sz="1800" b="1" spc="5">
                          <a:latin typeface="Times New Roman" pitchFamily="18" charset="0"/>
                          <a:cs typeface="Times New Roman" pitchFamily="18" charset="0"/>
                        </a:rPr>
                        <a:t> курсу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6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spc="0" dirty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Спосіб</a:t>
                      </a:r>
                      <a:r>
                        <a:rPr lang="ru-RU" sz="1800" spc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фіксації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Плаваючий</a:t>
                      </a:r>
                      <a:r>
                        <a:rPr lang="ru-RU" sz="1800" spc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Фіксований</a:t>
                      </a:r>
                      <a:r>
                        <a:rPr lang="ru-RU" sz="1800" spc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Змішаний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spc="0">
                          <a:latin typeface="Times New Roman" pitchFamily="18" charset="0"/>
                          <a:cs typeface="Times New Roman" pitchFamily="18" charset="0"/>
                        </a:rPr>
                        <a:t>2. Спосіб розрахунку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Паритетний</a:t>
                      </a:r>
                      <a:r>
                        <a:rPr lang="ru-RU" sz="1800" spc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Фактичний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27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spc="0">
                          <a:latin typeface="Times New Roman" pitchFamily="18" charset="0"/>
                          <a:cs typeface="Times New Roman" pitchFamily="18" charset="0"/>
                        </a:rPr>
                        <a:t>3. Вид угод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Термінових</a:t>
                      </a:r>
                      <a:r>
                        <a:rPr lang="ru-RU" sz="1800" spc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угод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Спот-угод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Своп-угод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34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spc="0">
                          <a:latin typeface="Times New Roman" pitchFamily="18" charset="0"/>
                          <a:cs typeface="Times New Roman" pitchFamily="18" charset="0"/>
                        </a:rPr>
                        <a:t>4. Спосіб установлення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Офіційний</a:t>
                      </a:r>
                      <a:r>
                        <a:rPr lang="ru-RU" sz="1800" spc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Неофіційний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1812">
                <a:tc>
                  <a:txBody>
                    <a:bodyPr/>
                    <a:lstStyle/>
                    <a:p>
                      <a:pPr marR="102870" algn="l">
                        <a:lnSpc>
                          <a:spcPct val="115000"/>
                        </a:lnSpc>
                      </a:pPr>
                      <a:r>
                        <a:rPr lang="ru-RU" sz="1800" spc="0">
                          <a:latin typeface="Times New Roman" pitchFamily="18" charset="0"/>
                          <a:cs typeface="Times New Roman" pitchFamily="18" charset="0"/>
                        </a:rPr>
                        <a:t>5. Відношення до паритету купівельної спроможності валют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Завищений</a:t>
                      </a:r>
                      <a:r>
                        <a:rPr lang="ru-RU" sz="1800" spc="0" dirty="0">
                          <a:latin typeface="Times New Roman" pitchFamily="18" charset="0"/>
                          <a:cs typeface="Times New Roman" pitchFamily="18" charset="0"/>
                        </a:rPr>
                        <a:t> Занижений </a:t>
                      </a: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Паритетний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6034">
                <a:tc>
                  <a:txBody>
                    <a:bodyPr/>
                    <a:lstStyle/>
                    <a:p>
                      <a:pPr marR="102870" algn="l">
                        <a:lnSpc>
                          <a:spcPct val="115000"/>
                        </a:lnSpc>
                      </a:pPr>
                      <a:r>
                        <a:rPr lang="ru-RU" sz="1800" spc="0">
                          <a:latin typeface="Times New Roman" pitchFamily="18" charset="0"/>
                          <a:cs typeface="Times New Roman" pitchFamily="18" charset="0"/>
                        </a:rPr>
                        <a:t>6. Відношення до учасників угоди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l">
                        <a:lnSpc>
                          <a:spcPct val="115000"/>
                        </a:lnSpc>
                      </a:pPr>
                      <a:r>
                        <a:rPr lang="ru-RU" sz="1800" spc="0" dirty="0">
                          <a:latin typeface="Times New Roman" pitchFamily="18" charset="0"/>
                          <a:cs typeface="Times New Roman" pitchFamily="18" charset="0"/>
                        </a:rPr>
                        <a:t>Курс </a:t>
                      </a: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купівлі</a:t>
                      </a:r>
                      <a:r>
                        <a:rPr lang="ru-RU" sz="1800" spc="0" dirty="0">
                          <a:latin typeface="Times New Roman" pitchFamily="18" charset="0"/>
                          <a:cs typeface="Times New Roman" pitchFamily="18" charset="0"/>
                        </a:rPr>
                        <a:t> Курс продажу </a:t>
                      </a: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Середній</a:t>
                      </a:r>
                      <a:r>
                        <a:rPr lang="ru-RU" sz="1800" spc="0" dirty="0">
                          <a:latin typeface="Times New Roman" pitchFamily="18" charset="0"/>
                          <a:cs typeface="Times New Roman" pitchFamily="18" charset="0"/>
                        </a:rPr>
                        <a:t> курс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spc="0">
                          <a:latin typeface="Times New Roman" pitchFamily="18" charset="0"/>
                          <a:cs typeface="Times New Roman" pitchFamily="18" charset="0"/>
                        </a:rPr>
                        <a:t>7. За обліком інфляції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Реальний</a:t>
                      </a:r>
                      <a:r>
                        <a:rPr lang="ru-RU" sz="1800" spc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Номінальний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036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800" spc="0">
                          <a:latin typeface="Times New Roman" pitchFamily="18" charset="0"/>
                          <a:cs typeface="Times New Roman" pitchFamily="18" charset="0"/>
                        </a:rPr>
                        <a:t>8. За способом продажу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l">
                        <a:lnSpc>
                          <a:spcPct val="115000"/>
                        </a:lnSpc>
                      </a:pPr>
                      <a:r>
                        <a:rPr lang="ru-RU" sz="1800" spc="0" dirty="0">
                          <a:latin typeface="Times New Roman" pitchFamily="18" charset="0"/>
                          <a:cs typeface="Times New Roman" pitchFamily="18" charset="0"/>
                        </a:rPr>
                        <a:t>Курс </a:t>
                      </a: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наявного</a:t>
                      </a:r>
                      <a:r>
                        <a:rPr lang="ru-RU" sz="1800" spc="0" dirty="0">
                          <a:latin typeface="Times New Roman" pitchFamily="18" charset="0"/>
                          <a:cs typeface="Times New Roman" pitchFamily="18" charset="0"/>
                        </a:rPr>
                        <a:t> продажу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2700" algn="l">
                        <a:lnSpc>
                          <a:spcPct val="115000"/>
                        </a:lnSpc>
                      </a:pPr>
                      <a:r>
                        <a:rPr lang="ru-RU" sz="1800" spc="0" dirty="0">
                          <a:latin typeface="Times New Roman" pitchFamily="18" charset="0"/>
                          <a:cs typeface="Times New Roman" pitchFamily="18" charset="0"/>
                        </a:rPr>
                        <a:t> Курс </a:t>
                      </a: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безготівкового</a:t>
                      </a:r>
                      <a:r>
                        <a:rPr lang="ru-RU" sz="1800" spc="0" dirty="0">
                          <a:latin typeface="Times New Roman" pitchFamily="18" charset="0"/>
                          <a:cs typeface="Times New Roman" pitchFamily="18" charset="0"/>
                        </a:rPr>
                        <a:t> продажу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2700" algn="l">
                        <a:lnSpc>
                          <a:spcPct val="115000"/>
                        </a:lnSpc>
                      </a:pP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Оптовий</a:t>
                      </a:r>
                      <a:r>
                        <a:rPr lang="ru-RU" sz="1800" spc="0" dirty="0">
                          <a:latin typeface="Times New Roman" pitchFamily="18" charset="0"/>
                          <a:cs typeface="Times New Roman" pitchFamily="18" charset="0"/>
                        </a:rPr>
                        <a:t> курс </a:t>
                      </a: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обміну</a:t>
                      </a:r>
                      <a:r>
                        <a:rPr lang="ru-RU" sz="1800" spc="0" dirty="0">
                          <a:latin typeface="Times New Roman" pitchFamily="18" charset="0"/>
                          <a:cs typeface="Times New Roman" pitchFamily="18" charset="0"/>
                        </a:rPr>
                        <a:t> валют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2700" algn="l">
                        <a:lnSpc>
                          <a:spcPct val="115000"/>
                        </a:lnSpc>
                      </a:pPr>
                      <a:r>
                        <a:rPr lang="ru-RU" sz="1800" spc="0" dirty="0" err="1">
                          <a:latin typeface="Times New Roman" pitchFamily="18" charset="0"/>
                          <a:cs typeface="Times New Roman" pitchFamily="18" charset="0"/>
                        </a:rPr>
                        <a:t>Банкнотний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14282" y="0"/>
            <a:ext cx="864396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Фактори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впливають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величину валютного курсу,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поді­ляються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довгостроковому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кон'юнктурні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спричинюють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короткострокове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коливання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валютного курсу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коливаннями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ділової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країні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політичної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чутками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прогнозами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857364"/>
          <a:ext cx="8358246" cy="4858873"/>
        </p:xfrm>
        <a:graphic>
          <a:graphicData uri="http://schemas.openxmlformats.org/drawingml/2006/table">
            <a:tbl>
              <a:tblPr/>
              <a:tblGrid>
                <a:gridCol w="3966567"/>
                <a:gridCol w="4391679"/>
              </a:tblGrid>
              <a:tr h="4920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Структурні</a:t>
                      </a:r>
                      <a:r>
                        <a:rPr lang="ru-RU" sz="2000" b="1" i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чинники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305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Кон'юнктурні</a:t>
                      </a:r>
                      <a:r>
                        <a:rPr lang="ru-RU" sz="2000" b="1" i="1" spc="4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spc="40" dirty="0" err="1">
                          <a:latin typeface="Times New Roman" pitchFamily="18" charset="0"/>
                          <a:cs typeface="Times New Roman" pitchFamily="18" charset="0"/>
                        </a:rPr>
                        <a:t>чинники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74152">
                <a:tc>
                  <a:txBody>
                    <a:bodyPr/>
                    <a:lstStyle/>
                    <a:p>
                      <a:pPr marR="109220" algn="l">
                        <a:lnSpc>
                          <a:spcPct val="115000"/>
                        </a:lnSpc>
                      </a:pPr>
                      <a:r>
                        <a:rPr lang="ru-RU" sz="2000" spc="0" dirty="0" err="1">
                          <a:latin typeface="Times New Roman" pitchFamily="18" charset="0"/>
                          <a:cs typeface="Times New Roman" pitchFamily="18" charset="0"/>
                        </a:rPr>
                        <a:t>Конкурентоспроможність</a:t>
                      </a:r>
                      <a:r>
                        <a:rPr lang="ru-RU" sz="2000" spc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spc="0" dirty="0" err="1">
                          <a:latin typeface="Times New Roman" pitchFamily="18" charset="0"/>
                          <a:cs typeface="Times New Roman" pitchFamily="18" charset="0"/>
                        </a:rPr>
                        <a:t>товарів</a:t>
                      </a:r>
                      <a:r>
                        <a:rPr lang="ru-RU" sz="2000" spc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spc="0" dirty="0" err="1">
                          <a:latin typeface="Times New Roman" pitchFamily="18" charset="0"/>
                          <a:cs typeface="Times New Roman" pitchFamily="18" charset="0"/>
                        </a:rPr>
                        <a:t>країни</a:t>
                      </a:r>
                      <a:r>
                        <a:rPr lang="ru-RU" sz="2000" spc="0" dirty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2000" spc="0" dirty="0" err="1">
                          <a:latin typeface="Times New Roman" pitchFamily="18" charset="0"/>
                          <a:cs typeface="Times New Roman" pitchFamily="18" charset="0"/>
                        </a:rPr>
                        <a:t>світовому</a:t>
                      </a:r>
                      <a:r>
                        <a:rPr lang="ru-RU" sz="2000" spc="0" dirty="0">
                          <a:latin typeface="Times New Roman" pitchFamily="18" charset="0"/>
                          <a:cs typeface="Times New Roman" pitchFamily="18" charset="0"/>
                        </a:rPr>
                        <a:t> ринку та </a:t>
                      </a:r>
                      <a:r>
                        <a:rPr lang="ru-RU" sz="2000" spc="0" dirty="0" err="1">
                          <a:latin typeface="Times New Roman" pitchFamily="18" charset="0"/>
                          <a:cs typeface="Times New Roman" pitchFamily="18" charset="0"/>
                        </a:rPr>
                        <a:t>її</a:t>
                      </a:r>
                      <a:r>
                        <a:rPr lang="ru-RU" sz="2000" spc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spc="0" dirty="0" err="1">
                          <a:latin typeface="Times New Roman" pitchFamily="18" charset="0"/>
                          <a:cs typeface="Times New Roman" pitchFamily="18" charset="0"/>
                        </a:rPr>
                        <a:t>зміни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30555" algn="l">
                        <a:lnSpc>
                          <a:spcPct val="115000"/>
                        </a:lnSpc>
                      </a:pPr>
                      <a:r>
                        <a:rPr lang="ru-RU" sz="2000" spc="0">
                          <a:latin typeface="Times New Roman" pitchFamily="18" charset="0"/>
                          <a:cs typeface="Times New Roman" pitchFamily="18" charset="0"/>
                        </a:rPr>
                        <a:t>Діяльність валютних ринків</a:t>
                      </a:r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075">
                <a:tc>
                  <a:txBody>
                    <a:bodyPr/>
                    <a:lstStyle/>
                    <a:p>
                      <a:pPr marR="109220" algn="l">
                        <a:lnSpc>
                          <a:spcPct val="115000"/>
                        </a:lnSpc>
                      </a:pPr>
                      <a:r>
                        <a:rPr lang="ru-RU" sz="2000" spc="0" dirty="0">
                          <a:latin typeface="Times New Roman" pitchFamily="18" charset="0"/>
                          <a:cs typeface="Times New Roman" pitchFamily="18" charset="0"/>
                        </a:rPr>
                        <a:t>Стан </a:t>
                      </a:r>
                      <a:r>
                        <a:rPr lang="ru-RU" sz="2000" spc="0" dirty="0" err="1">
                          <a:latin typeface="Times New Roman" pitchFamily="18" charset="0"/>
                          <a:cs typeface="Times New Roman" pitchFamily="18" charset="0"/>
                        </a:rPr>
                        <a:t>платіжного</a:t>
                      </a:r>
                      <a:r>
                        <a:rPr lang="ru-RU" sz="2000" spc="0" dirty="0">
                          <a:latin typeface="Times New Roman" pitchFamily="18" charset="0"/>
                          <a:cs typeface="Times New Roman" pitchFamily="18" charset="0"/>
                        </a:rPr>
                        <a:t> балансу </a:t>
                      </a:r>
                      <a:r>
                        <a:rPr lang="ru-RU" sz="2000" spc="0" dirty="0" err="1">
                          <a:latin typeface="Times New Roman" pitchFamily="18" charset="0"/>
                          <a:cs typeface="Times New Roman" pitchFamily="18" charset="0"/>
                        </a:rPr>
                        <a:t>країни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30555" algn="l">
                        <a:lnSpc>
                          <a:spcPct val="115000"/>
                        </a:lnSpc>
                      </a:pPr>
                      <a:r>
                        <a:rPr lang="ru-RU" sz="2000" spc="0">
                          <a:latin typeface="Times New Roman" pitchFamily="18" charset="0"/>
                          <a:cs typeface="Times New Roman" pitchFamily="18" charset="0"/>
                        </a:rPr>
                        <a:t>Спекулятивні валютні операції</a:t>
                      </a:r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74152">
                <a:tc>
                  <a:txBody>
                    <a:bodyPr/>
                    <a:lstStyle/>
                    <a:p>
                      <a:pPr marR="109220" algn="l">
                        <a:lnSpc>
                          <a:spcPct val="115000"/>
                        </a:lnSpc>
                      </a:pPr>
                      <a:r>
                        <a:rPr lang="ru-RU" sz="2000" spc="0">
                          <a:latin typeface="Times New Roman" pitchFamily="18" charset="0"/>
                          <a:cs typeface="Times New Roman" pitchFamily="18" charset="0"/>
                        </a:rPr>
                        <a:t>Купівельна спроможність грошових одиниць і темпи інфляції</a:t>
                      </a:r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30555" algn="l">
                        <a:lnSpc>
                          <a:spcPct val="115000"/>
                        </a:lnSpc>
                      </a:pPr>
                      <a:r>
                        <a:rPr lang="ru-RU" sz="2000" spc="0" dirty="0" err="1">
                          <a:latin typeface="Times New Roman" pitchFamily="18" charset="0"/>
                          <a:cs typeface="Times New Roman" pitchFamily="18" charset="0"/>
                        </a:rPr>
                        <a:t>Кризи</a:t>
                      </a:r>
                      <a:r>
                        <a:rPr lang="ru-RU" sz="2000" spc="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spc="0" dirty="0" err="1">
                          <a:latin typeface="Times New Roman" pitchFamily="18" charset="0"/>
                          <a:cs typeface="Times New Roman" pitchFamily="18" charset="0"/>
                        </a:rPr>
                        <a:t>війни</a:t>
                      </a:r>
                      <a:r>
                        <a:rPr lang="ru-RU" sz="2000" spc="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spc="0" dirty="0" err="1">
                          <a:latin typeface="Times New Roman" pitchFamily="18" charset="0"/>
                          <a:cs typeface="Times New Roman" pitchFamily="18" charset="0"/>
                        </a:rPr>
                        <a:t>стихійні</a:t>
                      </a:r>
                      <a:r>
                        <a:rPr lang="ru-RU" sz="2000" spc="0" dirty="0">
                          <a:latin typeface="Times New Roman" pitchFamily="18" charset="0"/>
                          <a:cs typeface="Times New Roman" pitchFamily="18" charset="0"/>
                        </a:rPr>
                        <a:t> лиха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74152">
                <a:tc>
                  <a:txBody>
                    <a:bodyPr/>
                    <a:lstStyle/>
                    <a:p>
                      <a:pPr marR="109220" indent="90170" algn="l">
                        <a:lnSpc>
                          <a:spcPct val="115000"/>
                        </a:lnSpc>
                      </a:pPr>
                      <a:r>
                        <a:rPr lang="ru-RU" sz="2000" spc="0">
                          <a:latin typeface="Times New Roman" pitchFamily="18" charset="0"/>
                          <a:cs typeface="Times New Roman" pitchFamily="18" charset="0"/>
                        </a:rPr>
                        <a:t>Різниця відсотках ставок у різних країнах</a:t>
                      </a:r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30555" algn="l">
                        <a:lnSpc>
                          <a:spcPct val="115000"/>
                        </a:lnSpc>
                      </a:pPr>
                      <a:r>
                        <a:rPr lang="ru-RU" sz="2000" spc="0" dirty="0" err="1">
                          <a:latin typeface="Times New Roman" pitchFamily="18" charset="0"/>
                          <a:cs typeface="Times New Roman" pitchFamily="18" charset="0"/>
                        </a:rPr>
                        <a:t>Прогнози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3043">
                <a:tc>
                  <a:txBody>
                    <a:bodyPr/>
                    <a:lstStyle/>
                    <a:p>
                      <a:pPr marR="109220" indent="90170" algn="l">
                        <a:lnSpc>
                          <a:spcPct val="115000"/>
                        </a:lnSpc>
                      </a:pPr>
                      <a:r>
                        <a:rPr lang="ru-RU" sz="2000" spc="0" dirty="0" err="1">
                          <a:latin typeface="Times New Roman" pitchFamily="18" charset="0"/>
                          <a:cs typeface="Times New Roman" pitchFamily="18" charset="0"/>
                        </a:rPr>
                        <a:t>Державне</a:t>
                      </a:r>
                      <a:r>
                        <a:rPr lang="ru-RU" sz="2000" spc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spc="0" dirty="0" err="1">
                          <a:latin typeface="Times New Roman" pitchFamily="18" charset="0"/>
                          <a:cs typeface="Times New Roman" pitchFamily="18" charset="0"/>
                        </a:rPr>
                        <a:t>регулювання</a:t>
                      </a:r>
                      <a:r>
                        <a:rPr lang="ru-RU" sz="2000" spc="0" dirty="0">
                          <a:latin typeface="Times New Roman" pitchFamily="18" charset="0"/>
                          <a:cs typeface="Times New Roman" pitchFamily="18" charset="0"/>
                        </a:rPr>
                        <a:t> валютного </a:t>
                      </a:r>
                      <a:r>
                        <a:rPr lang="ru-RU" sz="2000" spc="0" dirty="0" smtClean="0">
                          <a:latin typeface="Times New Roman" pitchFamily="18" charset="0"/>
                          <a:cs typeface="Times New Roman" pitchFamily="18" charset="0"/>
                        </a:rPr>
                        <a:t>курсу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92075" indent="65405" algn="l">
                        <a:lnSpc>
                          <a:spcPct val="115000"/>
                        </a:lnSpc>
                      </a:pPr>
                      <a:r>
                        <a:rPr lang="ru-RU" sz="2000" spc="0" dirty="0" err="1">
                          <a:latin typeface="Times New Roman" pitchFamily="18" charset="0"/>
                          <a:cs typeface="Times New Roman" pitchFamily="18" charset="0"/>
                        </a:rPr>
                        <a:t>Циклічність</a:t>
                      </a:r>
                      <a:r>
                        <a:rPr lang="ru-RU" sz="2000" spc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spc="0" dirty="0" err="1">
                          <a:latin typeface="Times New Roman" pitchFamily="18" charset="0"/>
                          <a:cs typeface="Times New Roman" pitchFamily="18" charset="0"/>
                        </a:rPr>
                        <a:t>ділової</a:t>
                      </a:r>
                      <a:r>
                        <a:rPr lang="ru-RU" sz="2000" spc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spc="0" dirty="0" err="1">
                          <a:latin typeface="Times New Roman" pitchFamily="18" charset="0"/>
                          <a:cs typeface="Times New Roman" pitchFamily="18" charset="0"/>
                        </a:rPr>
                        <a:t>активності</a:t>
                      </a:r>
                      <a:r>
                        <a:rPr lang="ru-RU" sz="2000" spc="0" dirty="0"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2000" spc="0" dirty="0" err="1">
                          <a:latin typeface="Times New Roman" pitchFamily="18" charset="0"/>
                          <a:cs typeface="Times New Roman" pitchFamily="18" charset="0"/>
                        </a:rPr>
                        <a:t>країні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874">
                <a:tc>
                  <a:txBody>
                    <a:bodyPr/>
                    <a:lstStyle/>
                    <a:p>
                      <a:pPr marR="10922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spc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R="10922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Ступінь</a:t>
                      </a:r>
                      <a:r>
                        <a:rPr lang="ru-RU" sz="2000" spc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spc="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відкритості</a:t>
                      </a:r>
                      <a:r>
                        <a:rPr lang="ru-RU" sz="2000" spc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spc="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економіки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30555" algn="just">
                        <a:lnSpc>
                          <a:spcPct val="115000"/>
                        </a:lnSpc>
                      </a:pP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685784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4. Валютна позиція</a:t>
            </a:r>
            <a:endParaRPr lang="ru-RU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1142984"/>
            <a:ext cx="864396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Загалом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статичним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—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суперечить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такому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приноситимуть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обставина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важлива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спричиняє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штучні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коливання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курсів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валют, коли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дилери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без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будь-яких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зовнішніх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причин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форсують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тиск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конкретні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в свою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розкачує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надаючи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підвищенні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зниженні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курсів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наслідком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коливання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курсів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ризик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експортера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імпортера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іноземної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яку вони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розрахунках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відрізнятиметься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тієї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на яку вони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розраховували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183880" cy="4187952"/>
          </a:xfrm>
        </p:spPr>
        <p:txBody>
          <a:bodyPr/>
          <a:lstStyle/>
          <a:p>
            <a:pPr marL="514350" indent="-51435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Сутність міжнародних валютних відносин</a:t>
            </a:r>
          </a:p>
          <a:p>
            <a:pPr marL="514350" indent="-51435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Елементи валютної системи</a:t>
            </a:r>
          </a:p>
          <a:p>
            <a:pPr marL="514350" indent="-51435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Валютний курс</a:t>
            </a:r>
          </a:p>
          <a:p>
            <a:pPr marL="514350" indent="-51435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Валютна позиція</a:t>
            </a:r>
          </a:p>
          <a:p>
            <a:pPr marL="514350" indent="-51435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5. Валютна позиція вітчизняних банків</a:t>
            </a:r>
          </a:p>
          <a:p>
            <a:pPr marL="514350" indent="-51435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6. Валютні ринки</a:t>
            </a:r>
          </a:p>
          <a:p>
            <a:pPr marL="514350" indent="-51435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7. Міжнародні валютно-фінансові організації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85720" y="285728"/>
            <a:ext cx="864396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банків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особливо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важливий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контроль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експозиції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Обороти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досить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великими,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маржа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різниця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ціною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продавця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ціною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покупця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дилерів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незначна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обмінні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курси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змінюватися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навіть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секунд. Для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захисту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своєї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маржі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коливань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курсів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банки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намагаються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компе­нсувати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одну угоду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скажімо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купівлю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валюти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(угодою на продаж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цієї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валюти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яка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укладена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декілька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секунд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indent="1905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Наприкінці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кожного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робочого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дилери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прагнути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збалансувати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пасиви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домогтися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узгодження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купівлі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продажу,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отри­маних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позичок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таким чином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зберігати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рівноважною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закритою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коли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тотожні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зобов'я­занням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142984"/>
            <a:ext cx="85725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закриту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валютну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позицію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можливо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раціонально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очікується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різке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падіння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курсу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будь-якої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банку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конвертувати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надійнішу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здійсненні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купівлі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іншу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з'являється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розбіжність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банку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обов'язків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валютами.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ва­лютна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позиція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відкритою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відкритій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банку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ризик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втрат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додат­кового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зміні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курсів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14282" y="357166"/>
            <a:ext cx="871540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73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 таких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kumimoji="0" lang="ru-RU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kumimoji="0" lang="ru-RU" sz="2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здобуває</a:t>
            </a:r>
            <a:r>
              <a:rPr kumimoji="0" lang="ru-RU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позицію</a:t>
            </a:r>
            <a:r>
              <a:rPr kumimoji="0" lang="ru-RU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будь-якою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валютою:</a:t>
            </a: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7350" algn="l"/>
              </a:tabLst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довга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позиція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валюті</a:t>
            </a:r>
            <a:r>
              <a:rPr kumimoji="0" lang="ru-RU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А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банк купив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зайву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актив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пасив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цій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валюті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7350" algn="l"/>
              </a:tabLst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«коротка»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позиція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валюті</a:t>
            </a:r>
            <a:r>
              <a:rPr kumimoji="0" lang="ru-RU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банк продав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зайву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пасив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актив у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цій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валюті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7350" algn="l"/>
              </a:tabLst>
            </a:pP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7350" algn="l"/>
              </a:tabLst>
            </a:pP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того, в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довгій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чи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короткій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перебуває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банк,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він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підлягає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експозиції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вимушений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розраховувати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спекулятивний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або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збиток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обмінного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курсу.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зайняв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таку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позицію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то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він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спекулюватиме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зміні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курсу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даної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5. Валютна позиція вітчизняних банків</a:t>
            </a:r>
            <a:endParaRPr lang="ru-RU" b="1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1428736"/>
            <a:ext cx="85725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Банком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визначена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процедура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стратегічного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та оперативного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валютною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позицією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мінімізація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валютного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балансових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позабалансових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статей,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переоцінюванню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відкритих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позицій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їх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оптимізації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динаміки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курсів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валют,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установлених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НБУ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курсів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валют та МВРУ,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конкурентоспроможних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курсів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валют,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розривів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між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активами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пасивами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розрізі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валют,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оптимізації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розривів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валютної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порівняння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закриття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відкритої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валютної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(за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прогнозним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валютним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курсом)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очікуваними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надходженнями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моніторингу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нормативів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валютного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Національним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банком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достатньої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управлінської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14282" y="928670"/>
            <a:ext cx="864396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ризику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відкритої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довгої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короткої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валютної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банку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встановлюється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обмеження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ризику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операцій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валютному ринку,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призвести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втрат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банку.</a:t>
            </a:r>
          </a:p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1778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кожною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іноземною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валютою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банківським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металом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обчислюється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підсумок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всіма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балансовими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позабалансовими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активами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всіма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балансовими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позабалансовими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зобов'язаннями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банку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розраховується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відкрита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валютна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банку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гривневому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еквіваленті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окремо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кожною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іноземною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валютою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банківським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металом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проводиться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дату).</a:t>
            </a:r>
          </a:p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14282" y="928670"/>
            <a:ext cx="871540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Величина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відкритої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банку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як сума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абсолютних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величин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довгих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коротких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відкритих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позицій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гривневому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еквіваленті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(без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урахування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знака) за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всіма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іноземними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валютами та за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всіма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банківськими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металами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окремому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депозитному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Національному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банку для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нормативу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відкритої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довгої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короткої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")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уповноваженими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банками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банки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нормативу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відкритої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довгої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короткої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")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вирахуванням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розміщуються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окремому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депозитному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Національному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банку.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6. Валютні ринки</a:t>
            </a:r>
            <a:endParaRPr lang="ru-RU" b="1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85720" y="1428736"/>
            <a:ext cx="864396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Світовий валютний (</a:t>
            </a:r>
            <a:r>
              <a:rPr kumimoji="0" lang="uk-UA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форексний</a:t>
            </a:r>
            <a:r>
              <a:rPr kumimoji="0" lang="uk-UA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ринок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включає окремі ринки, локалізовані в різних регіонах світу, центрах міжнародної торгівлі та валютно-фінансових операцій. На валютному ринку здійснюється широке коло операцій, пов'язаних із зовнішньоторговельними розрахунками, міграцією капіталу, туризмом, а також зі страхуванням валютних ризиків і проведенням інтервенційних </a:t>
            </a:r>
            <a:r>
              <a:rPr lang="uk-UA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ходів.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85720" y="571480"/>
            <a:ext cx="857256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Під міжнародним валютним ринком мається на увазі ланцюг тісно пов'язаних між собою системою кабельних і супутникових комунікацій регіональних валютних ринків. Між ними існує перелив засобів залежно від поточної інформації і прогнозів провідних  учасників ринку щодо можливого положення окремих валют.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врогрошей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євровалюти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належать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банк: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48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депозитів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відмінній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розміщується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банк;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48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позичає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своїм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клієнтам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відмінній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краї­ни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де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розміщується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банк.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14282" y="285728"/>
            <a:ext cx="864396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Євроринок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—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світовий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різноманітними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фінансовими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інструментами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євровалютах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Цей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декілька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секторів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48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єврогрошовий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євровалют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де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представлені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короткострокові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(до одного року)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міжбанківські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депозити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48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банківських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єврокредитів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середньострокових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(на 2—10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оформлюються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кредитними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угодами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48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капіталів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сучасному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етані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представлений в основному ринком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єврооблігацій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але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існуючі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євроакції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євровекселі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97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Порівняно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національними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ринками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характерними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рисами ринку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євровалют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є: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великі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розміри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чітких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кордонів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інституційна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особливість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ринку 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виділення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євробанків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банківських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консорціумів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універсальність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ринку;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специфічних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відсоткових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ставок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самостійних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національних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ставок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спрощена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процедура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угод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(вони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укладатися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по телефону, факсу,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електронній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пошті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обміном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той же день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підтвердженням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вимагається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гарантією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авторитет банку);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державного контролю за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євроринку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більша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прибутковість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євровалютах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ніж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національних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валютах; 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ставки по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євродепозитах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вищі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а по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єврокредитах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нижчі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відсутня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обов'язкового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резервування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євродепозитів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стягуються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податки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відсотки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отримані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банками за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наданими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єврокредитами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1. Сутність міжнародних валютних відносин</a:t>
            </a:r>
            <a:endParaRPr lang="ru-RU" b="1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2" y="1857364"/>
            <a:ext cx="864399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Валютні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сукупність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існують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рі­зними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країнами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окремими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суб'єктами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міжнародного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обміну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існують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уже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досить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виникнення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зумовлено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двома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причинами. По-перше,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впровадження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грошей 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грошових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країн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регіонів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По-друге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розвиток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товарного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виробництва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наслідок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суттєве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розширення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сфери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обміну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опосередковується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грошима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державної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приналежності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7. Міжнародні валютно-фінансові організації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643050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наднаціональним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валютно-фінансовим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інститутом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стабільність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Міжнародний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фонд (МВФ). 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входить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протидія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обмеженням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багатонаціональної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платежів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того, 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валютно-фінансових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відноситься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ряд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інститутів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інвестиційно-кредитна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характер.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них —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Міжнародний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реконструкції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Банк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Базелі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Європейський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інвестиційний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банк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Європі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важливу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роль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забезпеченні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відіграє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Європейський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реконструкції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(ЄБРР).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38200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Література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686800" cy="5857916"/>
          </a:xfrm>
        </p:spPr>
        <p:txBody>
          <a:bodyPr>
            <a:noAutofit/>
          </a:bodyPr>
          <a:lstStyle/>
          <a:p>
            <a:pPr marL="457200" lvl="0" indent="-457200" algn="just" hangingPunct="0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1.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Веб-сайт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Української Національної Іпотечної Асоціації [Електронний </a:t>
            </a:r>
          </a:p>
          <a:p>
            <a:pPr marL="457200" lvl="0" indent="-457200" algn="just" hangingPunct="0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ресурс].  — Режим  доступу :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unia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ua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hangingPunc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2. Все про банки в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ресурс]. — Режим доступу :</a:t>
            </a:r>
          </a:p>
          <a:p>
            <a:pPr lvl="0" algn="just" hangingPunct="0"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ukrbanks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 hangingPunc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3. Герасимович А.М.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банківської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hangingPunc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Герасимович, М .Д. </a:t>
            </a:r>
          </a:p>
          <a:p>
            <a:pPr lvl="0" algn="just" hangingPunc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4.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Алекеєнко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А.М.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Парасій-Вергуненко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— Вид. 2-ге, без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— К. : </a:t>
            </a:r>
          </a:p>
          <a:p>
            <a:pPr lvl="0" algn="just" hangingPunc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КНЕУ, 2016. —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Господарський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кодекс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16.01.2003 р. №436-І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hangingPunc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ресурс]. — Режим доступу :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zakon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gov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ua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 hangingPunc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5.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Губарєва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І.О.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конспект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лекцій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</a:p>
          <a:p>
            <a:pPr lvl="0" algn="just" hangingPunct="0">
              <a:buNone/>
            </a:pP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Губарєва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І.О. — Х. : Вида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вництво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ХНЕУ, 2013. </a:t>
            </a:r>
          </a:p>
          <a:p>
            <a:pPr lvl="0" algn="just" hangingPunc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6.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Довідник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банківських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ресурс]. —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ежим доступу : </a:t>
            </a:r>
          </a:p>
          <a:p>
            <a:pPr lvl="0" algn="just" hangingPunct="0"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gov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ua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 hangingPunc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7.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Ставська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Ю.В.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інститути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Трансформаційна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hangingPunct="0">
              <a:buNone/>
            </a:pP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динаміка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агропромислового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Збірник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Міжнародної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hangingPunct="0">
              <a:buNone/>
            </a:pP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практичної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конференції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 –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Вінниця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ВНАУ, 2013. – С. 208-213.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20" y="357166"/>
            <a:ext cx="864396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Сучасним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міжнародним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економічним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відносинам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притаманні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істотні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48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всеохоплююча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суб'єктивність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, активна участь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міжнародна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взаємодія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юридичних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типів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об'єднань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, держав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48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взаємозв'язок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робочої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048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•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різний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глибини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простого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міжгалузевого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поділу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транснаціоналізації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поодиноких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конта­ктів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між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країнами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до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їх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42844" y="785794"/>
            <a:ext cx="87154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—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розрахунково-кредитних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зв'язків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світогосподарській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взаємного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обміну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результатами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національних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господарств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іжнародні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— одна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головних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складових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грошей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кредиту,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опосередковують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рух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капіталів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між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країнами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регіонами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фірмами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банками,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установами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фізичними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особами.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2. Елементи валютної системи</a:t>
            </a:r>
            <a:endParaRPr lang="ru-RU" b="1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14282" y="1714488"/>
            <a:ext cx="87154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Найважливішим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елементом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система.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національну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світову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Світова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розвивається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регіональному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глобально-світовому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рівнях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Національна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система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—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за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утворюються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національним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85720" y="428604"/>
            <a:ext cx="864399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1625" algn="l"/>
              </a:tabLst>
            </a:pP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сновні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структурні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валютної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1625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національна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валюта —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грошова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одиниця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1625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паритет як основа валютного курсу;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16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режим курсу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1625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валютного ринку;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1625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національні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обслуговують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регулюють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1625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обміну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 золото 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—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конвертованість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ОСНОВНІ ЕЛЕМЕНТИ НАЦІОНАЛЬНОЇ І СВІТОВОЇ ВАЛЮТНИХ СИСТЕМ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857232"/>
          <a:ext cx="8358246" cy="5914656"/>
        </p:xfrm>
        <a:graphic>
          <a:graphicData uri="http://schemas.openxmlformats.org/drawingml/2006/table">
            <a:tbl>
              <a:tblPr/>
              <a:tblGrid>
                <a:gridCol w="4179555"/>
                <a:gridCol w="4178691"/>
              </a:tblGrid>
              <a:tr h="322395">
                <a:tc>
                  <a:txBody>
                    <a:bodyPr/>
                    <a:lstStyle/>
                    <a:p>
                      <a:pPr marL="90170" marR="179705" indent="131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 dirty="0" err="1">
                          <a:latin typeface="Times New Roman"/>
                          <a:cs typeface="Times New Roman"/>
                        </a:rPr>
                        <a:t>Національна</a:t>
                      </a:r>
                      <a:r>
                        <a:rPr lang="ru-RU" sz="1600" b="1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b="1" spc="0" dirty="0" err="1">
                          <a:latin typeface="Times New Roman"/>
                          <a:cs typeface="Times New Roman"/>
                        </a:rPr>
                        <a:t>валютна</a:t>
                      </a:r>
                      <a:r>
                        <a:rPr lang="ru-RU" sz="1600" b="1" spc="0" dirty="0">
                          <a:latin typeface="Times New Roman"/>
                          <a:cs typeface="Times New Roman"/>
                        </a:rPr>
                        <a:t> система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latin typeface="Times New Roman"/>
                          <a:cs typeface="Times New Roman"/>
                        </a:rPr>
                        <a:t>Світова валютна система</a:t>
                      </a:r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1084">
                <a:tc>
                  <a:txBody>
                    <a:bodyPr/>
                    <a:lstStyle/>
                    <a:p>
                      <a:pPr marL="90170" marR="179705" indent="131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Національна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валюта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latin typeface="Times New Roman"/>
                          <a:cs typeface="Times New Roman"/>
                        </a:rPr>
                        <a:t>Резервні валюти, міжнародні рахункові валютні одиниці</a:t>
                      </a:r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1084">
                <a:tc>
                  <a:txBody>
                    <a:bodyPr/>
                    <a:lstStyle/>
                    <a:p>
                      <a:pPr marL="90170" marR="179705" indent="131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Умови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конвертованості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націо­нальної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валюти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latin typeface="Times New Roman"/>
                          <a:cs typeface="Times New Roman"/>
                        </a:rPr>
                        <a:t>Умови взаємної конвертованості валют</a:t>
                      </a:r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1084">
                <a:tc>
                  <a:txBody>
                    <a:bodyPr/>
                    <a:lstStyle/>
                    <a:p>
                      <a:pPr marL="90170" marR="179705" indent="131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Паритет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національної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валюти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latin typeface="Times New Roman"/>
                          <a:cs typeface="Times New Roman"/>
                        </a:rPr>
                        <a:t>Уніфікований режим валютних паритетів</a:t>
                      </a:r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8726">
                <a:tc>
                  <a:txBody>
                    <a:bodyPr/>
                    <a:lstStyle/>
                    <a:p>
                      <a:pPr marL="90170" marR="179705" indent="131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latin typeface="Times New Roman"/>
                          <a:cs typeface="Times New Roman"/>
                        </a:rPr>
                        <a:t>Режим курсу національної ва­люти</a:t>
                      </a:r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Регламентація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режимів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валютних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курсів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2955">
                <a:tc>
                  <a:txBody>
                    <a:bodyPr/>
                    <a:lstStyle/>
                    <a:p>
                      <a:pPr marL="90170" marR="179705" indent="131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latin typeface="Times New Roman"/>
                          <a:cs typeface="Times New Roman"/>
                        </a:rPr>
                        <a:t>Наявність або відсутність валю­тних обмежень, валютний конт­роль</a:t>
                      </a:r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Міждержавне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регулювання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валютних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обмежень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2955">
                <a:tc>
                  <a:txBody>
                    <a:bodyPr/>
                    <a:lstStyle/>
                    <a:p>
                      <a:pPr marL="90170" marR="179705" indent="131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latin typeface="Times New Roman"/>
                          <a:cs typeface="Times New Roman"/>
                        </a:rPr>
                        <a:t>Національне регулювання між­народної валютної ліквідності країни</a:t>
                      </a:r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Міждержавне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регулювання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міжнародної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валютної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ліквідності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6627">
                <a:tc>
                  <a:txBody>
                    <a:bodyPr/>
                    <a:lstStyle/>
                    <a:p>
                      <a:pPr marL="90170" marR="179705" indent="131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latin typeface="Times New Roman"/>
                          <a:cs typeface="Times New Roman"/>
                        </a:rPr>
                        <a:t>Регламентація використання міжнародних кредитних засобів обертання</a:t>
                      </a:r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Уніфікація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правил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міжна­родних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кредитних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засобів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обертання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1084">
                <a:tc>
                  <a:txBody>
                    <a:bodyPr/>
                    <a:lstStyle/>
                    <a:p>
                      <a:pPr marL="90170" marR="179705" indent="131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latin typeface="Times New Roman"/>
                          <a:cs typeface="Times New Roman"/>
                        </a:rPr>
                        <a:t>Регламентація міжнародних розрахунків країни</a:t>
                      </a:r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Уніфікація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основних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форм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міжнародних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розрахунків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1084">
                <a:tc>
                  <a:txBody>
                    <a:bodyPr/>
                    <a:lstStyle/>
                    <a:p>
                      <a:pPr marL="90170" marR="179705" indent="131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latin typeface="Times New Roman"/>
                          <a:cs typeface="Times New Roman"/>
                        </a:rPr>
                        <a:t>Режим національного валютно­го ринку і ринку золота</a:t>
                      </a:r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Режим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світових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валютних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ринків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ринків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золота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4524">
                <a:tc>
                  <a:txBody>
                    <a:bodyPr/>
                    <a:lstStyle/>
                    <a:p>
                      <a:pPr marL="90170" marR="179705" indent="131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latin typeface="Times New Roman"/>
                          <a:cs typeface="Times New Roman"/>
                        </a:rPr>
                        <a:t>Національні органи, що керують і регулюють валютні відносини країни</a:t>
                      </a:r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організації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здійснюють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міждержавне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валютне</a:t>
                      </a:r>
                      <a:r>
                        <a:rPr lang="ru-RU" sz="16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0" dirty="0" err="1">
                          <a:latin typeface="Times New Roman"/>
                          <a:cs typeface="Times New Roman"/>
                        </a:rPr>
                        <a:t>регулювання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038" algn="l"/>
              </a:tabLst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Світова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система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охоплює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всю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світову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економіку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Її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пов'язаний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світового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ринку,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єдиної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світового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поглиблення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диверсифікації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інтернаціоналізацією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глобалізацією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аспектів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0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Головні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0038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національні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резервні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колективні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наднаціональні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00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склад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структура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0038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паритетів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обмінних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курсів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0038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взаємної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конвертованості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валют;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0038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0038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ринків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ри­нків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золота;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00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статус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міждержавних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валютно-кредитних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302</TotalTime>
  <Words>2778</Words>
  <Application>Microsoft Office PowerPoint</Application>
  <PresentationFormat>Экран (4:3)</PresentationFormat>
  <Paragraphs>217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Трек</vt:lpstr>
      <vt:lpstr>Міжнародні КРЕДИТНО-РОЗРАХУНКОВІ ТА валютнІ ОПЕРАЦІЇ</vt:lpstr>
      <vt:lpstr>План</vt:lpstr>
      <vt:lpstr>1. Сутність міжнародних валютних відносин</vt:lpstr>
      <vt:lpstr>Презентация PowerPoint</vt:lpstr>
      <vt:lpstr>Презентация PowerPoint</vt:lpstr>
      <vt:lpstr>2. Елементи валютної системи</vt:lpstr>
      <vt:lpstr>Презентация PowerPoint</vt:lpstr>
      <vt:lpstr>ОСНОВНІ ЕЛЕМЕНТИ НАЦІОНАЛЬНОЇ І СВІТОВОЇ ВАЛЮТНИХ СИСТЕМ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КЛАСИФІКАЦІЯ ВАЛЮТ</vt:lpstr>
      <vt:lpstr>Презентация PowerPoint</vt:lpstr>
      <vt:lpstr>3. Валютний курс</vt:lpstr>
      <vt:lpstr>Презентация PowerPoint</vt:lpstr>
      <vt:lpstr>КЛАСИФІКАЦІЯ ВАЛЮТНИХ КУРСІВ ЗА РІЗНИМИ ОЗНАКАМИ</vt:lpstr>
      <vt:lpstr>Презентация PowerPoint</vt:lpstr>
      <vt:lpstr>4. Валютна позиція</vt:lpstr>
      <vt:lpstr>Презентация PowerPoint</vt:lpstr>
      <vt:lpstr>Презентация PowerPoint</vt:lpstr>
      <vt:lpstr>Презентация PowerPoint</vt:lpstr>
      <vt:lpstr>5. Валютна позиція вітчизняних банків</vt:lpstr>
      <vt:lpstr>Презентация PowerPoint</vt:lpstr>
      <vt:lpstr>Презентация PowerPoint</vt:lpstr>
      <vt:lpstr>6. Валютні ринки</vt:lpstr>
      <vt:lpstr>Презентация PowerPoint</vt:lpstr>
      <vt:lpstr>Презентация PowerPoint</vt:lpstr>
      <vt:lpstr>Презентация PowerPoint</vt:lpstr>
      <vt:lpstr>7. Міжнародні валютно-фінансові організації</vt:lpstr>
      <vt:lpstr>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2019-02-21T10:59:23Z</dcterms:created>
  <dcterms:modified xsi:type="dcterms:W3CDTF">2020-10-19T15:34:02Z</dcterms:modified>
</cp:coreProperties>
</file>