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67" autoAdjust="0"/>
    <p:restoredTop sz="86377" autoAdjust="0"/>
  </p:normalViewPr>
  <p:slideViewPr>
    <p:cSldViewPr>
      <p:cViewPr>
        <p:scale>
          <a:sx n="107" d="100"/>
          <a:sy n="107" d="100"/>
        </p:scale>
        <p:origin x="-610" y="5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18" y="9846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19.10.2020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19.10.2020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19.10.2020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19.10.2020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19.10.2020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556792"/>
            <a:ext cx="7772400" cy="1972816"/>
          </a:xfrm>
        </p:spPr>
        <p:txBody>
          <a:bodyPr>
            <a:normAutofit/>
          </a:bodyPr>
          <a:lstStyle/>
          <a:p>
            <a:pPr algn="ctr"/>
            <a:r>
              <a:rPr lang="uk-UA" b="0" dirty="0" smtClean="0"/>
              <a:t>Зовнішньоекономічна </a:t>
            </a:r>
            <a:r>
              <a:rPr lang="uk-UA" b="0" dirty="0" err="1" smtClean="0"/>
              <a:t>діяльністьта</a:t>
            </a:r>
            <a:r>
              <a:rPr lang="uk-UA" b="0" dirty="0" smtClean="0"/>
              <a:t> </a:t>
            </a:r>
            <a:r>
              <a:rPr lang="uk-UA" b="0" dirty="0" smtClean="0"/>
              <a:t>підприємств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476672"/>
            <a:ext cx="8183880" cy="5328592"/>
          </a:xfrm>
        </p:spPr>
        <p:txBody>
          <a:bodyPr/>
          <a:lstStyle/>
          <a:p>
            <a:pPr algn="ctr">
              <a:buNone/>
            </a:pPr>
            <a:r>
              <a:rPr lang="uk-UA" b="1" dirty="0" smtClean="0"/>
              <a:t>Нормативно правове </a:t>
            </a:r>
            <a:r>
              <a:rPr lang="uk-UA" b="1" dirty="0" err="1" smtClean="0"/>
              <a:t>забеспечення</a:t>
            </a:r>
            <a:r>
              <a:rPr lang="uk-UA" b="1" dirty="0" smtClean="0"/>
              <a:t> </a:t>
            </a:r>
            <a:r>
              <a:rPr lang="uk-UA" b="1" dirty="0" err="1" smtClean="0"/>
              <a:t>ЗЕД</a:t>
            </a:r>
            <a:r>
              <a:rPr lang="uk-UA" dirty="0" smtClean="0"/>
              <a:t>:</a:t>
            </a:r>
          </a:p>
          <a:p>
            <a:pPr>
              <a:buNone/>
            </a:pPr>
            <a:r>
              <a:rPr lang="uk-UA" dirty="0" smtClean="0"/>
              <a:t>1.Закон України про </a:t>
            </a:r>
            <a:r>
              <a:rPr lang="uk-UA" dirty="0" err="1" smtClean="0"/>
              <a:t>ЗЕД</a:t>
            </a:r>
            <a:r>
              <a:rPr lang="uk-UA" dirty="0" smtClean="0"/>
              <a:t> 1991 рік</a:t>
            </a:r>
          </a:p>
          <a:p>
            <a:pPr>
              <a:buNone/>
            </a:pPr>
            <a:r>
              <a:rPr lang="uk-UA" dirty="0" smtClean="0"/>
              <a:t>2.Укази президента </a:t>
            </a:r>
          </a:p>
          <a:p>
            <a:pPr>
              <a:buNone/>
            </a:pPr>
            <a:r>
              <a:rPr lang="uk-UA" dirty="0" smtClean="0"/>
              <a:t>3.</a:t>
            </a:r>
            <a:r>
              <a:rPr lang="ru-RU" dirty="0" smtClean="0"/>
              <a:t> </a:t>
            </a:r>
            <a:r>
              <a:rPr lang="ru-RU" dirty="0" err="1" smtClean="0"/>
              <a:t>Декрети</a:t>
            </a:r>
            <a:r>
              <a:rPr lang="ru-RU" dirty="0" smtClean="0"/>
              <a:t> </a:t>
            </a:r>
            <a:r>
              <a:rPr lang="ru-RU" dirty="0" err="1" smtClean="0"/>
              <a:t>Кабінету</a:t>
            </a:r>
            <a:r>
              <a:rPr lang="ru-RU" dirty="0" smtClean="0"/>
              <a:t> </a:t>
            </a:r>
            <a:r>
              <a:rPr lang="ru-RU" dirty="0" err="1" smtClean="0"/>
              <a:t>міністрів</a:t>
            </a:r>
            <a:r>
              <a:rPr lang="ru-RU" dirty="0" smtClean="0"/>
              <a:t> </a:t>
            </a:r>
            <a:r>
              <a:rPr lang="ru-RU" dirty="0" err="1" smtClean="0"/>
              <a:t>України</a:t>
            </a:r>
            <a:endParaRPr lang="ru-RU" dirty="0" smtClean="0"/>
          </a:p>
          <a:p>
            <a:pPr>
              <a:buNone/>
            </a:pPr>
            <a:r>
              <a:rPr lang="uk-UA" dirty="0" smtClean="0"/>
              <a:t>4.Накази міністерств </a:t>
            </a:r>
          </a:p>
          <a:p>
            <a:pPr>
              <a:buNone/>
            </a:pPr>
            <a:r>
              <a:rPr lang="uk-UA" dirty="0" smtClean="0"/>
              <a:t>5.Концепції розвитку </a:t>
            </a:r>
            <a:r>
              <a:rPr lang="uk-UA" dirty="0" err="1" smtClean="0"/>
              <a:t>ЗЕД</a:t>
            </a:r>
            <a:r>
              <a:rPr lang="uk-UA" dirty="0" smtClean="0"/>
              <a:t> в Україні</a:t>
            </a:r>
          </a:p>
          <a:p>
            <a:pPr>
              <a:buNone/>
            </a:pPr>
            <a:r>
              <a:rPr lang="uk-UA" dirty="0" smtClean="0"/>
              <a:t>6.Програми довгострокового розвитку </a:t>
            </a:r>
            <a:r>
              <a:rPr lang="uk-UA" dirty="0" err="1" smtClean="0"/>
              <a:t>ЗЕД</a:t>
            </a:r>
            <a:endParaRPr lang="uk-UA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346920"/>
          </a:xfrm>
        </p:spPr>
        <p:txBody>
          <a:bodyPr/>
          <a:lstStyle/>
          <a:p>
            <a:r>
              <a:rPr lang="uk-UA" b="1" dirty="0" smtClean="0"/>
              <a:t>Об’єктом </a:t>
            </a:r>
            <a:r>
              <a:rPr lang="uk-UA" b="1" dirty="0" err="1" smtClean="0"/>
              <a:t>ЗЕД</a:t>
            </a:r>
            <a:r>
              <a:rPr lang="uk-UA" b="1" dirty="0" smtClean="0"/>
              <a:t> </a:t>
            </a:r>
            <a:r>
              <a:rPr lang="uk-UA" dirty="0" smtClean="0"/>
              <a:t>є процеси обміну товаром,результатами товарної діяльності та інші види </a:t>
            </a:r>
            <a:r>
              <a:rPr lang="uk-UA" dirty="0" err="1" smtClean="0"/>
              <a:t>ЗЕД</a:t>
            </a:r>
            <a:r>
              <a:rPr lang="uk-UA" dirty="0" smtClean="0"/>
              <a:t> відповідно до законодавства України.</a:t>
            </a:r>
          </a:p>
          <a:p>
            <a:endParaRPr lang="uk-UA" dirty="0" smtClean="0"/>
          </a:p>
          <a:p>
            <a:endParaRPr lang="uk-UA" dirty="0" smtClean="0"/>
          </a:p>
          <a:p>
            <a:r>
              <a:rPr lang="ru-RU" b="1" dirty="0" err="1" smtClean="0"/>
              <a:t>Суб’єкти</a:t>
            </a:r>
            <a:r>
              <a:rPr lang="ru-RU" b="1" dirty="0" smtClean="0"/>
              <a:t> ЗЕД </a:t>
            </a:r>
            <a:r>
              <a:rPr lang="ru-RU" dirty="0" smtClean="0"/>
              <a:t>—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суб’єкти</a:t>
            </a:r>
            <a:r>
              <a:rPr lang="ru-RU" dirty="0" smtClean="0"/>
              <a:t> </a:t>
            </a:r>
            <a:r>
              <a:rPr lang="ru-RU" dirty="0" err="1" smtClean="0"/>
              <a:t>господарської</a:t>
            </a:r>
            <a:r>
              <a:rPr lang="ru-RU" dirty="0" smtClean="0"/>
              <a:t> </a:t>
            </a:r>
            <a:r>
              <a:rPr lang="ru-RU" dirty="0" err="1" smtClean="0"/>
              <a:t>діяльності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належать до </a:t>
            </a:r>
            <a:r>
              <a:rPr lang="ru-RU" dirty="0" err="1" smtClean="0"/>
              <a:t>різних</a:t>
            </a:r>
            <a:r>
              <a:rPr lang="ru-RU" dirty="0" smtClean="0"/>
              <a:t> форм </a:t>
            </a:r>
            <a:r>
              <a:rPr lang="ru-RU" dirty="0" err="1" smtClean="0"/>
              <a:t>власності</a:t>
            </a:r>
            <a:r>
              <a:rPr lang="ru-RU" dirty="0" smtClean="0"/>
              <a:t>, </a:t>
            </a:r>
            <a:r>
              <a:rPr lang="ru-RU" dirty="0" err="1" smtClean="0"/>
              <a:t>самостійно</a:t>
            </a:r>
            <a:r>
              <a:rPr lang="ru-RU" dirty="0" smtClean="0"/>
              <a:t> </a:t>
            </a:r>
            <a:r>
              <a:rPr lang="ru-RU" dirty="0" err="1" smtClean="0"/>
              <a:t>здійснюючи</a:t>
            </a:r>
            <a:r>
              <a:rPr lang="ru-RU" dirty="0" smtClean="0"/>
              <a:t> </a:t>
            </a:r>
            <a:r>
              <a:rPr lang="ru-RU" dirty="0" err="1" smtClean="0"/>
              <a:t>зовніш</a:t>
            </a:r>
            <a:r>
              <a:rPr lang="ru-RU" dirty="0" smtClean="0"/>
              <a:t>- </a:t>
            </a:r>
            <a:r>
              <a:rPr lang="ru-RU" dirty="0" err="1" smtClean="0"/>
              <a:t>ньоекономічні</a:t>
            </a:r>
            <a:r>
              <a:rPr lang="ru-RU" dirty="0" smtClean="0"/>
              <a:t> </a:t>
            </a:r>
            <a:r>
              <a:rPr lang="ru-RU" dirty="0" err="1" smtClean="0"/>
              <a:t>операції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закордонними</a:t>
            </a:r>
            <a:r>
              <a:rPr lang="ru-RU" dirty="0" smtClean="0"/>
              <a:t> партнерами </a:t>
            </a:r>
            <a:endParaRPr lang="uk-UA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Screenshot_2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165810" y="530225"/>
            <a:ext cx="4858417" cy="5346700"/>
          </a:xfr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Screenshot_3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39552" y="764704"/>
            <a:ext cx="7992888" cy="5112568"/>
          </a:xfr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Screenshot_4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95536" y="332656"/>
            <a:ext cx="8280919" cy="6162669"/>
          </a:xfr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Screenshot_5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95536" y="404664"/>
            <a:ext cx="8352928" cy="5767920"/>
          </a:xfr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850976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uk-UA" b="1" dirty="0" smtClean="0"/>
              <a:t>2.</a:t>
            </a:r>
          </a:p>
          <a:p>
            <a:pPr>
              <a:buNone/>
            </a:pPr>
            <a:r>
              <a:rPr lang="uk-UA" b="1" dirty="0" smtClean="0"/>
              <a:t>Етапи розвитку </a:t>
            </a:r>
            <a:r>
              <a:rPr lang="uk-UA" b="1" dirty="0" err="1" smtClean="0"/>
              <a:t>ЗЕД</a:t>
            </a:r>
            <a:r>
              <a:rPr lang="uk-UA" b="1" dirty="0" smtClean="0"/>
              <a:t> в Україні:</a:t>
            </a:r>
          </a:p>
          <a:p>
            <a:pPr>
              <a:buNone/>
            </a:pPr>
            <a:r>
              <a:rPr lang="uk-UA" b="1" dirty="0" smtClean="0"/>
              <a:t>Перший етап(1918-1937р)</a:t>
            </a:r>
          </a:p>
          <a:p>
            <a:r>
              <a:rPr lang="uk-UA" dirty="0" smtClean="0"/>
              <a:t>Радянський період розвитку </a:t>
            </a:r>
            <a:r>
              <a:rPr lang="uk-UA" dirty="0" err="1" smtClean="0"/>
              <a:t>ЗЕД</a:t>
            </a:r>
            <a:r>
              <a:rPr lang="uk-UA" dirty="0" smtClean="0"/>
              <a:t> в Україні в складі СРСР отримала можливість реалізувати з</a:t>
            </a:r>
            <a:r>
              <a:rPr lang="ru-RU" dirty="0" err="1" smtClean="0"/>
              <a:t>овнішньоекономічні</a:t>
            </a:r>
            <a:r>
              <a:rPr lang="ru-RU" dirty="0" smtClean="0"/>
              <a:t> </a:t>
            </a:r>
            <a:r>
              <a:rPr lang="ru-RU" dirty="0" err="1" smtClean="0"/>
              <a:t>зв'язки</a:t>
            </a:r>
            <a:r>
              <a:rPr lang="ru-RU" dirty="0" smtClean="0"/>
              <a:t> в </a:t>
            </a:r>
            <a:r>
              <a:rPr lang="ru-RU" dirty="0" err="1" smtClean="0"/>
              <a:t>окремі</a:t>
            </a:r>
            <a:r>
              <a:rPr lang="ru-RU" dirty="0" smtClean="0"/>
              <a:t> </a:t>
            </a:r>
            <a:r>
              <a:rPr lang="ru-RU" dirty="0" err="1" smtClean="0"/>
              <a:t>періоди,але</a:t>
            </a:r>
            <a:r>
              <a:rPr lang="ru-RU" dirty="0" smtClean="0"/>
              <a:t> на 80- </a:t>
            </a:r>
            <a:r>
              <a:rPr lang="ru-RU" dirty="0" err="1" smtClean="0"/>
              <a:t>х</a:t>
            </a:r>
            <a:r>
              <a:rPr lang="ru-RU" dirty="0" smtClean="0"/>
              <a:t> </a:t>
            </a:r>
            <a:r>
              <a:rPr lang="ru-RU" dirty="0" err="1" smtClean="0"/>
              <a:t>років</a:t>
            </a:r>
            <a:r>
              <a:rPr lang="ru-RU" dirty="0" smtClean="0"/>
              <a:t> </a:t>
            </a:r>
            <a:r>
              <a:rPr lang="ru-RU" dirty="0" err="1" smtClean="0"/>
              <a:t>минулого</a:t>
            </a:r>
            <a:r>
              <a:rPr lang="ru-RU" dirty="0" smtClean="0"/>
              <a:t> </a:t>
            </a:r>
            <a:r>
              <a:rPr lang="ru-RU" dirty="0" err="1" smtClean="0"/>
              <a:t>століття</a:t>
            </a:r>
            <a:r>
              <a:rPr lang="ru-RU" dirty="0" smtClean="0"/>
              <a:t> </a:t>
            </a:r>
            <a:r>
              <a:rPr lang="ru-RU" dirty="0" err="1" smtClean="0"/>
              <a:t>темпи</a:t>
            </a:r>
            <a:r>
              <a:rPr lang="ru-RU" dirty="0" smtClean="0"/>
              <a:t> росту </a:t>
            </a:r>
            <a:r>
              <a:rPr lang="ru-RU" dirty="0" err="1" smtClean="0"/>
              <a:t>зовнішньоторговельного</a:t>
            </a:r>
            <a:r>
              <a:rPr lang="ru-RU" dirty="0" smtClean="0"/>
              <a:t> </a:t>
            </a:r>
            <a:r>
              <a:rPr lang="ru-RU" dirty="0" err="1" smtClean="0"/>
              <a:t>обігу</a:t>
            </a:r>
            <a:r>
              <a:rPr lang="ru-RU" dirty="0" smtClean="0"/>
              <a:t> </a:t>
            </a:r>
            <a:r>
              <a:rPr lang="ru-RU" dirty="0" err="1" smtClean="0"/>
              <a:t>Радянського</a:t>
            </a:r>
            <a:r>
              <a:rPr lang="ru-RU" dirty="0" smtClean="0"/>
              <a:t> Союзу почали </a:t>
            </a:r>
            <a:r>
              <a:rPr lang="ru-RU" dirty="0" err="1" smtClean="0"/>
              <a:t>різко</a:t>
            </a:r>
            <a:r>
              <a:rPr lang="ru-RU" dirty="0" smtClean="0"/>
              <a:t> </a:t>
            </a:r>
            <a:r>
              <a:rPr lang="ru-RU" dirty="0" err="1" smtClean="0"/>
              <a:t>падати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smtClean="0"/>
              <a:t>   </a:t>
            </a:r>
            <a:r>
              <a:rPr lang="ru-RU" dirty="0" err="1" smtClean="0"/>
              <a:t>Підприємства</a:t>
            </a:r>
            <a:r>
              <a:rPr lang="ru-RU" dirty="0" smtClean="0"/>
              <a:t> не </a:t>
            </a:r>
            <a:r>
              <a:rPr lang="ru-RU" dirty="0" err="1" smtClean="0"/>
              <a:t>мали</a:t>
            </a:r>
            <a:r>
              <a:rPr lang="ru-RU" dirty="0" smtClean="0"/>
              <a:t> права </a:t>
            </a:r>
            <a:r>
              <a:rPr lang="ru-RU" dirty="0" err="1" smtClean="0"/>
              <a:t>самостійно</a:t>
            </a:r>
            <a:r>
              <a:rPr lang="ru-RU" dirty="0" smtClean="0"/>
              <a:t> </a:t>
            </a:r>
            <a:r>
              <a:rPr lang="ru-RU" dirty="0" err="1" smtClean="0"/>
              <a:t>виходити</a:t>
            </a:r>
            <a:r>
              <a:rPr lang="ru-RU" dirty="0" smtClean="0"/>
              <a:t> на </a:t>
            </a:r>
            <a:r>
              <a:rPr lang="ru-RU" dirty="0" err="1" smtClean="0"/>
              <a:t>зовнішні</a:t>
            </a:r>
            <a:r>
              <a:rPr lang="ru-RU" dirty="0" smtClean="0"/>
              <a:t> ринки. </a:t>
            </a:r>
            <a:r>
              <a:rPr lang="ru-RU" dirty="0" err="1" smtClean="0"/>
              <a:t>Всі</a:t>
            </a:r>
            <a:r>
              <a:rPr lang="ru-RU" dirty="0" smtClean="0"/>
              <a:t> </a:t>
            </a:r>
            <a:r>
              <a:rPr lang="ru-RU" dirty="0" err="1" smtClean="0"/>
              <a:t>питання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стосувались</a:t>
            </a:r>
            <a:r>
              <a:rPr lang="ru-RU" dirty="0" smtClean="0"/>
              <a:t> </a:t>
            </a:r>
            <a:r>
              <a:rPr lang="ru-RU" dirty="0" err="1" smtClean="0"/>
              <a:t>зовнішньоекономічної</a:t>
            </a:r>
            <a:r>
              <a:rPr lang="ru-RU" dirty="0" smtClean="0"/>
              <a:t> </a:t>
            </a:r>
            <a:r>
              <a:rPr lang="ru-RU" dirty="0" err="1" smtClean="0"/>
              <a:t>діяльності</a:t>
            </a:r>
            <a:r>
              <a:rPr lang="ru-RU" dirty="0" smtClean="0"/>
              <a:t>, </a:t>
            </a:r>
            <a:r>
              <a:rPr lang="ru-RU" dirty="0" err="1" smtClean="0"/>
              <a:t>перебували</a:t>
            </a:r>
            <a:r>
              <a:rPr lang="ru-RU" dirty="0" smtClean="0"/>
              <a:t> у </a:t>
            </a:r>
            <a:r>
              <a:rPr lang="ru-RU" dirty="0" err="1" smtClean="0"/>
              <a:t>віданні</a:t>
            </a:r>
            <a:r>
              <a:rPr lang="ru-RU" dirty="0" smtClean="0"/>
              <a:t> </a:t>
            </a:r>
            <a:r>
              <a:rPr lang="ru-RU" dirty="0" err="1" smtClean="0"/>
              <a:t>держави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органів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максимально </a:t>
            </a:r>
            <a:r>
              <a:rPr lang="ru-RU" dirty="0" err="1" smtClean="0"/>
              <a:t>знижувало</a:t>
            </a:r>
            <a:r>
              <a:rPr lang="ru-RU" dirty="0" smtClean="0"/>
              <a:t> </a:t>
            </a:r>
            <a:r>
              <a:rPr lang="ru-RU" dirty="0" err="1" smtClean="0"/>
              <a:t>зацікавленість</a:t>
            </a:r>
            <a:r>
              <a:rPr lang="ru-RU" dirty="0" smtClean="0"/>
              <a:t> </a:t>
            </a:r>
            <a:r>
              <a:rPr lang="ru-RU" dirty="0" err="1" smtClean="0"/>
              <a:t>виробників</a:t>
            </a:r>
            <a:r>
              <a:rPr lang="ru-RU" dirty="0" smtClean="0"/>
              <a:t> у </a:t>
            </a:r>
            <a:r>
              <a:rPr lang="ru-RU" dirty="0" err="1" smtClean="0"/>
              <a:t>виробництві</a:t>
            </a:r>
            <a:r>
              <a:rPr lang="ru-RU" dirty="0" smtClean="0"/>
              <a:t> </a:t>
            </a:r>
            <a:r>
              <a:rPr lang="ru-RU" dirty="0" err="1" smtClean="0"/>
              <a:t>експортної</a:t>
            </a:r>
            <a:r>
              <a:rPr lang="ru-RU" dirty="0" smtClean="0"/>
              <a:t> </a:t>
            </a:r>
            <a:r>
              <a:rPr lang="ru-RU" dirty="0" err="1" smtClean="0"/>
              <a:t>продукції</a:t>
            </a:r>
            <a:r>
              <a:rPr lang="ru-RU" dirty="0" smtClean="0"/>
              <a:t>, </a:t>
            </a:r>
            <a:r>
              <a:rPr lang="ru-RU" dirty="0" err="1" smtClean="0"/>
              <a:t>поліпшенні</a:t>
            </a:r>
            <a:r>
              <a:rPr lang="ru-RU" dirty="0" smtClean="0"/>
              <a:t>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якості</a:t>
            </a:r>
            <a:r>
              <a:rPr lang="ru-RU" dirty="0" smtClean="0"/>
              <a:t> та </a:t>
            </a:r>
            <a:r>
              <a:rPr lang="ru-RU" dirty="0" err="1" smtClean="0"/>
              <a:t>технічних</a:t>
            </a:r>
            <a:r>
              <a:rPr lang="ru-RU" dirty="0" smtClean="0"/>
              <a:t> характеристик.</a:t>
            </a:r>
          </a:p>
          <a:p>
            <a:endParaRPr lang="uk-UA" dirty="0" smtClean="0"/>
          </a:p>
          <a:p>
            <a:endParaRPr lang="uk-UA" b="1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778968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uk-UA" b="1" dirty="0" smtClean="0"/>
              <a:t>Другий етап (1987-1991р)</a:t>
            </a:r>
          </a:p>
          <a:p>
            <a:r>
              <a:rPr lang="ru-RU" dirty="0" smtClean="0"/>
              <a:t>Цей </a:t>
            </a:r>
            <a:r>
              <a:rPr lang="ru-RU" sz="2000" dirty="0" err="1" smtClean="0"/>
              <a:t>етап</a:t>
            </a:r>
            <a:r>
              <a:rPr lang="ru-RU" sz="2000" dirty="0" smtClean="0"/>
              <a:t> </a:t>
            </a:r>
            <a:r>
              <a:rPr lang="ru-RU" sz="2000" dirty="0" err="1" smtClean="0"/>
              <a:t>характеризувався</a:t>
            </a:r>
            <a:r>
              <a:rPr lang="ru-RU" sz="2000" dirty="0" smtClean="0"/>
              <a:t> </a:t>
            </a:r>
            <a:r>
              <a:rPr lang="ru-RU" sz="2000" dirty="0" err="1" smtClean="0"/>
              <a:t>ліквідацією</a:t>
            </a:r>
            <a:r>
              <a:rPr lang="ru-RU" sz="2000" dirty="0" smtClean="0"/>
              <a:t> </a:t>
            </a:r>
            <a:r>
              <a:rPr lang="ru-RU" sz="2000" dirty="0" err="1" smtClean="0"/>
              <a:t>державної</a:t>
            </a:r>
            <a:r>
              <a:rPr lang="ru-RU" sz="2000" dirty="0" smtClean="0"/>
              <a:t> </a:t>
            </a:r>
            <a:r>
              <a:rPr lang="ru-RU" sz="2000" dirty="0" err="1" smtClean="0"/>
              <a:t>монополії</a:t>
            </a:r>
            <a:r>
              <a:rPr lang="ru-RU" sz="2000" dirty="0" smtClean="0"/>
              <a:t> на </a:t>
            </a:r>
            <a:r>
              <a:rPr lang="ru-RU" sz="2000" dirty="0" err="1" smtClean="0"/>
              <a:t>зовнішню</a:t>
            </a:r>
            <a:r>
              <a:rPr lang="ru-RU" sz="2000" dirty="0" smtClean="0"/>
              <a:t> </a:t>
            </a:r>
            <a:r>
              <a:rPr lang="ru-RU" sz="2000" dirty="0" err="1" smtClean="0"/>
              <a:t>торгівлю</a:t>
            </a:r>
            <a:r>
              <a:rPr lang="ru-RU" sz="2000" dirty="0" smtClean="0"/>
              <a:t> та </a:t>
            </a:r>
            <a:r>
              <a:rPr lang="ru-RU" sz="2000" dirty="0" err="1" smtClean="0"/>
              <a:t>зміною</a:t>
            </a:r>
            <a:r>
              <a:rPr lang="ru-RU" sz="2000" dirty="0" smtClean="0"/>
              <a:t> </a:t>
            </a:r>
            <a:r>
              <a:rPr lang="ru-RU" sz="2000" dirty="0" err="1" smtClean="0"/>
              <a:t>принципів</a:t>
            </a:r>
            <a:r>
              <a:rPr lang="ru-RU" sz="2000" dirty="0" smtClean="0"/>
              <a:t> </a:t>
            </a:r>
            <a:r>
              <a:rPr lang="ru-RU" sz="2000" dirty="0" err="1" smtClean="0"/>
              <a:t>організації</a:t>
            </a:r>
            <a:r>
              <a:rPr lang="ru-RU" sz="2000" dirty="0" smtClean="0"/>
              <a:t> </a:t>
            </a:r>
            <a:r>
              <a:rPr lang="ru-RU" sz="2000" dirty="0" err="1" smtClean="0"/>
              <a:t>управління</a:t>
            </a:r>
            <a:r>
              <a:rPr lang="ru-RU" sz="2000" dirty="0" smtClean="0"/>
              <a:t> ЗЕД. У </a:t>
            </a:r>
            <a:r>
              <a:rPr lang="ru-RU" sz="2000" dirty="0" err="1" smtClean="0"/>
              <a:t>цей</a:t>
            </a:r>
            <a:r>
              <a:rPr lang="ru-RU" sz="2000" dirty="0" smtClean="0"/>
              <a:t> </a:t>
            </a:r>
            <a:r>
              <a:rPr lang="ru-RU" sz="2000" dirty="0" err="1" smtClean="0"/>
              <a:t>період</a:t>
            </a:r>
            <a:r>
              <a:rPr lang="ru-RU" sz="2000" dirty="0" smtClean="0"/>
              <a:t> </a:t>
            </a:r>
            <a:r>
              <a:rPr lang="ru-RU" sz="2000" dirty="0" err="1" smtClean="0"/>
              <a:t>вирішуються</a:t>
            </a:r>
            <a:r>
              <a:rPr lang="ru-RU" sz="2000" dirty="0" smtClean="0"/>
              <a:t> два </a:t>
            </a:r>
            <a:r>
              <a:rPr lang="ru-RU" sz="2000" dirty="0" err="1" smtClean="0"/>
              <a:t>основні</a:t>
            </a:r>
            <a:r>
              <a:rPr lang="ru-RU" sz="2000" dirty="0" smtClean="0"/>
              <a:t> </a:t>
            </a:r>
            <a:r>
              <a:rPr lang="ru-RU" sz="2000" dirty="0" err="1" smtClean="0"/>
              <a:t>завдання</a:t>
            </a:r>
            <a:r>
              <a:rPr lang="ru-RU" sz="2000" dirty="0" smtClean="0"/>
              <a:t>:</a:t>
            </a:r>
          </a:p>
          <a:p>
            <a:r>
              <a:rPr lang="ru-RU" sz="2000" dirty="0" smtClean="0"/>
              <a:t>1) </a:t>
            </a:r>
            <a:r>
              <a:rPr lang="ru-RU" sz="2000" dirty="0" err="1" smtClean="0"/>
              <a:t>розширення</a:t>
            </a:r>
            <a:r>
              <a:rPr lang="ru-RU" sz="2000" dirty="0" smtClean="0"/>
              <a:t> прав </a:t>
            </a:r>
            <a:r>
              <a:rPr lang="ru-RU" sz="2000" dirty="0" err="1" smtClean="0"/>
              <a:t>міністерств</a:t>
            </a:r>
            <a:r>
              <a:rPr lang="ru-RU" sz="2000" dirty="0" smtClean="0"/>
              <a:t> та </a:t>
            </a:r>
            <a:r>
              <a:rPr lang="ru-RU" sz="2000" dirty="0" err="1" smtClean="0"/>
              <a:t>відомств</a:t>
            </a:r>
            <a:r>
              <a:rPr lang="ru-RU" sz="2000" dirty="0" smtClean="0"/>
              <a:t>, </a:t>
            </a:r>
            <a:r>
              <a:rPr lang="ru-RU" sz="2000" dirty="0" err="1" smtClean="0"/>
              <a:t>об'єднань</a:t>
            </a:r>
            <a:r>
              <a:rPr lang="ru-RU" sz="2000" dirty="0" smtClean="0"/>
              <a:t> </a:t>
            </a:r>
            <a:r>
              <a:rPr lang="ru-RU" sz="2000" dirty="0" err="1" smtClean="0"/>
              <a:t>і</a:t>
            </a:r>
            <a:r>
              <a:rPr lang="ru-RU" sz="2000" dirty="0" smtClean="0"/>
              <a:t> </a:t>
            </a:r>
            <a:r>
              <a:rPr lang="ru-RU" sz="2000" dirty="0" err="1" smtClean="0"/>
              <a:t>підприємств</a:t>
            </a:r>
            <a:r>
              <a:rPr lang="ru-RU" sz="2000" dirty="0" smtClean="0"/>
              <a:t> по </a:t>
            </a:r>
            <a:r>
              <a:rPr lang="ru-RU" sz="2000" dirty="0" err="1" smtClean="0"/>
              <a:t>виходу</a:t>
            </a:r>
            <a:r>
              <a:rPr lang="ru-RU" sz="2000" dirty="0" smtClean="0"/>
              <a:t> на </a:t>
            </a:r>
            <a:r>
              <a:rPr lang="ru-RU" sz="2000" dirty="0" err="1" smtClean="0"/>
              <a:t>зовнішній</a:t>
            </a:r>
            <a:r>
              <a:rPr lang="ru-RU" sz="2000" dirty="0" smtClean="0"/>
              <a:t> </a:t>
            </a:r>
            <a:r>
              <a:rPr lang="ru-RU" sz="2000" dirty="0" err="1" smtClean="0"/>
              <a:t>ринок</a:t>
            </a:r>
            <a:r>
              <a:rPr lang="ru-RU" sz="2000" dirty="0" smtClean="0"/>
              <a:t>, </a:t>
            </a:r>
            <a:r>
              <a:rPr lang="ru-RU" sz="2000" dirty="0" err="1" smtClean="0"/>
              <a:t>встановленню</a:t>
            </a:r>
            <a:r>
              <a:rPr lang="ru-RU" sz="2000" dirty="0" smtClean="0"/>
              <a:t> </a:t>
            </a:r>
            <a:r>
              <a:rPr lang="ru-RU" sz="2000" dirty="0" err="1" smtClean="0"/>
              <a:t>прямих</a:t>
            </a:r>
            <a:r>
              <a:rPr lang="ru-RU" sz="2000" dirty="0" smtClean="0"/>
              <a:t> </a:t>
            </a:r>
            <a:r>
              <a:rPr lang="ru-RU" sz="2000" dirty="0" err="1" smtClean="0"/>
              <a:t>зв'язків</a:t>
            </a:r>
            <a:r>
              <a:rPr lang="ru-RU" sz="2000" dirty="0" smtClean="0"/>
              <a:t>, </a:t>
            </a:r>
            <a:r>
              <a:rPr lang="ru-RU" sz="2000" dirty="0" err="1" smtClean="0"/>
              <a:t>розвитку</a:t>
            </a:r>
            <a:r>
              <a:rPr lang="ru-RU" sz="2000" dirty="0" smtClean="0"/>
              <a:t> </a:t>
            </a:r>
            <a:r>
              <a:rPr lang="ru-RU" sz="2000" dirty="0" err="1" smtClean="0"/>
              <a:t>виробничої</a:t>
            </a:r>
            <a:r>
              <a:rPr lang="ru-RU" sz="2000" dirty="0" smtClean="0"/>
              <a:t> </a:t>
            </a:r>
            <a:r>
              <a:rPr lang="ru-RU" sz="2000" dirty="0" err="1" smtClean="0"/>
              <a:t>й</a:t>
            </a:r>
            <a:r>
              <a:rPr lang="ru-RU" sz="2000" dirty="0" smtClean="0"/>
              <a:t> </a:t>
            </a:r>
            <a:r>
              <a:rPr lang="ru-RU" sz="2000" dirty="0" err="1" smtClean="0"/>
              <a:t>науково-технічної</a:t>
            </a:r>
            <a:r>
              <a:rPr lang="ru-RU" sz="2000" dirty="0" smtClean="0"/>
              <a:t> </a:t>
            </a:r>
            <a:r>
              <a:rPr lang="ru-RU" sz="2000" dirty="0" err="1" smtClean="0"/>
              <a:t>кооперації</a:t>
            </a:r>
            <a:r>
              <a:rPr lang="ru-RU" sz="2000" dirty="0" smtClean="0"/>
              <a:t>;</a:t>
            </a:r>
          </a:p>
          <a:p>
            <a:r>
              <a:rPr lang="ru-RU" sz="2000" dirty="0" smtClean="0"/>
              <a:t>2) подальше </a:t>
            </a:r>
            <a:r>
              <a:rPr lang="ru-RU" sz="2000" dirty="0" err="1" smtClean="0"/>
              <a:t>вдосконалення</a:t>
            </a:r>
            <a:r>
              <a:rPr lang="ru-RU" sz="2000" dirty="0" smtClean="0"/>
              <a:t> державного </a:t>
            </a:r>
            <a:r>
              <a:rPr lang="ru-RU" sz="2000" dirty="0" err="1" smtClean="0"/>
              <a:t>регулювання</a:t>
            </a:r>
            <a:r>
              <a:rPr lang="ru-RU" sz="2000" dirty="0" smtClean="0"/>
              <a:t> ЗЕД.</a:t>
            </a:r>
          </a:p>
          <a:p>
            <a:r>
              <a:rPr lang="ru-RU" sz="2000" dirty="0" smtClean="0"/>
              <a:t>На </a:t>
            </a:r>
            <a:r>
              <a:rPr lang="ru-RU" sz="2000" dirty="0" err="1" smtClean="0"/>
              <a:t>даному</a:t>
            </a:r>
            <a:r>
              <a:rPr lang="ru-RU" sz="2000" dirty="0" smtClean="0"/>
              <a:t> </a:t>
            </a:r>
            <a:r>
              <a:rPr lang="ru-RU" sz="2000" dirty="0" err="1" smtClean="0"/>
              <a:t>етапі</a:t>
            </a:r>
            <a:r>
              <a:rPr lang="ru-RU" sz="2000" dirty="0" smtClean="0"/>
              <a:t> </a:t>
            </a:r>
            <a:r>
              <a:rPr lang="ru-RU" sz="2000" dirty="0" err="1" smtClean="0"/>
              <a:t>був</a:t>
            </a:r>
            <a:r>
              <a:rPr lang="ru-RU" sz="2000" dirty="0" smtClean="0"/>
              <a:t> </a:t>
            </a:r>
            <a:r>
              <a:rPr lang="ru-RU" sz="2000" dirty="0" err="1" smtClean="0"/>
              <a:t>прийнятий</a:t>
            </a:r>
            <a:r>
              <a:rPr lang="ru-RU" sz="2000" dirty="0" smtClean="0"/>
              <a:t> ряд </a:t>
            </a:r>
            <a:r>
              <a:rPr lang="ru-RU" sz="2000" dirty="0" err="1" smtClean="0"/>
              <a:t>важливих</a:t>
            </a:r>
            <a:r>
              <a:rPr lang="ru-RU" sz="2000" dirty="0" smtClean="0"/>
              <a:t> </a:t>
            </a:r>
            <a:r>
              <a:rPr lang="ru-RU" sz="2000" dirty="0" err="1" smtClean="0"/>
              <a:t>урядових</a:t>
            </a:r>
            <a:r>
              <a:rPr lang="ru-RU" sz="2000" dirty="0" smtClean="0"/>
              <a:t> постанов, </a:t>
            </a:r>
            <a:r>
              <a:rPr lang="ru-RU" sz="2000" dirty="0" err="1" smtClean="0"/>
              <a:t>спрямованих</a:t>
            </a:r>
            <a:r>
              <a:rPr lang="ru-RU" sz="2000" dirty="0" smtClean="0"/>
              <a:t> на </a:t>
            </a:r>
            <a:r>
              <a:rPr lang="ru-RU" sz="2000" dirty="0" err="1" smtClean="0"/>
              <a:t>вирішення</a:t>
            </a:r>
            <a:r>
              <a:rPr lang="ru-RU" sz="2000" dirty="0" smtClean="0"/>
              <a:t> </a:t>
            </a:r>
            <a:r>
              <a:rPr lang="ru-RU" sz="2000" dirty="0" err="1" smtClean="0"/>
              <a:t>зазначених</a:t>
            </a:r>
            <a:r>
              <a:rPr lang="ru-RU" sz="2000" dirty="0" smtClean="0"/>
              <a:t> </a:t>
            </a:r>
            <a:r>
              <a:rPr lang="ru-RU" sz="2000" dirty="0" err="1" smtClean="0"/>
              <a:t>завдань</a:t>
            </a:r>
            <a:r>
              <a:rPr lang="ru-RU" sz="2000" dirty="0" smtClean="0"/>
              <a:t>. Велика </a:t>
            </a:r>
            <a:r>
              <a:rPr lang="ru-RU" sz="2000" dirty="0" err="1" smtClean="0"/>
              <a:t>увага</a:t>
            </a:r>
            <a:r>
              <a:rPr lang="ru-RU" sz="2000" dirty="0" smtClean="0"/>
              <a:t> </a:t>
            </a:r>
            <a:r>
              <a:rPr lang="ru-RU" sz="2000" dirty="0" err="1" smtClean="0"/>
              <a:t>приділяється</a:t>
            </a:r>
            <a:r>
              <a:rPr lang="ru-RU" sz="2000" dirty="0" smtClean="0"/>
              <a:t> </a:t>
            </a:r>
            <a:r>
              <a:rPr lang="ru-RU" sz="2000" dirty="0" err="1" smtClean="0"/>
              <a:t>перебудові</a:t>
            </a:r>
            <a:r>
              <a:rPr lang="ru-RU" sz="2000" dirty="0" smtClean="0"/>
              <a:t> </a:t>
            </a:r>
            <a:r>
              <a:rPr lang="ru-RU" sz="2000" dirty="0" err="1" smtClean="0"/>
              <a:t>зовнішньоторговельного</a:t>
            </a:r>
            <a:r>
              <a:rPr lang="ru-RU" sz="2000" dirty="0" smtClean="0"/>
              <a:t> </a:t>
            </a:r>
            <a:r>
              <a:rPr lang="ru-RU" sz="2000" dirty="0" err="1" smtClean="0"/>
              <a:t>управлінського</a:t>
            </a:r>
            <a:r>
              <a:rPr lang="ru-RU" sz="2000" dirty="0" smtClean="0"/>
              <a:t> </a:t>
            </a:r>
            <a:r>
              <a:rPr lang="ru-RU" sz="2000" dirty="0" err="1" smtClean="0"/>
              <a:t>апарату</a:t>
            </a:r>
            <a:r>
              <a:rPr lang="ru-RU" sz="2000" dirty="0" smtClean="0"/>
              <a:t> на </a:t>
            </a:r>
            <a:r>
              <a:rPr lang="ru-RU" sz="2000" dirty="0" err="1" smtClean="0"/>
              <a:t>рівні</a:t>
            </a:r>
            <a:r>
              <a:rPr lang="ru-RU" sz="2000" dirty="0" smtClean="0"/>
              <a:t> </a:t>
            </a:r>
            <a:r>
              <a:rPr lang="ru-RU" sz="2000" dirty="0" err="1" smtClean="0"/>
              <a:t>підприємств</a:t>
            </a:r>
            <a:r>
              <a:rPr lang="ru-RU" sz="2000" dirty="0" smtClean="0"/>
              <a:t>, </a:t>
            </a:r>
            <a:r>
              <a:rPr lang="ru-RU" sz="2000" dirty="0" err="1" smtClean="0"/>
              <a:t>регіонів</a:t>
            </a:r>
            <a:r>
              <a:rPr lang="ru-RU" sz="2000" dirty="0" smtClean="0"/>
              <a:t> та </a:t>
            </a:r>
            <a:r>
              <a:rPr lang="ru-RU" sz="2000" dirty="0" err="1" smtClean="0"/>
              <a:t>України</a:t>
            </a:r>
            <a:r>
              <a:rPr lang="ru-RU" sz="2000" dirty="0" smtClean="0"/>
              <a:t> в </a:t>
            </a:r>
            <a:r>
              <a:rPr lang="ru-RU" sz="2000" dirty="0" err="1" smtClean="0"/>
              <a:t>цілому</a:t>
            </a:r>
            <a:r>
              <a:rPr lang="ru-RU" sz="2000" dirty="0" smtClean="0"/>
              <a:t>. </a:t>
            </a:r>
            <a:r>
              <a:rPr lang="ru-RU" sz="2000" dirty="0" err="1" smtClean="0"/>
              <a:t>Складається</a:t>
            </a:r>
            <a:r>
              <a:rPr lang="ru-RU" sz="2000" dirty="0" smtClean="0"/>
              <a:t> нова система державного </a:t>
            </a:r>
            <a:r>
              <a:rPr lang="ru-RU" sz="2000" dirty="0" err="1" smtClean="0"/>
              <a:t>регулювання</a:t>
            </a:r>
            <a:r>
              <a:rPr lang="ru-RU" sz="2000" dirty="0" smtClean="0"/>
              <a:t> ЗЕД.</a:t>
            </a:r>
          </a:p>
          <a:p>
            <a:r>
              <a:rPr lang="ru-RU" sz="2000" dirty="0" err="1" smtClean="0"/>
              <a:t>Однак</a:t>
            </a:r>
            <a:r>
              <a:rPr lang="ru-RU" sz="2000" dirty="0" smtClean="0"/>
              <a:t>, </a:t>
            </a:r>
            <a:r>
              <a:rPr lang="ru-RU" sz="2000" dirty="0" err="1" smtClean="0"/>
              <a:t>підприємства</a:t>
            </a:r>
            <a:r>
              <a:rPr lang="ru-RU" sz="2000" dirty="0" smtClean="0"/>
              <a:t>, </a:t>
            </a:r>
            <a:r>
              <a:rPr lang="ru-RU" sz="2000" dirty="0" err="1" smtClean="0"/>
              <a:t>що</a:t>
            </a:r>
            <a:r>
              <a:rPr lang="ru-RU" sz="2000" dirty="0" smtClean="0"/>
              <a:t> одержали право </a:t>
            </a:r>
            <a:r>
              <a:rPr lang="ru-RU" sz="2000" dirty="0" err="1" smtClean="0"/>
              <a:t>виходу</a:t>
            </a:r>
            <a:r>
              <a:rPr lang="ru-RU" sz="2000" dirty="0" smtClean="0"/>
              <a:t> на </a:t>
            </a:r>
            <a:r>
              <a:rPr lang="ru-RU" sz="2000" dirty="0" err="1" smtClean="0"/>
              <a:t>зовнішній</a:t>
            </a:r>
            <a:r>
              <a:rPr lang="ru-RU" sz="2000" dirty="0" smtClean="0"/>
              <a:t> </a:t>
            </a:r>
            <a:r>
              <a:rPr lang="ru-RU" sz="2000" dirty="0" err="1" smtClean="0"/>
              <a:t>ринок</a:t>
            </a:r>
            <a:r>
              <a:rPr lang="ru-RU" sz="2000" dirty="0" smtClean="0"/>
              <a:t>, не </a:t>
            </a:r>
            <a:r>
              <a:rPr lang="ru-RU" sz="2000" dirty="0" err="1" smtClean="0"/>
              <a:t>мали</a:t>
            </a:r>
            <a:r>
              <a:rPr lang="ru-RU" sz="2000" dirty="0" smtClean="0"/>
              <a:t> </a:t>
            </a:r>
            <a:r>
              <a:rPr lang="ru-RU" sz="2000" dirty="0" err="1" smtClean="0"/>
              <a:t>належного</a:t>
            </a:r>
            <a:r>
              <a:rPr lang="ru-RU" sz="2000" dirty="0" smtClean="0"/>
              <a:t> </a:t>
            </a:r>
            <a:r>
              <a:rPr lang="ru-RU" sz="2000" dirty="0" err="1" smtClean="0"/>
              <a:t>досвіду</a:t>
            </a:r>
            <a:r>
              <a:rPr lang="ru-RU" sz="2000" dirty="0" smtClean="0"/>
              <a:t> </a:t>
            </a:r>
            <a:r>
              <a:rPr lang="ru-RU" sz="2000" dirty="0" err="1" smtClean="0"/>
              <a:t>ведення</a:t>
            </a:r>
            <a:r>
              <a:rPr lang="ru-RU" sz="2000" dirty="0" smtClean="0"/>
              <a:t> </a:t>
            </a:r>
            <a:r>
              <a:rPr lang="ru-RU" sz="2000" dirty="0" err="1" smtClean="0"/>
              <a:t>експортно-імпортних</a:t>
            </a:r>
            <a:r>
              <a:rPr lang="ru-RU" sz="2000" dirty="0" smtClean="0"/>
              <a:t> </a:t>
            </a:r>
            <a:r>
              <a:rPr lang="ru-RU" sz="2000" dirty="0" err="1" smtClean="0"/>
              <a:t>операцій</a:t>
            </a:r>
            <a:r>
              <a:rPr lang="ru-RU" sz="2000" dirty="0" smtClean="0"/>
              <a:t>, </a:t>
            </a:r>
            <a:r>
              <a:rPr lang="ru-RU" sz="2000" dirty="0" err="1" smtClean="0"/>
              <a:t>було</a:t>
            </a:r>
            <a:r>
              <a:rPr lang="ru-RU" sz="2000" dirty="0" smtClean="0"/>
              <a:t> </a:t>
            </a:r>
            <a:r>
              <a:rPr lang="ru-RU" sz="2000" dirty="0" err="1" smtClean="0"/>
              <a:t>не</a:t>
            </a:r>
            <a:r>
              <a:rPr lang="ru-RU" sz="2000" dirty="0" smtClean="0"/>
              <a:t> </a:t>
            </a:r>
            <a:r>
              <a:rPr lang="ru-RU" sz="2000" dirty="0" err="1" smtClean="0"/>
              <a:t>достатньо</a:t>
            </a:r>
            <a:r>
              <a:rPr lang="ru-RU" sz="2000" dirty="0" smtClean="0"/>
              <a:t> </a:t>
            </a:r>
            <a:r>
              <a:rPr lang="ru-RU" sz="2000" dirty="0" err="1" smtClean="0"/>
              <a:t>знань</a:t>
            </a:r>
            <a:r>
              <a:rPr lang="ru-RU" sz="2000" dirty="0" smtClean="0"/>
              <a:t> в </a:t>
            </a:r>
            <a:r>
              <a:rPr lang="ru-RU" sz="2000" dirty="0" err="1" smtClean="0"/>
              <a:t>області</a:t>
            </a:r>
            <a:r>
              <a:rPr lang="ru-RU" sz="2000" dirty="0" smtClean="0"/>
              <a:t> </a:t>
            </a:r>
            <a:r>
              <a:rPr lang="ru-RU" sz="2000" dirty="0" err="1" smtClean="0"/>
              <a:t>ділових</a:t>
            </a:r>
            <a:r>
              <a:rPr lang="ru-RU" sz="2000" dirty="0" smtClean="0"/>
              <a:t> </a:t>
            </a:r>
            <a:r>
              <a:rPr lang="ru-RU" sz="2000" dirty="0" err="1" smtClean="0"/>
              <a:t>відносин</a:t>
            </a:r>
            <a:r>
              <a:rPr lang="ru-RU" sz="2000" dirty="0" smtClean="0"/>
              <a:t> та </a:t>
            </a:r>
            <a:r>
              <a:rPr lang="ru-RU" sz="2000" dirty="0" err="1" smtClean="0"/>
              <a:t>етики</a:t>
            </a:r>
            <a:r>
              <a:rPr lang="ru-RU" sz="2000" dirty="0" smtClean="0"/>
              <a:t> </a:t>
            </a:r>
            <a:r>
              <a:rPr lang="ru-RU" sz="2000" dirty="0" err="1" smtClean="0"/>
              <a:t>ведення</a:t>
            </a:r>
            <a:r>
              <a:rPr lang="ru-RU" sz="2000" dirty="0" smtClean="0"/>
              <a:t> </a:t>
            </a:r>
            <a:r>
              <a:rPr lang="ru-RU" sz="2000" dirty="0" err="1" smtClean="0"/>
              <a:t>міжнародного</a:t>
            </a:r>
            <a:r>
              <a:rPr lang="ru-RU" sz="2000" dirty="0" smtClean="0"/>
              <a:t> </a:t>
            </a:r>
            <a:r>
              <a:rPr lang="ru-RU" sz="2000" dirty="0" err="1" smtClean="0"/>
              <a:t>бізнесу</a:t>
            </a:r>
            <a:endParaRPr lang="ru-RU" sz="2000" dirty="0" smtClean="0"/>
          </a:p>
          <a:p>
            <a:endParaRPr lang="ru-RU" sz="2000" b="1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3469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uk-UA" b="1" dirty="0" smtClean="0"/>
              <a:t>Третій етап (1991-</a:t>
            </a:r>
            <a:r>
              <a:rPr lang="ru-RU" b="1" dirty="0" err="1" smtClean="0"/>
              <a:t>і</a:t>
            </a:r>
            <a:r>
              <a:rPr lang="ru-RU" b="1" dirty="0" smtClean="0"/>
              <a:t> до </a:t>
            </a:r>
            <a:r>
              <a:rPr lang="ru-RU" b="1" dirty="0" err="1" smtClean="0"/>
              <a:t>теперішнього</a:t>
            </a:r>
            <a:r>
              <a:rPr lang="ru-RU" b="1" dirty="0" smtClean="0"/>
              <a:t> часу).</a:t>
            </a:r>
          </a:p>
          <a:p>
            <a:r>
              <a:rPr lang="uk-UA" dirty="0" smtClean="0"/>
              <a:t>Цей період реформування та розвитку </a:t>
            </a:r>
            <a:r>
              <a:rPr lang="uk-UA" dirty="0" err="1" smtClean="0"/>
              <a:t>ЗЕД</a:t>
            </a:r>
            <a:r>
              <a:rPr lang="uk-UA" dirty="0" smtClean="0"/>
              <a:t>,оголошення незалежності України,вона почала самостійно реалізувати зв’язки і продовжує реформування </a:t>
            </a:r>
            <a:r>
              <a:rPr lang="uk-UA" dirty="0" err="1" smtClean="0"/>
              <a:t>підприємства.На</a:t>
            </a:r>
            <a:r>
              <a:rPr lang="uk-UA" dirty="0" smtClean="0"/>
              <a:t> сьогодні </a:t>
            </a:r>
            <a:r>
              <a:rPr lang="uk-UA" dirty="0" err="1" smtClean="0"/>
              <a:t>ЗЕД</a:t>
            </a:r>
            <a:r>
              <a:rPr lang="uk-UA" dirty="0" smtClean="0"/>
              <a:t> розглядається не тільки,як складова господарської діяльності ,але як важливий фактор,створення передумови для тісного підприємства на </a:t>
            </a:r>
            <a:r>
              <a:rPr lang="uk-UA" dirty="0" err="1" smtClean="0"/>
              <a:t>макро</a:t>
            </a:r>
            <a:r>
              <a:rPr lang="uk-UA" dirty="0" smtClean="0"/>
              <a:t> рівні.</a:t>
            </a:r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41892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uk-UA" b="1" dirty="0" smtClean="0"/>
              <a:t>Проблеми </a:t>
            </a:r>
            <a:r>
              <a:rPr lang="uk-UA" b="1" dirty="0" err="1" smtClean="0"/>
              <a:t>ЗЕД</a:t>
            </a:r>
            <a:r>
              <a:rPr lang="uk-UA" b="1" dirty="0" smtClean="0"/>
              <a:t> в Україні:</a:t>
            </a:r>
          </a:p>
          <a:p>
            <a:pPr>
              <a:buFontTx/>
              <a:buChar char="-"/>
            </a:pPr>
            <a:r>
              <a:rPr lang="uk-UA" dirty="0" smtClean="0"/>
              <a:t>зберігається сировинний характер торгівлі</a:t>
            </a:r>
          </a:p>
          <a:p>
            <a:pPr>
              <a:buFontTx/>
              <a:buChar char="-"/>
            </a:pPr>
            <a:r>
              <a:rPr lang="uk-UA" dirty="0" smtClean="0"/>
              <a:t>нераціональний імпорт</a:t>
            </a:r>
          </a:p>
          <a:p>
            <a:pPr>
              <a:buFontTx/>
              <a:buChar char="-"/>
            </a:pPr>
            <a:r>
              <a:rPr lang="uk-UA" dirty="0" smtClean="0"/>
              <a:t>Не ефективна діяльність спільних підприємств</a:t>
            </a:r>
          </a:p>
          <a:p>
            <a:pPr>
              <a:buFontTx/>
              <a:buChar char="-"/>
            </a:pPr>
            <a:r>
              <a:rPr lang="uk-UA" dirty="0" smtClean="0"/>
              <a:t>не урегульованість правової бази</a:t>
            </a:r>
          </a:p>
          <a:p>
            <a:pPr>
              <a:buFontTx/>
              <a:buChar char="-"/>
            </a:pPr>
            <a:r>
              <a:rPr lang="uk-UA" dirty="0" smtClean="0"/>
              <a:t>низька якість експортної продукції</a:t>
            </a:r>
          </a:p>
          <a:p>
            <a:pPr>
              <a:buFontTx/>
              <a:buChar char="-"/>
            </a:pPr>
            <a:r>
              <a:rPr lang="uk-UA" dirty="0" smtClean="0"/>
              <a:t>відсутність кваліфікаційних кадрів ЗЕД</a:t>
            </a:r>
          </a:p>
          <a:p>
            <a:pPr>
              <a:buFontTx/>
              <a:buChar char="-"/>
            </a:pPr>
            <a:endParaRPr lang="uk-UA" dirty="0" smtClean="0"/>
          </a:p>
          <a:p>
            <a:pPr>
              <a:buFontTx/>
              <a:buChar char="-"/>
            </a:pPr>
            <a:endParaRPr lang="uk-UA" dirty="0" smtClean="0"/>
          </a:p>
          <a:p>
            <a:pPr>
              <a:buFontTx/>
              <a:buChar char="-"/>
            </a:pP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418928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b="1" i="1" dirty="0" smtClean="0"/>
              <a:t>1. </a:t>
            </a:r>
            <a:r>
              <a:rPr lang="ru-RU" b="1" i="1" dirty="0" err="1" smtClean="0"/>
              <a:t>Поняття</a:t>
            </a:r>
            <a:r>
              <a:rPr lang="ru-RU" b="1" i="1" dirty="0" smtClean="0"/>
              <a:t> та </a:t>
            </a:r>
            <a:r>
              <a:rPr lang="ru-RU" b="1" i="1" dirty="0" err="1" smtClean="0"/>
              <a:t>сутність</a:t>
            </a:r>
            <a:r>
              <a:rPr lang="ru-RU" b="1" i="1" dirty="0" smtClean="0"/>
              <a:t> </a:t>
            </a:r>
            <a:r>
              <a:rPr lang="ru-RU" b="1" i="1" dirty="0" err="1" smtClean="0"/>
              <a:t>зовнішньоекономічномічної</a:t>
            </a:r>
            <a:r>
              <a:rPr lang="ru-RU" b="1" i="1" dirty="0" smtClean="0"/>
              <a:t> </a:t>
            </a:r>
            <a:r>
              <a:rPr lang="ru-RU" b="1" i="1" dirty="0" err="1" smtClean="0"/>
              <a:t>діяльністі</a:t>
            </a:r>
            <a:r>
              <a:rPr lang="ru-RU" b="1" i="1" dirty="0" smtClean="0"/>
              <a:t>(ЗЕД)</a:t>
            </a:r>
          </a:p>
          <a:p>
            <a:pPr>
              <a:buNone/>
            </a:pPr>
            <a:r>
              <a:rPr lang="ru-RU" i="1" dirty="0" smtClean="0"/>
              <a:t>.Економічна </a:t>
            </a:r>
            <a:r>
              <a:rPr lang="ru-RU" i="1" dirty="0" err="1" smtClean="0"/>
              <a:t>сутність</a:t>
            </a:r>
            <a:r>
              <a:rPr lang="ru-RU" i="1" dirty="0" smtClean="0"/>
              <a:t> </a:t>
            </a:r>
            <a:r>
              <a:rPr lang="ru-RU" i="1" dirty="0" err="1" smtClean="0"/>
              <a:t>зовнішньоекономічної</a:t>
            </a:r>
            <a:r>
              <a:rPr lang="ru-RU" i="1" dirty="0" smtClean="0"/>
              <a:t> </a:t>
            </a:r>
            <a:r>
              <a:rPr lang="ru-RU" i="1" dirty="0" err="1" smtClean="0"/>
              <a:t>діяльності</a:t>
            </a:r>
            <a:r>
              <a:rPr lang="ru-RU" i="1" dirty="0" smtClean="0"/>
              <a:t> (ЗЕД)</a:t>
            </a:r>
            <a:r>
              <a:rPr lang="ru-RU" dirty="0" smtClean="0"/>
              <a:t> </a:t>
            </a:r>
            <a:r>
              <a:rPr lang="ru-RU" dirty="0" err="1" smtClean="0"/>
              <a:t>виявляється</a:t>
            </a:r>
            <a:r>
              <a:rPr lang="ru-RU" dirty="0" smtClean="0"/>
              <a:t> в такому:</a:t>
            </a:r>
          </a:p>
          <a:p>
            <a:r>
              <a:rPr lang="uk-UA" dirty="0" smtClean="0"/>
              <a:t>Це важливий фактор економічного розвитку та росту кожної країни(національний аспект)</a:t>
            </a:r>
          </a:p>
          <a:p>
            <a:r>
              <a:rPr lang="ru-RU" dirty="0" smtClean="0"/>
              <a:t> 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спосіб</a:t>
            </a:r>
            <a:r>
              <a:rPr lang="ru-RU" dirty="0" smtClean="0"/>
              <a:t> </a:t>
            </a:r>
            <a:r>
              <a:rPr lang="ru-RU" dirty="0" err="1" smtClean="0"/>
              <a:t>включення</a:t>
            </a:r>
            <a:r>
              <a:rPr lang="ru-RU" dirty="0" smtClean="0"/>
              <a:t> </a:t>
            </a:r>
            <a:r>
              <a:rPr lang="ru-RU" dirty="0" err="1" smtClean="0"/>
              <a:t>економіки</a:t>
            </a:r>
            <a:r>
              <a:rPr lang="ru-RU" dirty="0" smtClean="0"/>
              <a:t> </a:t>
            </a:r>
            <a:r>
              <a:rPr lang="ru-RU" dirty="0" err="1" smtClean="0"/>
              <a:t>кожної</a:t>
            </a:r>
            <a:r>
              <a:rPr lang="ru-RU" dirty="0" smtClean="0"/>
              <a:t> </a:t>
            </a:r>
            <a:r>
              <a:rPr lang="ru-RU" dirty="0" err="1" smtClean="0"/>
              <a:t>країни</a:t>
            </a:r>
            <a:r>
              <a:rPr lang="ru-RU" dirty="0" smtClean="0"/>
              <a:t> до </a:t>
            </a:r>
            <a:r>
              <a:rPr lang="ru-RU" dirty="0" err="1" smtClean="0"/>
              <a:t>системи</a:t>
            </a:r>
            <a:r>
              <a:rPr lang="ru-RU" dirty="0" smtClean="0"/>
              <a:t> </a:t>
            </a:r>
            <a:r>
              <a:rPr lang="ru-RU" dirty="0" err="1" smtClean="0"/>
              <a:t>світового</a:t>
            </a:r>
            <a:r>
              <a:rPr lang="ru-RU" dirty="0" smtClean="0"/>
              <a:t> </a:t>
            </a:r>
            <a:r>
              <a:rPr lang="ru-RU" dirty="0" err="1" smtClean="0"/>
              <a:t>господарства</a:t>
            </a:r>
            <a:r>
              <a:rPr lang="ru-RU" dirty="0" smtClean="0"/>
              <a:t>, а </a:t>
            </a:r>
            <a:r>
              <a:rPr lang="ru-RU" dirty="0" err="1" smtClean="0"/>
              <a:t>отже</a:t>
            </a:r>
            <a:r>
              <a:rPr lang="ru-RU" dirty="0" smtClean="0"/>
              <a:t>, </a:t>
            </a:r>
            <a:r>
              <a:rPr lang="ru-RU" dirty="0" err="1" smtClean="0"/>
              <a:t>і</a:t>
            </a:r>
            <a:r>
              <a:rPr lang="ru-RU" dirty="0" smtClean="0"/>
              <a:t> до </a:t>
            </a:r>
            <a:r>
              <a:rPr lang="ru-RU" dirty="0" err="1" smtClean="0"/>
              <a:t>процесів</a:t>
            </a:r>
            <a:r>
              <a:rPr lang="ru-RU" dirty="0" smtClean="0"/>
              <a:t> </a:t>
            </a:r>
            <a:r>
              <a:rPr lang="ru-RU" dirty="0" err="1" smtClean="0"/>
              <a:t>міжнародного</a:t>
            </a:r>
            <a:r>
              <a:rPr lang="ru-RU" dirty="0" smtClean="0"/>
              <a:t> </a:t>
            </a:r>
            <a:r>
              <a:rPr lang="ru-RU" dirty="0" err="1" smtClean="0"/>
              <a:t>поділу</a:t>
            </a:r>
            <a:r>
              <a:rPr lang="ru-RU" dirty="0" smtClean="0"/>
              <a:t> </a:t>
            </a:r>
            <a:r>
              <a:rPr lang="ru-RU" dirty="0" err="1" smtClean="0"/>
              <a:t>праці</a:t>
            </a:r>
            <a:r>
              <a:rPr lang="ru-RU" dirty="0" smtClean="0"/>
              <a:t> та </a:t>
            </a:r>
            <a:r>
              <a:rPr lang="ru-RU" dirty="0" err="1" smtClean="0"/>
              <a:t>міжнародної</a:t>
            </a:r>
            <a:r>
              <a:rPr lang="ru-RU" dirty="0" smtClean="0"/>
              <a:t> </a:t>
            </a:r>
            <a:r>
              <a:rPr lang="ru-RU" dirty="0" err="1" smtClean="0"/>
              <a:t>кооперації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особливо актуально в </a:t>
            </a:r>
            <a:r>
              <a:rPr lang="ru-RU" dirty="0" err="1" smtClean="0"/>
              <a:t>умовах</a:t>
            </a:r>
            <a:r>
              <a:rPr lang="ru-RU" dirty="0" smtClean="0"/>
              <a:t> </a:t>
            </a:r>
            <a:r>
              <a:rPr lang="ru-RU" dirty="0" err="1" smtClean="0"/>
              <a:t>зростаючих</a:t>
            </a:r>
            <a:r>
              <a:rPr lang="ru-RU" dirty="0" smtClean="0"/>
              <a:t> </a:t>
            </a:r>
            <a:r>
              <a:rPr lang="ru-RU" dirty="0" err="1" smtClean="0"/>
              <a:t>тенденцій</a:t>
            </a:r>
            <a:r>
              <a:rPr lang="ru-RU" dirty="0" smtClean="0"/>
              <a:t> до </a:t>
            </a:r>
            <a:r>
              <a:rPr lang="ru-RU" dirty="0" err="1" smtClean="0"/>
              <a:t>глобалізації</a:t>
            </a:r>
            <a:r>
              <a:rPr lang="ru-RU" dirty="0" smtClean="0"/>
              <a:t> (</a:t>
            </a:r>
            <a:r>
              <a:rPr lang="ru-RU" dirty="0" err="1" smtClean="0"/>
              <a:t>регіональний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глобальний</a:t>
            </a:r>
            <a:r>
              <a:rPr lang="ru-RU" dirty="0" smtClean="0"/>
              <a:t> аспект ЗЕД)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706960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ru-RU" b="1" i="1" dirty="0" smtClean="0"/>
              <a:t>   </a:t>
            </a:r>
            <a:r>
              <a:rPr lang="ru-RU" b="1" i="1" dirty="0" err="1" smtClean="0"/>
              <a:t>Зовнішньоекономічні</a:t>
            </a:r>
            <a:r>
              <a:rPr lang="ru-RU" b="1" i="1" dirty="0" smtClean="0"/>
              <a:t> </a:t>
            </a:r>
            <a:r>
              <a:rPr lang="ru-RU" b="1" i="1" dirty="0" err="1" smtClean="0"/>
              <a:t>зв'язки</a:t>
            </a:r>
            <a:r>
              <a:rPr lang="ru-RU" i="1" dirty="0" err="1" smtClean="0"/>
              <a:t>-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міжнародні</a:t>
            </a:r>
            <a:r>
              <a:rPr lang="ru-RU" dirty="0" smtClean="0"/>
              <a:t> </a:t>
            </a:r>
            <a:r>
              <a:rPr lang="ru-RU" dirty="0" err="1" smtClean="0"/>
              <a:t>господарські</a:t>
            </a:r>
            <a:r>
              <a:rPr lang="ru-RU" dirty="0" smtClean="0"/>
              <a:t> та </a:t>
            </a:r>
            <a:r>
              <a:rPr lang="ru-RU" dirty="0" err="1" smtClean="0"/>
              <a:t>торгово-політичні</a:t>
            </a:r>
            <a:r>
              <a:rPr lang="ru-RU" dirty="0" smtClean="0"/>
              <a:t> </a:t>
            </a:r>
            <a:r>
              <a:rPr lang="ru-RU" dirty="0" err="1" smtClean="0"/>
              <a:t>відносини,що</a:t>
            </a:r>
            <a:r>
              <a:rPr lang="ru-RU" dirty="0" smtClean="0"/>
              <a:t> </a:t>
            </a:r>
            <a:r>
              <a:rPr lang="ru-RU" dirty="0" err="1" smtClean="0"/>
              <a:t>включають</a:t>
            </a:r>
            <a:r>
              <a:rPr lang="ru-RU" dirty="0" smtClean="0"/>
              <a:t> в себе </a:t>
            </a:r>
            <a:r>
              <a:rPr lang="ru-RU" dirty="0" err="1" smtClean="0"/>
              <a:t>різні</a:t>
            </a:r>
            <a:r>
              <a:rPr lang="ru-RU" dirty="0" smtClean="0"/>
              <a:t> </a:t>
            </a:r>
            <a:r>
              <a:rPr lang="ru-RU" dirty="0" err="1" smtClean="0"/>
              <a:t>форми</a:t>
            </a:r>
            <a:r>
              <a:rPr lang="ru-RU" dirty="0" smtClean="0"/>
              <a:t> </a:t>
            </a:r>
            <a:r>
              <a:rPr lang="ru-RU" dirty="0" err="1" smtClean="0"/>
              <a:t>економічної</a:t>
            </a:r>
            <a:r>
              <a:rPr lang="ru-RU" dirty="0" smtClean="0"/>
              <a:t> </a:t>
            </a:r>
            <a:r>
              <a:rPr lang="ru-RU" dirty="0" err="1" smtClean="0"/>
              <a:t>взаємодії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uk-UA" dirty="0" smtClean="0"/>
              <a:t>1.Зовнішня торгівля</a:t>
            </a:r>
          </a:p>
          <a:p>
            <a:pPr>
              <a:buNone/>
            </a:pPr>
            <a:r>
              <a:rPr lang="uk-UA" dirty="0" smtClean="0"/>
              <a:t>2.Надання послуг</a:t>
            </a:r>
          </a:p>
          <a:p>
            <a:pPr>
              <a:buNone/>
            </a:pPr>
            <a:r>
              <a:rPr lang="uk-UA" dirty="0" smtClean="0"/>
              <a:t>3.Спільне підприємство</a:t>
            </a:r>
          </a:p>
          <a:p>
            <a:pPr>
              <a:buNone/>
            </a:pPr>
            <a:r>
              <a:rPr lang="uk-UA" dirty="0" smtClean="0"/>
              <a:t>4.Співпраця</a:t>
            </a:r>
          </a:p>
          <a:p>
            <a:pPr>
              <a:buNone/>
            </a:pPr>
            <a:r>
              <a:rPr lang="uk-UA" dirty="0" smtClean="0"/>
              <a:t>5.Функціонування та території країни вільних економічних зон-це функціонування певної території країни з особливо сприятливим режимом для діяльності іноземного капіталу</a:t>
            </a:r>
          </a:p>
          <a:p>
            <a:pPr>
              <a:buNone/>
            </a:pPr>
            <a:r>
              <a:rPr lang="uk-UA" dirty="0" smtClean="0"/>
              <a:t>6.Участь країни в діяльності </a:t>
            </a:r>
            <a:r>
              <a:rPr lang="uk-UA" dirty="0" err="1" smtClean="0"/>
              <a:t>міжнароднії</a:t>
            </a:r>
            <a:r>
              <a:rPr lang="uk-UA" dirty="0" smtClean="0"/>
              <a:t> об'єднань та організації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Screenshot_1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99592" y="530225"/>
            <a:ext cx="7272808" cy="5779095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418928"/>
          </a:xfrm>
        </p:spPr>
        <p:txBody>
          <a:bodyPr/>
          <a:lstStyle/>
          <a:p>
            <a:pPr algn="ctr">
              <a:buNone/>
            </a:pPr>
            <a:endParaRPr lang="uk-UA" dirty="0" smtClean="0"/>
          </a:p>
          <a:p>
            <a:pPr algn="ctr">
              <a:buNone/>
            </a:pPr>
            <a:endParaRPr lang="uk-UA" dirty="0" smtClean="0"/>
          </a:p>
          <a:p>
            <a:pPr algn="ctr">
              <a:buNone/>
            </a:pPr>
            <a:r>
              <a:rPr lang="uk-UA" b="1" dirty="0" err="1" smtClean="0"/>
              <a:t>ЗЕД</a:t>
            </a:r>
            <a:r>
              <a:rPr lang="uk-UA" b="1" dirty="0" smtClean="0"/>
              <a:t> згідно з законами України про зовнішньоекономічну </a:t>
            </a:r>
            <a:r>
              <a:rPr lang="uk-UA" b="1" dirty="0" err="1" smtClean="0"/>
              <a:t>діяльность</a:t>
            </a:r>
            <a:r>
              <a:rPr lang="uk-UA" b="1" dirty="0" smtClean="0"/>
              <a:t> від 1991 </a:t>
            </a:r>
            <a:r>
              <a:rPr lang="uk-UA" b="1" dirty="0" err="1" smtClean="0"/>
              <a:t>р</a:t>
            </a:r>
            <a:r>
              <a:rPr lang="uk-UA" dirty="0" err="1" smtClean="0"/>
              <a:t>.-це</a:t>
            </a:r>
            <a:r>
              <a:rPr lang="uk-UA" dirty="0" smtClean="0"/>
              <a:t> діяльність суб’єктів господарської діяльності України,та іноземних суб’єктів господарської діяльності ,що побудована на взаємовідносинах між ними, та має місце на території України та за її межами.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418928"/>
          </a:xfrm>
        </p:spPr>
        <p:txBody>
          <a:bodyPr/>
          <a:lstStyle/>
          <a:p>
            <a:pPr algn="ctr">
              <a:buNone/>
            </a:pPr>
            <a:endParaRPr lang="uk-UA" b="1" i="1" dirty="0" smtClean="0"/>
          </a:p>
          <a:p>
            <a:pPr algn="ctr">
              <a:buNone/>
            </a:pPr>
            <a:r>
              <a:rPr lang="uk-UA" b="1" i="1" dirty="0" err="1" smtClean="0"/>
              <a:t>ЗЕД</a:t>
            </a:r>
            <a:r>
              <a:rPr lang="uk-UA" b="1" i="1" dirty="0" smtClean="0"/>
              <a:t> в усіх країнах спрямована на:</a:t>
            </a:r>
          </a:p>
          <a:p>
            <a:pPr algn="ctr">
              <a:buNone/>
            </a:pPr>
            <a:r>
              <a:rPr lang="uk-UA" dirty="0" smtClean="0"/>
              <a:t>- </a:t>
            </a:r>
            <a:r>
              <a:rPr lang="ru-RU" dirty="0" err="1" smtClean="0"/>
              <a:t>сприяння</a:t>
            </a:r>
            <a:r>
              <a:rPr lang="ru-RU" dirty="0" smtClean="0"/>
              <a:t> </a:t>
            </a:r>
            <a:r>
              <a:rPr lang="ru-RU" dirty="0" err="1" smtClean="0"/>
              <a:t>вирівнюванню</a:t>
            </a:r>
            <a:r>
              <a:rPr lang="ru-RU" dirty="0" smtClean="0"/>
              <a:t> </a:t>
            </a:r>
            <a:r>
              <a:rPr lang="ru-RU" dirty="0" err="1" smtClean="0"/>
              <a:t>темпів</a:t>
            </a:r>
            <a:r>
              <a:rPr lang="ru-RU" dirty="0" smtClean="0"/>
              <a:t> </a:t>
            </a:r>
            <a:r>
              <a:rPr lang="ru-RU" dirty="0" err="1" smtClean="0"/>
              <a:t>інфляції</a:t>
            </a:r>
            <a:r>
              <a:rPr lang="ru-RU" dirty="0" smtClean="0"/>
              <a:t> та </a:t>
            </a:r>
            <a:r>
              <a:rPr lang="ru-RU" dirty="0" err="1" smtClean="0"/>
              <a:t>економічного</a:t>
            </a:r>
            <a:r>
              <a:rPr lang="ru-RU" dirty="0" smtClean="0"/>
              <a:t> </a:t>
            </a:r>
            <a:r>
              <a:rPr lang="ru-RU" dirty="0" err="1" smtClean="0"/>
              <a:t>розвитку</a:t>
            </a:r>
            <a:r>
              <a:rPr lang="ru-RU" dirty="0" smtClean="0"/>
              <a:t>;</a:t>
            </a:r>
          </a:p>
          <a:p>
            <a:pPr algn="ctr">
              <a:buNone/>
            </a:pPr>
            <a:r>
              <a:rPr lang="uk-UA" dirty="0" smtClean="0"/>
              <a:t>- </a:t>
            </a:r>
            <a:r>
              <a:rPr lang="uk-UA" dirty="0" err="1" smtClean="0"/>
              <a:t>порівняльність</a:t>
            </a:r>
            <a:r>
              <a:rPr lang="uk-UA" dirty="0" smtClean="0"/>
              <a:t> витрат виробництва на національному та світовому ринку;</a:t>
            </a:r>
          </a:p>
          <a:p>
            <a:pPr algn="ctr">
              <a:buNone/>
            </a:pPr>
            <a:r>
              <a:rPr lang="uk-UA" dirty="0" smtClean="0"/>
              <a:t> - </a:t>
            </a:r>
            <a:r>
              <a:rPr lang="ru-RU" dirty="0" err="1" smtClean="0"/>
              <a:t>реалізація</a:t>
            </a:r>
            <a:r>
              <a:rPr lang="ru-RU" dirty="0" smtClean="0"/>
              <a:t> </a:t>
            </a:r>
            <a:r>
              <a:rPr lang="ru-RU" dirty="0" err="1" smtClean="0"/>
              <a:t>переваг</a:t>
            </a:r>
            <a:r>
              <a:rPr lang="ru-RU" dirty="0" smtClean="0"/>
              <a:t> </a:t>
            </a:r>
            <a:r>
              <a:rPr lang="ru-RU" dirty="0" err="1" smtClean="0"/>
              <a:t>міжнародного</a:t>
            </a:r>
            <a:r>
              <a:rPr lang="ru-RU" dirty="0" smtClean="0"/>
              <a:t> </a:t>
            </a:r>
            <a:r>
              <a:rPr lang="ru-RU" dirty="0" err="1" smtClean="0"/>
              <a:t>поділу</a:t>
            </a:r>
            <a:r>
              <a:rPr lang="ru-RU" dirty="0" smtClean="0"/>
              <a:t> </a:t>
            </a:r>
            <a:r>
              <a:rPr lang="ru-RU" dirty="0" err="1" smtClean="0"/>
              <a:t>праці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сприяє</a:t>
            </a:r>
            <a:r>
              <a:rPr lang="ru-RU" dirty="0" smtClean="0"/>
              <a:t> </a:t>
            </a:r>
            <a:r>
              <a:rPr lang="ru-RU" dirty="0" err="1" smtClean="0"/>
              <a:t>зростанню</a:t>
            </a:r>
            <a:r>
              <a:rPr lang="ru-RU" dirty="0" smtClean="0"/>
              <a:t> </a:t>
            </a:r>
            <a:r>
              <a:rPr lang="ru-RU" dirty="0" err="1" smtClean="0"/>
              <a:t>ефективності</a:t>
            </a:r>
            <a:r>
              <a:rPr lang="ru-RU" dirty="0" smtClean="0"/>
              <a:t> </a:t>
            </a:r>
            <a:r>
              <a:rPr lang="ru-RU" dirty="0" err="1" smtClean="0"/>
              <a:t>національних</a:t>
            </a:r>
            <a:r>
              <a:rPr lang="ru-RU" dirty="0" smtClean="0"/>
              <a:t> </a:t>
            </a:r>
            <a:r>
              <a:rPr lang="ru-RU" dirty="0" err="1" smtClean="0"/>
              <a:t>економік</a:t>
            </a:r>
            <a:r>
              <a:rPr lang="ru-RU" dirty="0" smtClean="0"/>
              <a:t>;</a:t>
            </a:r>
            <a:endParaRPr lang="uk-UA" dirty="0" smtClean="0"/>
          </a:p>
          <a:p>
            <a:pPr>
              <a:buFontTx/>
              <a:buChar char="-"/>
            </a:pP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340768"/>
            <a:ext cx="8183880" cy="4187952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Структурною </a:t>
            </a:r>
            <a:r>
              <a:rPr lang="ru-RU" dirty="0" err="1" smtClean="0"/>
              <a:t>одиницею</a:t>
            </a:r>
            <a:r>
              <a:rPr lang="ru-RU" dirty="0" smtClean="0"/>
              <a:t> ЗЕД </a:t>
            </a:r>
            <a:r>
              <a:rPr lang="ru-RU" b="1" dirty="0" err="1" smtClean="0"/>
              <a:t>є</a:t>
            </a:r>
            <a:r>
              <a:rPr lang="ru-RU" b="1" dirty="0" smtClean="0"/>
              <a:t> </a:t>
            </a:r>
            <a:r>
              <a:rPr lang="ru-RU" b="1" dirty="0" err="1" smtClean="0"/>
              <a:t>зовнішньоекономічна</a:t>
            </a:r>
            <a:r>
              <a:rPr lang="ru-RU" b="1" dirty="0" smtClean="0"/>
              <a:t> </a:t>
            </a:r>
            <a:r>
              <a:rPr lang="ru-RU" b="1" dirty="0" err="1" smtClean="0"/>
              <a:t>операція</a:t>
            </a:r>
            <a:r>
              <a:rPr lang="ru-RU" b="1" dirty="0" smtClean="0"/>
              <a:t>. </a:t>
            </a:r>
            <a:r>
              <a:rPr lang="ru-RU" b="1" dirty="0" err="1" smtClean="0"/>
              <a:t>Зовнішньоекономічна</a:t>
            </a:r>
            <a:r>
              <a:rPr lang="ru-RU" b="1" dirty="0" smtClean="0"/>
              <a:t> </a:t>
            </a:r>
            <a:r>
              <a:rPr lang="ru-RU" b="1" dirty="0" err="1" smtClean="0"/>
              <a:t>операція</a:t>
            </a:r>
            <a:r>
              <a:rPr lang="ru-RU" b="1" dirty="0" smtClean="0"/>
              <a:t> (ЗЕО) </a:t>
            </a:r>
            <a:r>
              <a:rPr lang="ru-RU" dirty="0" smtClean="0"/>
              <a:t>— </a:t>
            </a:r>
            <a:r>
              <a:rPr lang="ru-RU" dirty="0" err="1" smtClean="0"/>
              <a:t>це</a:t>
            </a:r>
            <a:r>
              <a:rPr lang="ru-RU" dirty="0" smtClean="0"/>
              <a:t> комплекс </a:t>
            </a:r>
            <a:r>
              <a:rPr lang="ru-RU" dirty="0" err="1" smtClean="0"/>
              <a:t>дій</a:t>
            </a:r>
            <a:r>
              <a:rPr lang="ru-RU" dirty="0" smtClean="0"/>
              <a:t> </a:t>
            </a:r>
            <a:r>
              <a:rPr lang="ru-RU" dirty="0" err="1" smtClean="0"/>
              <a:t>контраге</a:t>
            </a:r>
            <a:r>
              <a:rPr lang="ru-RU" dirty="0" smtClean="0"/>
              <a:t>- </a:t>
            </a:r>
            <a:r>
              <a:rPr lang="ru-RU" dirty="0" err="1" smtClean="0"/>
              <a:t>нтів</a:t>
            </a:r>
            <a:r>
              <a:rPr lang="ru-RU" dirty="0" smtClean="0"/>
              <a:t> </a:t>
            </a:r>
            <a:r>
              <a:rPr lang="ru-RU" dirty="0" err="1" smtClean="0"/>
              <a:t>різних</a:t>
            </a:r>
            <a:r>
              <a:rPr lang="ru-RU" dirty="0" smtClean="0"/>
              <a:t> </a:t>
            </a:r>
            <a:r>
              <a:rPr lang="ru-RU" dirty="0" err="1" smtClean="0"/>
              <a:t>країн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підготовки</a:t>
            </a:r>
            <a:r>
              <a:rPr lang="ru-RU" dirty="0" smtClean="0"/>
              <a:t>, </a:t>
            </a:r>
            <a:r>
              <a:rPr lang="ru-RU" dirty="0" err="1" smtClean="0"/>
              <a:t>укладання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виконання</a:t>
            </a:r>
            <a:r>
              <a:rPr lang="ru-RU" dirty="0" smtClean="0"/>
              <a:t> </a:t>
            </a:r>
            <a:r>
              <a:rPr lang="ru-RU" dirty="0" err="1" smtClean="0"/>
              <a:t>торгової</a:t>
            </a:r>
            <a:r>
              <a:rPr lang="ru-RU" dirty="0" smtClean="0"/>
              <a:t>, </a:t>
            </a:r>
            <a:r>
              <a:rPr lang="ru-RU" dirty="0" err="1" smtClean="0"/>
              <a:t>інвес</a:t>
            </a:r>
            <a:r>
              <a:rPr lang="ru-RU" dirty="0" smtClean="0"/>
              <a:t>- </a:t>
            </a:r>
            <a:r>
              <a:rPr lang="ru-RU" dirty="0" err="1" smtClean="0"/>
              <a:t>тиційної</a:t>
            </a:r>
            <a:r>
              <a:rPr lang="ru-RU" dirty="0" smtClean="0"/>
              <a:t> </a:t>
            </a:r>
            <a:r>
              <a:rPr lang="ru-RU" dirty="0" err="1" smtClean="0"/>
              <a:t>чи</a:t>
            </a:r>
            <a:r>
              <a:rPr lang="ru-RU" dirty="0" smtClean="0"/>
              <a:t> </a:t>
            </a:r>
            <a:r>
              <a:rPr lang="ru-RU" dirty="0" err="1" smtClean="0"/>
              <a:t>іншої</a:t>
            </a:r>
            <a:r>
              <a:rPr lang="ru-RU" dirty="0" smtClean="0"/>
              <a:t> угоди </a:t>
            </a:r>
            <a:r>
              <a:rPr lang="ru-RU" dirty="0" err="1" smtClean="0"/>
              <a:t>економічного</a:t>
            </a:r>
            <a:r>
              <a:rPr lang="ru-RU" dirty="0" smtClean="0"/>
              <a:t> характеру 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418928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  </a:t>
            </a:r>
            <a:r>
              <a:rPr lang="ru-RU" b="1" dirty="0" smtClean="0"/>
              <a:t>ЗЕО </a:t>
            </a:r>
            <a:r>
              <a:rPr lang="ru-RU" b="1" dirty="0" err="1" smtClean="0"/>
              <a:t>можуть</a:t>
            </a:r>
            <a:r>
              <a:rPr lang="ru-RU" b="1" dirty="0" smtClean="0"/>
              <a:t> </a:t>
            </a:r>
            <a:r>
              <a:rPr lang="ru-RU" b="1" dirty="0" err="1" smtClean="0"/>
              <a:t>здійснюватися</a:t>
            </a:r>
            <a:r>
              <a:rPr lang="ru-RU" b="1" dirty="0" smtClean="0"/>
              <a:t> за такими </a:t>
            </a:r>
            <a:r>
              <a:rPr lang="ru-RU" b="1" dirty="0" err="1" smtClean="0"/>
              <a:t>основними</a:t>
            </a:r>
            <a:r>
              <a:rPr lang="ru-RU" b="1" dirty="0" smtClean="0"/>
              <a:t> </a:t>
            </a:r>
            <a:r>
              <a:rPr lang="ru-RU" b="1" dirty="0" err="1" smtClean="0"/>
              <a:t>напрямами</a:t>
            </a:r>
            <a:r>
              <a:rPr lang="ru-RU" b="1" dirty="0" smtClean="0"/>
              <a:t>: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b="1" dirty="0" smtClean="0"/>
              <a:t>• </a:t>
            </a:r>
            <a:r>
              <a:rPr lang="ru-RU" b="1" dirty="0" err="1" smtClean="0"/>
              <a:t>міжнародна</a:t>
            </a:r>
            <a:r>
              <a:rPr lang="ru-RU" b="1" dirty="0" smtClean="0"/>
              <a:t> </a:t>
            </a:r>
            <a:r>
              <a:rPr lang="ru-RU" b="1" dirty="0" err="1" smtClean="0"/>
              <a:t>торгівля</a:t>
            </a:r>
            <a:r>
              <a:rPr lang="ru-RU" b="1" dirty="0" smtClean="0"/>
              <a:t> </a:t>
            </a:r>
            <a:r>
              <a:rPr lang="ru-RU" dirty="0" smtClean="0"/>
              <a:t>(</a:t>
            </a:r>
            <a:r>
              <a:rPr lang="ru-RU" dirty="0" err="1" smtClean="0"/>
              <a:t>експортно-імпортні</a:t>
            </a:r>
            <a:r>
              <a:rPr lang="ru-RU" dirty="0" smtClean="0"/>
              <a:t> </a:t>
            </a:r>
            <a:r>
              <a:rPr lang="ru-RU" dirty="0" err="1" smtClean="0"/>
              <a:t>операції</a:t>
            </a:r>
            <a:r>
              <a:rPr lang="ru-RU" dirty="0" smtClean="0"/>
              <a:t>, </a:t>
            </a:r>
            <a:r>
              <a:rPr lang="ru-RU" dirty="0" err="1" smtClean="0"/>
              <a:t>включаючи</a:t>
            </a:r>
            <a:r>
              <a:rPr lang="ru-RU" dirty="0" smtClean="0"/>
              <a:t> </a:t>
            </a:r>
            <a:r>
              <a:rPr lang="ru-RU" dirty="0" err="1" smtClean="0"/>
              <a:t>реекспорт</a:t>
            </a:r>
            <a:r>
              <a:rPr lang="ru-RU" dirty="0" smtClean="0"/>
              <a:t> та </a:t>
            </a:r>
            <a:r>
              <a:rPr lang="ru-RU" dirty="0" err="1" smtClean="0"/>
              <a:t>реімпорт</a:t>
            </a:r>
            <a:r>
              <a:rPr lang="ru-RU" dirty="0" smtClean="0"/>
              <a:t>, </a:t>
            </a:r>
            <a:r>
              <a:rPr lang="ru-RU" dirty="0" err="1" smtClean="0"/>
              <a:t>операції</a:t>
            </a:r>
            <a:r>
              <a:rPr lang="ru-RU" dirty="0" smtClean="0"/>
              <a:t> </a:t>
            </a:r>
            <a:r>
              <a:rPr lang="ru-RU" dirty="0" err="1" smtClean="0"/>
              <a:t>зустрічної</a:t>
            </a:r>
            <a:r>
              <a:rPr lang="ru-RU" dirty="0" smtClean="0"/>
              <a:t> </a:t>
            </a:r>
            <a:r>
              <a:rPr lang="ru-RU" dirty="0" err="1" smtClean="0"/>
              <a:t>торгівлі</a:t>
            </a:r>
            <a:r>
              <a:rPr lang="ru-RU" dirty="0" smtClean="0"/>
              <a:t>, </a:t>
            </a:r>
            <a:r>
              <a:rPr lang="ru-RU" dirty="0" err="1" smtClean="0"/>
              <a:t>торгові</a:t>
            </a:r>
            <a:r>
              <a:rPr lang="ru-RU" dirty="0" smtClean="0"/>
              <a:t> </a:t>
            </a:r>
            <a:r>
              <a:rPr lang="ru-RU" dirty="0" err="1" smtClean="0"/>
              <a:t>операції</a:t>
            </a:r>
            <a:r>
              <a:rPr lang="ru-RU" dirty="0" smtClean="0"/>
              <a:t> </a:t>
            </a:r>
            <a:r>
              <a:rPr lang="ru-RU" dirty="0" err="1" smtClean="0"/>
              <a:t>суперницького</a:t>
            </a:r>
            <a:r>
              <a:rPr lang="ru-RU" dirty="0" smtClean="0"/>
              <a:t> типу); </a:t>
            </a:r>
          </a:p>
          <a:p>
            <a:pPr>
              <a:buNone/>
            </a:pPr>
            <a:r>
              <a:rPr lang="ru-RU" dirty="0" smtClean="0"/>
              <a:t>• </a:t>
            </a:r>
            <a:r>
              <a:rPr lang="ru-RU" b="1" dirty="0" err="1" smtClean="0"/>
              <a:t>міжнародний</a:t>
            </a:r>
            <a:r>
              <a:rPr lang="ru-RU" b="1" dirty="0" smtClean="0"/>
              <a:t> </a:t>
            </a:r>
            <a:r>
              <a:rPr lang="ru-RU" b="1" dirty="0" err="1" smtClean="0"/>
              <a:t>трансфер</a:t>
            </a:r>
            <a:r>
              <a:rPr lang="ru-RU" b="1" dirty="0" smtClean="0"/>
              <a:t> </a:t>
            </a:r>
            <a:r>
              <a:rPr lang="ru-RU" b="1" dirty="0" err="1" smtClean="0"/>
              <a:t>технологій</a:t>
            </a:r>
            <a:r>
              <a:rPr lang="ru-RU" b="1" dirty="0" smtClean="0"/>
              <a:t> </a:t>
            </a:r>
            <a:r>
              <a:rPr lang="ru-RU" dirty="0" smtClean="0"/>
              <a:t>(</a:t>
            </a:r>
            <a:r>
              <a:rPr lang="ru-RU" dirty="0" err="1" smtClean="0"/>
              <a:t>укладання</a:t>
            </a:r>
            <a:r>
              <a:rPr lang="ru-RU" dirty="0" smtClean="0"/>
              <a:t> </a:t>
            </a:r>
            <a:r>
              <a:rPr lang="ru-RU" dirty="0" err="1" smtClean="0"/>
              <a:t>ліцензійних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фра</a:t>
            </a:r>
            <a:r>
              <a:rPr lang="ru-RU" dirty="0" smtClean="0"/>
              <a:t>- </a:t>
            </a:r>
            <a:r>
              <a:rPr lang="ru-RU" dirty="0" err="1" smtClean="0"/>
              <a:t>нчайзингових</a:t>
            </a:r>
            <a:r>
              <a:rPr lang="ru-RU" dirty="0" smtClean="0"/>
              <a:t> </a:t>
            </a:r>
            <a:r>
              <a:rPr lang="ru-RU" dirty="0" err="1" smtClean="0"/>
              <a:t>угод</a:t>
            </a:r>
            <a:r>
              <a:rPr lang="ru-RU" dirty="0" smtClean="0"/>
              <a:t>, </a:t>
            </a:r>
            <a:r>
              <a:rPr lang="ru-RU" dirty="0" err="1" smtClean="0"/>
              <a:t>інжиніринг</a:t>
            </a:r>
            <a:r>
              <a:rPr lang="ru-RU" dirty="0" smtClean="0"/>
              <a:t>, </a:t>
            </a:r>
            <a:r>
              <a:rPr lang="ru-RU" dirty="0" err="1" smtClean="0"/>
              <a:t>реінжиніринг</a:t>
            </a:r>
            <a:r>
              <a:rPr lang="ru-RU" dirty="0" smtClean="0"/>
              <a:t>, консалтинг </a:t>
            </a:r>
            <a:r>
              <a:rPr lang="ru-RU" dirty="0" err="1" smtClean="0"/>
              <a:t>тощо</a:t>
            </a:r>
            <a:r>
              <a:rPr lang="ru-RU" dirty="0" smtClean="0"/>
              <a:t>);</a:t>
            </a:r>
          </a:p>
          <a:p>
            <a:pPr>
              <a:buNone/>
            </a:pPr>
            <a:r>
              <a:rPr lang="ru-RU" dirty="0" smtClean="0"/>
              <a:t> • </a:t>
            </a:r>
            <a:r>
              <a:rPr lang="ru-RU" b="1" dirty="0" err="1" smtClean="0"/>
              <a:t>міжнародні</a:t>
            </a:r>
            <a:r>
              <a:rPr lang="ru-RU" b="1" dirty="0" smtClean="0"/>
              <a:t> </a:t>
            </a:r>
            <a:r>
              <a:rPr lang="ru-RU" b="1" dirty="0" err="1" smtClean="0"/>
              <a:t>інвестиції</a:t>
            </a:r>
            <a:r>
              <a:rPr lang="ru-RU" b="1" dirty="0" smtClean="0"/>
              <a:t> </a:t>
            </a:r>
            <a:r>
              <a:rPr lang="ru-RU" dirty="0" smtClean="0"/>
              <a:t>(</a:t>
            </a:r>
            <a:r>
              <a:rPr lang="ru-RU" dirty="0" err="1" smtClean="0"/>
              <a:t>створення</a:t>
            </a:r>
            <a:r>
              <a:rPr lang="ru-RU" dirty="0" smtClean="0"/>
              <a:t> </a:t>
            </a:r>
            <a:r>
              <a:rPr lang="ru-RU" dirty="0" err="1" smtClean="0"/>
              <a:t>спільних</a:t>
            </a:r>
            <a:r>
              <a:rPr lang="ru-RU" dirty="0" smtClean="0"/>
              <a:t> </a:t>
            </a:r>
            <a:r>
              <a:rPr lang="ru-RU" dirty="0" err="1" smtClean="0"/>
              <a:t>підприємств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інозем</a:t>
            </a:r>
            <a:r>
              <a:rPr lang="ru-RU" dirty="0" smtClean="0"/>
              <a:t>- ним </a:t>
            </a:r>
            <a:r>
              <a:rPr lang="ru-RU" dirty="0" err="1" smtClean="0"/>
              <a:t>капіталом</a:t>
            </a:r>
            <a:r>
              <a:rPr lang="ru-RU" dirty="0" smtClean="0"/>
              <a:t>, </a:t>
            </a:r>
            <a:r>
              <a:rPr lang="ru-RU" dirty="0" err="1" smtClean="0"/>
              <a:t>інвестиції</a:t>
            </a:r>
            <a:r>
              <a:rPr lang="ru-RU" dirty="0" smtClean="0"/>
              <a:t> в межах </a:t>
            </a:r>
            <a:r>
              <a:rPr lang="ru-RU" dirty="0" err="1" smtClean="0"/>
              <a:t>вільних</a:t>
            </a:r>
            <a:r>
              <a:rPr lang="ru-RU" dirty="0" smtClean="0"/>
              <a:t> </a:t>
            </a:r>
            <a:r>
              <a:rPr lang="ru-RU" dirty="0" err="1" smtClean="0"/>
              <a:t>економічних</a:t>
            </a:r>
            <a:r>
              <a:rPr lang="ru-RU" dirty="0" smtClean="0"/>
              <a:t> зон)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490936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b="1" dirty="0" smtClean="0"/>
              <a:t>На ЗЕД </a:t>
            </a:r>
            <a:r>
              <a:rPr lang="ru-RU" b="1" dirty="0" err="1" smtClean="0"/>
              <a:t>впливають</a:t>
            </a:r>
            <a:r>
              <a:rPr lang="ru-RU" b="1" dirty="0" smtClean="0"/>
              <a:t> </a:t>
            </a:r>
            <a:r>
              <a:rPr lang="ru-RU" b="1" dirty="0" err="1" smtClean="0"/>
              <a:t>наступн</a:t>
            </a:r>
            <a:r>
              <a:rPr lang="uk-UA" b="1" dirty="0" smtClean="0"/>
              <a:t>і чинники:</a:t>
            </a:r>
          </a:p>
          <a:p>
            <a:pPr>
              <a:buNone/>
            </a:pPr>
            <a:r>
              <a:rPr lang="uk-UA" dirty="0" smtClean="0"/>
              <a:t>1.Нерівномірність економічного розвитку різних країн</a:t>
            </a:r>
          </a:p>
          <a:p>
            <a:pPr>
              <a:buNone/>
            </a:pPr>
            <a:r>
              <a:rPr lang="uk-UA" dirty="0" smtClean="0"/>
              <a:t>2.Відмінність сировинних ресурсів</a:t>
            </a:r>
          </a:p>
          <a:p>
            <a:pPr>
              <a:buNone/>
            </a:pPr>
            <a:r>
              <a:rPr lang="uk-UA" dirty="0" smtClean="0"/>
              <a:t>3.Відмінність людських ресурсів </a:t>
            </a:r>
          </a:p>
          <a:p>
            <a:pPr>
              <a:buNone/>
            </a:pPr>
            <a:r>
              <a:rPr lang="uk-UA" dirty="0" smtClean="0"/>
              <a:t>4.Нерівномірність розвитку фінансових ресурсів</a:t>
            </a:r>
          </a:p>
          <a:p>
            <a:pPr>
              <a:buNone/>
            </a:pPr>
            <a:r>
              <a:rPr lang="uk-UA" dirty="0" smtClean="0"/>
              <a:t>5.Характер політичних відносин </a:t>
            </a:r>
          </a:p>
          <a:p>
            <a:pPr>
              <a:buNone/>
            </a:pPr>
            <a:r>
              <a:rPr lang="uk-UA" dirty="0" smtClean="0"/>
              <a:t>6.Різний рівень науково-технічного розвитку</a:t>
            </a:r>
          </a:p>
          <a:p>
            <a:pPr>
              <a:buNone/>
            </a:pPr>
            <a:r>
              <a:rPr lang="uk-UA" dirty="0" smtClean="0"/>
              <a:t>7.Спеціальне географічне положення природних кліматичних ресурсів</a:t>
            </a:r>
          </a:p>
          <a:p>
            <a:pPr>
              <a:buNone/>
            </a:pPr>
            <a:endParaRPr lang="uk-UA" dirty="0" smtClean="0"/>
          </a:p>
          <a:p>
            <a:pPr>
              <a:buNone/>
            </a:pPr>
            <a:endParaRPr lang="ru-RU" b="1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122</TotalTime>
  <Words>662</Words>
  <Application>Microsoft Office PowerPoint</Application>
  <PresentationFormat>Экран (4:3)</PresentationFormat>
  <Paragraphs>66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Аспект</vt:lpstr>
      <vt:lpstr>Зовнішньоекономічна діяльністьта підприємств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Лекція 1 Зовнішньоекономічна діяльність.Сутність та фактори розвитку</dc:title>
  <dc:creator>Julia</dc:creator>
  <cp:lastModifiedBy>USER</cp:lastModifiedBy>
  <cp:revision>21</cp:revision>
  <dcterms:created xsi:type="dcterms:W3CDTF">2017-09-02T09:35:00Z</dcterms:created>
  <dcterms:modified xsi:type="dcterms:W3CDTF">2020-10-19T15:48:24Z</dcterms:modified>
</cp:coreProperties>
</file>