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77" autoAdjust="0"/>
  </p:normalViewPr>
  <p:slideViewPr>
    <p:cSldViewPr>
      <p:cViewPr>
        <p:scale>
          <a:sx n="107" d="100"/>
          <a:sy n="107" d="100"/>
        </p:scale>
        <p:origin x="-610" y="5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98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972816"/>
          </a:xfrm>
        </p:spPr>
        <p:txBody>
          <a:bodyPr>
            <a:normAutofit/>
          </a:bodyPr>
          <a:lstStyle/>
          <a:p>
            <a:pPr algn="ctr"/>
            <a:r>
              <a:rPr lang="uk-UA" b="0" dirty="0" smtClean="0"/>
              <a:t>Зовнішньоекономічна </a:t>
            </a:r>
            <a:r>
              <a:rPr lang="uk-UA" b="0" dirty="0" err="1" smtClean="0"/>
              <a:t>діяльністьта</a:t>
            </a:r>
            <a:r>
              <a:rPr lang="uk-UA" b="0" dirty="0" smtClean="0"/>
              <a:t> </a:t>
            </a:r>
            <a:r>
              <a:rPr lang="uk-UA" b="0" dirty="0" smtClean="0"/>
              <a:t>підприємств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183880" cy="5328592"/>
          </a:xfrm>
        </p:spPr>
        <p:txBody>
          <a:bodyPr/>
          <a:lstStyle/>
          <a:p>
            <a:pPr algn="ctr">
              <a:buNone/>
            </a:pPr>
            <a:r>
              <a:rPr lang="uk-UA" b="1" dirty="0" smtClean="0"/>
              <a:t>Нормативно правове </a:t>
            </a:r>
            <a:r>
              <a:rPr lang="uk-UA" b="1" dirty="0" err="1" smtClean="0"/>
              <a:t>забеспечення</a:t>
            </a:r>
            <a:r>
              <a:rPr lang="uk-UA" b="1" dirty="0" smtClean="0"/>
              <a:t> </a:t>
            </a:r>
            <a:r>
              <a:rPr lang="uk-UA" b="1" dirty="0" err="1" smtClean="0"/>
              <a:t>ЗЕД</a:t>
            </a:r>
            <a:r>
              <a:rPr lang="uk-UA" dirty="0" smtClean="0"/>
              <a:t>:</a:t>
            </a:r>
          </a:p>
          <a:p>
            <a:pPr>
              <a:buNone/>
            </a:pPr>
            <a:r>
              <a:rPr lang="uk-UA" dirty="0" smtClean="0"/>
              <a:t>1.Закон України про </a:t>
            </a:r>
            <a:r>
              <a:rPr lang="uk-UA" dirty="0" err="1" smtClean="0"/>
              <a:t>ЗЕД</a:t>
            </a:r>
            <a:r>
              <a:rPr lang="uk-UA" dirty="0" smtClean="0"/>
              <a:t> 1991 рік</a:t>
            </a:r>
          </a:p>
          <a:p>
            <a:pPr>
              <a:buNone/>
            </a:pPr>
            <a:r>
              <a:rPr lang="uk-UA" dirty="0" smtClean="0"/>
              <a:t>2.Укази президента </a:t>
            </a:r>
          </a:p>
          <a:p>
            <a:pPr>
              <a:buNone/>
            </a:pPr>
            <a:r>
              <a:rPr lang="uk-UA" dirty="0" smtClean="0"/>
              <a:t>3.</a:t>
            </a:r>
            <a:r>
              <a:rPr lang="ru-RU" dirty="0" smtClean="0"/>
              <a:t> </a:t>
            </a:r>
            <a:r>
              <a:rPr lang="ru-RU" dirty="0" err="1" smtClean="0"/>
              <a:t>Декрети</a:t>
            </a:r>
            <a:r>
              <a:rPr lang="ru-RU" dirty="0" smtClean="0"/>
              <a:t>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4.Накази міністерств </a:t>
            </a:r>
          </a:p>
          <a:p>
            <a:pPr>
              <a:buNone/>
            </a:pPr>
            <a:r>
              <a:rPr lang="uk-UA" dirty="0" smtClean="0"/>
              <a:t>5.Концепції розвитку </a:t>
            </a:r>
            <a:r>
              <a:rPr lang="uk-UA" dirty="0" err="1" smtClean="0"/>
              <a:t>ЗЕД</a:t>
            </a:r>
            <a:r>
              <a:rPr lang="uk-UA" dirty="0" smtClean="0"/>
              <a:t> в Україні</a:t>
            </a:r>
          </a:p>
          <a:p>
            <a:pPr>
              <a:buNone/>
            </a:pPr>
            <a:r>
              <a:rPr lang="uk-UA" dirty="0" smtClean="0"/>
              <a:t>6.Програми довгострокового розвитку </a:t>
            </a:r>
            <a:r>
              <a:rPr lang="uk-UA" dirty="0" err="1" smtClean="0"/>
              <a:t>ЗЕД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r>
              <a:rPr lang="uk-UA" b="1" dirty="0" smtClean="0"/>
              <a:t>Об’єктом </a:t>
            </a:r>
            <a:r>
              <a:rPr lang="uk-UA" b="1" dirty="0" err="1" smtClean="0"/>
              <a:t>ЗЕД</a:t>
            </a:r>
            <a:r>
              <a:rPr lang="uk-UA" b="1" dirty="0" smtClean="0"/>
              <a:t> </a:t>
            </a:r>
            <a:r>
              <a:rPr lang="uk-UA" dirty="0" smtClean="0"/>
              <a:t>є процеси обміну товаром,результатами товарної діяльності та інші види </a:t>
            </a:r>
            <a:r>
              <a:rPr lang="uk-UA" dirty="0" err="1" smtClean="0"/>
              <a:t>ЗЕД</a:t>
            </a:r>
            <a:r>
              <a:rPr lang="uk-UA" dirty="0" smtClean="0"/>
              <a:t> відповідно до законодавства України.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ru-RU" b="1" dirty="0" err="1" smtClean="0"/>
              <a:t>Суб’єкти</a:t>
            </a:r>
            <a:r>
              <a:rPr lang="ru-RU" b="1" dirty="0" smtClean="0"/>
              <a:t> ЗЕД </a:t>
            </a:r>
            <a:r>
              <a:rPr lang="ru-RU" dirty="0" smtClean="0"/>
              <a:t>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суб’єкти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належать до </a:t>
            </a:r>
            <a:r>
              <a:rPr lang="ru-RU" dirty="0" err="1" smtClean="0"/>
              <a:t>різних</a:t>
            </a:r>
            <a:r>
              <a:rPr lang="ru-RU" dirty="0" smtClean="0"/>
              <a:t> форм </a:t>
            </a:r>
            <a:r>
              <a:rPr lang="ru-RU" dirty="0" err="1" smtClean="0"/>
              <a:t>власності</a:t>
            </a:r>
            <a:r>
              <a:rPr lang="ru-RU" dirty="0" smtClean="0"/>
              <a:t>,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 smtClean="0"/>
              <a:t>здійснюючи</a:t>
            </a:r>
            <a:r>
              <a:rPr lang="ru-RU" dirty="0" smtClean="0"/>
              <a:t> </a:t>
            </a:r>
            <a:r>
              <a:rPr lang="ru-RU" dirty="0" err="1" smtClean="0"/>
              <a:t>зовніш</a:t>
            </a:r>
            <a:r>
              <a:rPr lang="ru-RU" dirty="0" smtClean="0"/>
              <a:t>- </a:t>
            </a:r>
            <a:r>
              <a:rPr lang="ru-RU" dirty="0" err="1" smtClean="0"/>
              <a:t>ньоекономічні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закордонними</a:t>
            </a:r>
            <a:r>
              <a:rPr lang="ru-RU" dirty="0" smtClean="0"/>
              <a:t> партнерами 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creenshot_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65810" y="530225"/>
            <a:ext cx="4858417" cy="53467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creenshot_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764704"/>
            <a:ext cx="7992888" cy="5112568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creenshot_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8280919" cy="6162669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creenshot_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8352928" cy="576792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b="1" dirty="0" smtClean="0"/>
              <a:t>2.</a:t>
            </a:r>
          </a:p>
          <a:p>
            <a:pPr>
              <a:buNone/>
            </a:pPr>
            <a:r>
              <a:rPr lang="uk-UA" b="1" dirty="0" smtClean="0"/>
              <a:t>Етапи розвитку </a:t>
            </a:r>
            <a:r>
              <a:rPr lang="uk-UA" b="1" dirty="0" err="1" smtClean="0"/>
              <a:t>ЗЕД</a:t>
            </a:r>
            <a:r>
              <a:rPr lang="uk-UA" b="1" dirty="0" smtClean="0"/>
              <a:t> в Україні:</a:t>
            </a:r>
          </a:p>
          <a:p>
            <a:pPr>
              <a:buNone/>
            </a:pPr>
            <a:r>
              <a:rPr lang="uk-UA" b="1" dirty="0" smtClean="0"/>
              <a:t>Перший етап(1918-1937р)</a:t>
            </a:r>
          </a:p>
          <a:p>
            <a:r>
              <a:rPr lang="uk-UA" dirty="0" smtClean="0"/>
              <a:t>Радянський період розвитку </a:t>
            </a:r>
            <a:r>
              <a:rPr lang="uk-UA" dirty="0" err="1" smtClean="0"/>
              <a:t>ЗЕД</a:t>
            </a:r>
            <a:r>
              <a:rPr lang="uk-UA" dirty="0" smtClean="0"/>
              <a:t> в Україні в складі СРСР отримала можливість реалізувати з</a:t>
            </a:r>
            <a:r>
              <a:rPr lang="ru-RU" dirty="0" err="1" smtClean="0"/>
              <a:t>овнішньоекономічні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в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періоди,але</a:t>
            </a:r>
            <a:r>
              <a:rPr lang="ru-RU" dirty="0" smtClean="0"/>
              <a:t> на 80- </a:t>
            </a:r>
            <a:r>
              <a:rPr lang="ru-RU" dirty="0" err="1" smtClean="0"/>
              <a:t>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минулого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темпи</a:t>
            </a:r>
            <a:r>
              <a:rPr lang="ru-RU" dirty="0" smtClean="0"/>
              <a:t> росту </a:t>
            </a:r>
            <a:r>
              <a:rPr lang="ru-RU" dirty="0" err="1" smtClean="0"/>
              <a:t>зовнішньоторговельного</a:t>
            </a:r>
            <a:r>
              <a:rPr lang="ru-RU" dirty="0" smtClean="0"/>
              <a:t> </a:t>
            </a:r>
            <a:r>
              <a:rPr lang="ru-RU" dirty="0" err="1" smtClean="0"/>
              <a:t>обігу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 почали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падати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Підприємства</a:t>
            </a:r>
            <a:r>
              <a:rPr lang="ru-RU" dirty="0" smtClean="0"/>
              <a:t> не </a:t>
            </a:r>
            <a:r>
              <a:rPr lang="ru-RU" dirty="0" err="1" smtClean="0"/>
              <a:t>мали</a:t>
            </a:r>
            <a:r>
              <a:rPr lang="ru-RU" dirty="0" smtClean="0"/>
              <a:t> права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 smtClean="0"/>
              <a:t>виходити</a:t>
            </a:r>
            <a:r>
              <a:rPr lang="ru-RU" dirty="0" smtClean="0"/>
              <a:t> на </a:t>
            </a:r>
            <a:r>
              <a:rPr lang="ru-RU" dirty="0" err="1" smtClean="0"/>
              <a:t>зовнішні</a:t>
            </a:r>
            <a:r>
              <a:rPr lang="ru-RU" dirty="0" smtClean="0"/>
              <a:t> ринки.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стосувались</a:t>
            </a:r>
            <a:r>
              <a:rPr lang="ru-RU" dirty="0" smtClean="0"/>
              <a:t> </a:t>
            </a:r>
            <a:r>
              <a:rPr lang="ru-RU" dirty="0" err="1" smtClean="0"/>
              <a:t>зовнішньоекономічної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перебували</a:t>
            </a:r>
            <a:r>
              <a:rPr lang="ru-RU" dirty="0" smtClean="0"/>
              <a:t> у </a:t>
            </a:r>
            <a:r>
              <a:rPr lang="ru-RU" dirty="0" err="1" smtClean="0"/>
              <a:t>віданні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максимально </a:t>
            </a:r>
            <a:r>
              <a:rPr lang="ru-RU" dirty="0" err="1" smtClean="0"/>
              <a:t>знижувало</a:t>
            </a:r>
            <a:r>
              <a:rPr lang="ru-RU" dirty="0" smtClean="0"/>
              <a:t> </a:t>
            </a:r>
            <a:r>
              <a:rPr lang="ru-RU" dirty="0" err="1" smtClean="0"/>
              <a:t>зацікавленість</a:t>
            </a:r>
            <a:r>
              <a:rPr lang="ru-RU" dirty="0" smtClean="0"/>
              <a:t> </a:t>
            </a:r>
            <a:r>
              <a:rPr lang="ru-RU" dirty="0" err="1" smtClean="0"/>
              <a:t>виробників</a:t>
            </a:r>
            <a:r>
              <a:rPr lang="ru-RU" dirty="0" smtClean="0"/>
              <a:t> у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експортної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поліпшенні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та </a:t>
            </a:r>
            <a:r>
              <a:rPr lang="ru-RU" dirty="0" err="1" smtClean="0"/>
              <a:t>технічних</a:t>
            </a:r>
            <a:r>
              <a:rPr lang="ru-RU" dirty="0" smtClean="0"/>
              <a:t> характеристик.</a:t>
            </a:r>
          </a:p>
          <a:p>
            <a:endParaRPr lang="uk-UA" dirty="0" smtClean="0"/>
          </a:p>
          <a:p>
            <a:endParaRPr lang="uk-UA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dirty="0" smtClean="0"/>
              <a:t>Другий етап (1987-1991р)</a:t>
            </a:r>
          </a:p>
          <a:p>
            <a:r>
              <a:rPr lang="ru-RU" dirty="0" smtClean="0"/>
              <a:t>Цей </a:t>
            </a:r>
            <a:r>
              <a:rPr lang="ru-RU" sz="2000" dirty="0" err="1" smtClean="0"/>
              <a:t>етап</a:t>
            </a:r>
            <a:r>
              <a:rPr lang="ru-RU" sz="2000" dirty="0" smtClean="0"/>
              <a:t> </a:t>
            </a:r>
            <a:r>
              <a:rPr lang="ru-RU" sz="2000" dirty="0" err="1" smtClean="0"/>
              <a:t>характеризувався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ліквідацією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монополії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зовнішню</a:t>
            </a:r>
            <a:r>
              <a:rPr lang="ru-RU" sz="2000" dirty="0" smtClean="0"/>
              <a:t> </a:t>
            </a:r>
            <a:r>
              <a:rPr lang="ru-RU" sz="2000" dirty="0" err="1" smtClean="0"/>
              <a:t>торгівлю</a:t>
            </a:r>
            <a:r>
              <a:rPr lang="ru-RU" sz="2000" dirty="0" smtClean="0"/>
              <a:t> та </a:t>
            </a:r>
            <a:r>
              <a:rPr lang="ru-RU" sz="2000" dirty="0" err="1" smtClean="0"/>
              <a:t>зміною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принципів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управління</a:t>
            </a:r>
            <a:r>
              <a:rPr lang="ru-RU" sz="2000" dirty="0" smtClean="0"/>
              <a:t> ЗЕД. У </a:t>
            </a:r>
            <a:r>
              <a:rPr lang="ru-RU" sz="2000" dirty="0" err="1" smtClean="0"/>
              <a:t>цей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період</a:t>
            </a:r>
            <a:r>
              <a:rPr lang="ru-RU" sz="2000" dirty="0" smtClean="0"/>
              <a:t> </a:t>
            </a:r>
            <a:r>
              <a:rPr lang="ru-RU" sz="2000" dirty="0" err="1" smtClean="0"/>
              <a:t>вирішуються</a:t>
            </a:r>
            <a:r>
              <a:rPr lang="ru-RU" sz="2000" dirty="0" smtClean="0"/>
              <a:t> два </a:t>
            </a:r>
            <a:r>
              <a:rPr lang="ru-RU" sz="2000" dirty="0" err="1" smtClean="0"/>
              <a:t>основні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завдання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1) </a:t>
            </a:r>
            <a:r>
              <a:rPr lang="ru-RU" sz="2000" dirty="0" err="1" smtClean="0"/>
              <a:t>розширення</a:t>
            </a:r>
            <a:r>
              <a:rPr lang="ru-RU" sz="2000" dirty="0" smtClean="0"/>
              <a:t> прав </a:t>
            </a:r>
            <a:r>
              <a:rPr lang="ru-RU" sz="2000" dirty="0" err="1" smtClean="0"/>
              <a:t>міністерств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відомств</a:t>
            </a:r>
            <a:r>
              <a:rPr lang="ru-RU" sz="2000" dirty="0" smtClean="0"/>
              <a:t>, </a:t>
            </a:r>
            <a:r>
              <a:rPr lang="ru-RU" sz="2000" dirty="0" err="1" smtClean="0"/>
              <a:t>об'єднань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підприємств</a:t>
            </a:r>
            <a:r>
              <a:rPr lang="ru-RU" sz="2000" dirty="0" smtClean="0"/>
              <a:t> по </a:t>
            </a:r>
            <a:r>
              <a:rPr lang="ru-RU" sz="2000" dirty="0" err="1" smtClean="0"/>
              <a:t>виходу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зовнішній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ринок</a:t>
            </a:r>
            <a:r>
              <a:rPr lang="ru-RU" sz="2000" dirty="0" smtClean="0"/>
              <a:t>, </a:t>
            </a:r>
            <a:r>
              <a:rPr lang="ru-RU" sz="2000" dirty="0" err="1" smtClean="0"/>
              <a:t>встановленню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прямих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зв'язків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виробничої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науково-технічної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кооперації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2) подальше </a:t>
            </a:r>
            <a:r>
              <a:rPr lang="ru-RU" sz="2000" dirty="0" err="1" smtClean="0"/>
              <a:t>вдосконалення</a:t>
            </a:r>
            <a:r>
              <a:rPr lang="ru-RU" sz="2000" dirty="0" smtClean="0"/>
              <a:t> державного </a:t>
            </a:r>
            <a:r>
              <a:rPr lang="ru-RU" sz="2000" dirty="0" err="1" smtClean="0"/>
              <a:t>регулювання</a:t>
            </a:r>
            <a:r>
              <a:rPr lang="ru-RU" sz="2000" dirty="0" smtClean="0"/>
              <a:t> ЗЕД.</a:t>
            </a:r>
          </a:p>
          <a:p>
            <a:r>
              <a:rPr lang="ru-RU" sz="2000" dirty="0" smtClean="0"/>
              <a:t>На </a:t>
            </a:r>
            <a:r>
              <a:rPr lang="ru-RU" sz="2000" dirty="0" err="1" smtClean="0"/>
              <a:t>даному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етапі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прийнятий</a:t>
            </a:r>
            <a:r>
              <a:rPr lang="ru-RU" sz="2000" dirty="0" smtClean="0"/>
              <a:t> ряд </a:t>
            </a:r>
            <a:r>
              <a:rPr lang="ru-RU" sz="2000" dirty="0" err="1" smtClean="0"/>
              <a:t>важливих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урядових</a:t>
            </a:r>
            <a:r>
              <a:rPr lang="ru-RU" sz="2000" dirty="0" smtClean="0"/>
              <a:t> постанов, </a:t>
            </a:r>
            <a:r>
              <a:rPr lang="ru-RU" sz="2000" dirty="0" err="1" smtClean="0"/>
              <a:t>спрямованих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вирішення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зазначених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завдань</a:t>
            </a:r>
            <a:r>
              <a:rPr lang="ru-RU" sz="2000" dirty="0" smtClean="0"/>
              <a:t>. Велика </a:t>
            </a:r>
            <a:r>
              <a:rPr lang="ru-RU" sz="2000" dirty="0" err="1" smtClean="0"/>
              <a:t>увага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приділяється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перебудові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зовнішньоторговельного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управлінського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апарату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рівні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підприємств</a:t>
            </a:r>
            <a:r>
              <a:rPr lang="ru-RU" sz="2000" dirty="0" smtClean="0"/>
              <a:t>, </a:t>
            </a:r>
            <a:r>
              <a:rPr lang="ru-RU" sz="2000" dirty="0" err="1" smtClean="0"/>
              <a:t>регіонів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в </a:t>
            </a:r>
            <a:r>
              <a:rPr lang="ru-RU" sz="2000" dirty="0" err="1" smtClean="0"/>
              <a:t>цілому</a:t>
            </a:r>
            <a:r>
              <a:rPr lang="ru-RU" sz="2000" dirty="0" smtClean="0"/>
              <a:t>. </a:t>
            </a:r>
            <a:r>
              <a:rPr lang="ru-RU" sz="2000" dirty="0" err="1" smtClean="0"/>
              <a:t>Складається</a:t>
            </a:r>
            <a:r>
              <a:rPr lang="ru-RU" sz="2000" dirty="0" smtClean="0"/>
              <a:t> нова система державного </a:t>
            </a:r>
            <a:r>
              <a:rPr lang="ru-RU" sz="2000" dirty="0" err="1" smtClean="0"/>
              <a:t>регулювання</a:t>
            </a:r>
            <a:r>
              <a:rPr lang="ru-RU" sz="2000" dirty="0" smtClean="0"/>
              <a:t> ЗЕД.</a:t>
            </a:r>
          </a:p>
          <a:p>
            <a:r>
              <a:rPr lang="ru-RU" sz="2000" dirty="0" err="1" smtClean="0"/>
              <a:t>Однак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підприємства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одержали право </a:t>
            </a:r>
            <a:r>
              <a:rPr lang="ru-RU" sz="2000" dirty="0" err="1" smtClean="0"/>
              <a:t>виходу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зовнішній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ринок</a:t>
            </a:r>
            <a:r>
              <a:rPr lang="ru-RU" sz="2000" dirty="0" smtClean="0"/>
              <a:t>, не </a:t>
            </a:r>
            <a:r>
              <a:rPr lang="ru-RU" sz="2000" dirty="0" err="1" smtClean="0"/>
              <a:t>мали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належного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досвіду</a:t>
            </a:r>
            <a:r>
              <a:rPr lang="ru-RU" sz="2000" dirty="0" smtClean="0"/>
              <a:t> </a:t>
            </a:r>
            <a:r>
              <a:rPr lang="ru-RU" sz="2000" dirty="0" err="1" smtClean="0"/>
              <a:t>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експортно-імпортних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операцій</a:t>
            </a:r>
            <a:r>
              <a:rPr lang="ru-RU" sz="2000" dirty="0" smtClean="0"/>
              <a:t>,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не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достатньо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знань</a:t>
            </a:r>
            <a:r>
              <a:rPr lang="ru-RU" sz="2000" dirty="0" smtClean="0"/>
              <a:t> в </a:t>
            </a:r>
            <a:r>
              <a:rPr lang="ru-RU" sz="2000" dirty="0" err="1" smtClean="0"/>
              <a:t>області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ділових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відносин</a:t>
            </a:r>
            <a:r>
              <a:rPr lang="ru-RU" sz="2000" dirty="0" smtClean="0"/>
              <a:t> та </a:t>
            </a:r>
            <a:r>
              <a:rPr lang="ru-RU" sz="2000" dirty="0" err="1" smtClean="0"/>
              <a:t>етики</a:t>
            </a:r>
            <a:r>
              <a:rPr lang="ru-RU" sz="2000" dirty="0" smtClean="0"/>
              <a:t> </a:t>
            </a:r>
            <a:r>
              <a:rPr lang="ru-RU" sz="2000" dirty="0" err="1" smtClean="0"/>
              <a:t>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міжнародного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бізнесу</a:t>
            </a:r>
            <a:endParaRPr lang="ru-RU" sz="2000" dirty="0" smtClean="0"/>
          </a:p>
          <a:p>
            <a:endParaRPr lang="ru-RU" sz="2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Третій етап (1991-</a:t>
            </a:r>
            <a:r>
              <a:rPr lang="ru-RU" b="1" dirty="0" err="1" smtClean="0"/>
              <a:t>і</a:t>
            </a:r>
            <a:r>
              <a:rPr lang="ru-RU" b="1" dirty="0" smtClean="0"/>
              <a:t> до </a:t>
            </a:r>
            <a:r>
              <a:rPr lang="ru-RU" b="1" dirty="0" err="1" smtClean="0"/>
              <a:t>теперішнього</a:t>
            </a:r>
            <a:r>
              <a:rPr lang="ru-RU" b="1" dirty="0" smtClean="0"/>
              <a:t> часу).</a:t>
            </a:r>
          </a:p>
          <a:p>
            <a:r>
              <a:rPr lang="uk-UA" dirty="0" smtClean="0"/>
              <a:t>Цей період реформування та розвитку </a:t>
            </a:r>
            <a:r>
              <a:rPr lang="uk-UA" dirty="0" err="1" smtClean="0"/>
              <a:t>ЗЕД</a:t>
            </a:r>
            <a:r>
              <a:rPr lang="uk-UA" dirty="0" smtClean="0"/>
              <a:t>,оголошення незалежності України,вона почала самостійно реалізувати зв’язки і продовжує реформування </a:t>
            </a:r>
            <a:r>
              <a:rPr lang="uk-UA" dirty="0" err="1" smtClean="0"/>
              <a:t>підприємства.На</a:t>
            </a:r>
            <a:r>
              <a:rPr lang="uk-UA" dirty="0" smtClean="0"/>
              <a:t> сьогодні </a:t>
            </a:r>
            <a:r>
              <a:rPr lang="uk-UA" dirty="0" err="1" smtClean="0"/>
              <a:t>ЗЕД</a:t>
            </a:r>
            <a:r>
              <a:rPr lang="uk-UA" dirty="0" smtClean="0"/>
              <a:t> розглядається не тільки,як складова господарської діяльності ,але як важливий фактор,створення передумови для тісного підприємства на </a:t>
            </a:r>
            <a:r>
              <a:rPr lang="uk-UA" dirty="0" err="1" smtClean="0"/>
              <a:t>макро</a:t>
            </a:r>
            <a:r>
              <a:rPr lang="uk-UA" dirty="0" smtClean="0"/>
              <a:t> рівні.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Проблеми </a:t>
            </a:r>
            <a:r>
              <a:rPr lang="uk-UA" b="1" dirty="0" err="1" smtClean="0"/>
              <a:t>ЗЕД</a:t>
            </a:r>
            <a:r>
              <a:rPr lang="uk-UA" b="1" dirty="0" smtClean="0"/>
              <a:t> в Україні:</a:t>
            </a:r>
          </a:p>
          <a:p>
            <a:pPr>
              <a:buFontTx/>
              <a:buChar char="-"/>
            </a:pPr>
            <a:r>
              <a:rPr lang="uk-UA" dirty="0" smtClean="0"/>
              <a:t>зберігається сировинний характер торгівлі</a:t>
            </a:r>
          </a:p>
          <a:p>
            <a:pPr>
              <a:buFontTx/>
              <a:buChar char="-"/>
            </a:pPr>
            <a:r>
              <a:rPr lang="uk-UA" dirty="0" smtClean="0"/>
              <a:t>нераціональний імпорт</a:t>
            </a:r>
          </a:p>
          <a:p>
            <a:pPr>
              <a:buFontTx/>
              <a:buChar char="-"/>
            </a:pPr>
            <a:r>
              <a:rPr lang="uk-UA" dirty="0" smtClean="0"/>
              <a:t>Не ефективна діяльність спільних підприємств</a:t>
            </a:r>
          </a:p>
          <a:p>
            <a:pPr>
              <a:buFontTx/>
              <a:buChar char="-"/>
            </a:pPr>
            <a:r>
              <a:rPr lang="uk-UA" dirty="0" smtClean="0"/>
              <a:t>не урегульованість правової бази</a:t>
            </a:r>
          </a:p>
          <a:p>
            <a:pPr>
              <a:buFontTx/>
              <a:buChar char="-"/>
            </a:pPr>
            <a:r>
              <a:rPr lang="uk-UA" dirty="0" smtClean="0"/>
              <a:t>низька якість експортної продукції</a:t>
            </a:r>
          </a:p>
          <a:p>
            <a:pPr>
              <a:buFontTx/>
              <a:buChar char="-"/>
            </a:pPr>
            <a:r>
              <a:rPr lang="uk-UA" dirty="0" smtClean="0"/>
              <a:t>відсутність кваліфікаційних кадрів ЗЕД</a:t>
            </a:r>
          </a:p>
          <a:p>
            <a:pPr>
              <a:buFontTx/>
              <a:buChar char="-"/>
            </a:pPr>
            <a:endParaRPr lang="uk-UA" dirty="0" smtClean="0"/>
          </a:p>
          <a:p>
            <a:pPr>
              <a:buFontTx/>
              <a:buChar char="-"/>
            </a:pPr>
            <a:endParaRPr lang="uk-UA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/>
              <a:t>1. </a:t>
            </a:r>
            <a:r>
              <a:rPr lang="ru-RU" b="1" i="1" dirty="0" err="1" smtClean="0"/>
              <a:t>Поняття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сутність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зовнішньоекономічномічної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діяльністі</a:t>
            </a:r>
            <a:r>
              <a:rPr lang="ru-RU" b="1" i="1" dirty="0" smtClean="0"/>
              <a:t>(ЗЕД)</a:t>
            </a:r>
          </a:p>
          <a:p>
            <a:pPr>
              <a:buNone/>
            </a:pPr>
            <a:r>
              <a:rPr lang="ru-RU" i="1" dirty="0" smtClean="0"/>
              <a:t>.Економічна </a:t>
            </a:r>
            <a:r>
              <a:rPr lang="ru-RU" i="1" dirty="0" err="1" smtClean="0"/>
              <a:t>сутність</a:t>
            </a:r>
            <a:r>
              <a:rPr lang="ru-RU" i="1" dirty="0" smtClean="0"/>
              <a:t> </a:t>
            </a:r>
            <a:r>
              <a:rPr lang="ru-RU" i="1" dirty="0" err="1" smtClean="0"/>
              <a:t>зовнішньоекономічної</a:t>
            </a:r>
            <a:r>
              <a:rPr lang="ru-RU" i="1" dirty="0" smtClean="0"/>
              <a:t> </a:t>
            </a:r>
            <a:r>
              <a:rPr lang="ru-RU" i="1" dirty="0" err="1" smtClean="0"/>
              <a:t>діяльності</a:t>
            </a:r>
            <a:r>
              <a:rPr lang="ru-RU" i="1" dirty="0" smtClean="0"/>
              <a:t> (ЗЕД)</a:t>
            </a:r>
            <a:r>
              <a:rPr lang="ru-RU" dirty="0" smtClean="0"/>
              <a:t> </a:t>
            </a:r>
            <a:r>
              <a:rPr lang="ru-RU" dirty="0" err="1" smtClean="0"/>
              <a:t>виявляється</a:t>
            </a:r>
            <a:r>
              <a:rPr lang="ru-RU" dirty="0" smtClean="0"/>
              <a:t> в такому:</a:t>
            </a:r>
          </a:p>
          <a:p>
            <a:r>
              <a:rPr lang="uk-UA" dirty="0" smtClean="0"/>
              <a:t>Це важливий фактор економічного розвитку та росту кожної країни(національний аспект)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включення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до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, а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до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та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кооперації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особливо актуально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зростаючих</a:t>
            </a:r>
            <a:r>
              <a:rPr lang="ru-RU" dirty="0" smtClean="0"/>
              <a:t> </a:t>
            </a:r>
            <a:r>
              <a:rPr lang="ru-RU" dirty="0" err="1" smtClean="0"/>
              <a:t>тенденцій</a:t>
            </a:r>
            <a:r>
              <a:rPr lang="ru-RU" dirty="0" smtClean="0"/>
              <a:t> до </a:t>
            </a:r>
            <a:r>
              <a:rPr lang="ru-RU" dirty="0" err="1" smtClean="0"/>
              <a:t>глобалізації</a:t>
            </a:r>
            <a:r>
              <a:rPr lang="ru-RU" dirty="0" smtClean="0"/>
              <a:t> (</a:t>
            </a:r>
            <a:r>
              <a:rPr lang="ru-RU" dirty="0" err="1" smtClean="0"/>
              <a:t>регіональний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глобальний</a:t>
            </a:r>
            <a:r>
              <a:rPr lang="ru-RU" dirty="0" smtClean="0"/>
              <a:t> аспект ЗЕД)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i="1" dirty="0" smtClean="0"/>
              <a:t>   </a:t>
            </a:r>
            <a:r>
              <a:rPr lang="ru-RU" b="1" i="1" dirty="0" err="1" smtClean="0"/>
              <a:t>Зовнішньоекономічні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зв'язки</a:t>
            </a:r>
            <a:r>
              <a:rPr lang="ru-RU" i="1" dirty="0" err="1" smtClean="0"/>
              <a:t>-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господарські</a:t>
            </a:r>
            <a:r>
              <a:rPr lang="ru-RU" dirty="0" smtClean="0"/>
              <a:t> та </a:t>
            </a:r>
            <a:r>
              <a:rPr lang="ru-RU" dirty="0" err="1" smtClean="0"/>
              <a:t>торгово-політичні</a:t>
            </a:r>
            <a:r>
              <a:rPr lang="ru-RU" dirty="0" smtClean="0"/>
              <a:t> </a:t>
            </a:r>
            <a:r>
              <a:rPr lang="ru-RU" dirty="0" err="1" smtClean="0"/>
              <a:t>відносини,що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в себе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dirty="0" smtClean="0"/>
              <a:t>1.Зовнішня торгівля</a:t>
            </a:r>
          </a:p>
          <a:p>
            <a:pPr>
              <a:buNone/>
            </a:pPr>
            <a:r>
              <a:rPr lang="uk-UA" dirty="0" smtClean="0"/>
              <a:t>2.Надання послуг</a:t>
            </a:r>
          </a:p>
          <a:p>
            <a:pPr>
              <a:buNone/>
            </a:pPr>
            <a:r>
              <a:rPr lang="uk-UA" dirty="0" smtClean="0"/>
              <a:t>3.Спільне підприємство</a:t>
            </a:r>
          </a:p>
          <a:p>
            <a:pPr>
              <a:buNone/>
            </a:pPr>
            <a:r>
              <a:rPr lang="uk-UA" dirty="0" smtClean="0"/>
              <a:t>4.Співпраця</a:t>
            </a:r>
          </a:p>
          <a:p>
            <a:pPr>
              <a:buNone/>
            </a:pPr>
            <a:r>
              <a:rPr lang="uk-UA" dirty="0" smtClean="0"/>
              <a:t>5.Функціонування та території країни вільних економічних зон-це функціонування певної території країни з особливо сприятливим режимом для діяльності іноземного капіталу</a:t>
            </a:r>
          </a:p>
          <a:p>
            <a:pPr>
              <a:buNone/>
            </a:pPr>
            <a:r>
              <a:rPr lang="uk-UA" dirty="0" smtClean="0"/>
              <a:t>6.Участь країни в діяльності </a:t>
            </a:r>
            <a:r>
              <a:rPr lang="uk-UA" dirty="0" err="1" smtClean="0"/>
              <a:t>міжнароднії</a:t>
            </a:r>
            <a:r>
              <a:rPr lang="uk-UA" dirty="0" smtClean="0"/>
              <a:t> об'єднань та організації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creenshot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530225"/>
            <a:ext cx="7272808" cy="577909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b="1" dirty="0" err="1" smtClean="0"/>
              <a:t>ЗЕД</a:t>
            </a:r>
            <a:r>
              <a:rPr lang="uk-UA" b="1" dirty="0" smtClean="0"/>
              <a:t> згідно з законами України про зовнішньоекономічну </a:t>
            </a:r>
            <a:r>
              <a:rPr lang="uk-UA" b="1" dirty="0" err="1" smtClean="0"/>
              <a:t>діяльность</a:t>
            </a:r>
            <a:r>
              <a:rPr lang="uk-UA" b="1" dirty="0" smtClean="0"/>
              <a:t> від 1991 </a:t>
            </a:r>
            <a:r>
              <a:rPr lang="uk-UA" b="1" dirty="0" err="1" smtClean="0"/>
              <a:t>р</a:t>
            </a:r>
            <a:r>
              <a:rPr lang="uk-UA" dirty="0" err="1" smtClean="0"/>
              <a:t>.-це</a:t>
            </a:r>
            <a:r>
              <a:rPr lang="uk-UA" dirty="0" smtClean="0"/>
              <a:t> діяльність суб’єктів господарської діяльності України,та іноземних суб’єктів господарської діяльності ,що побудована на взаємовідносинах між ними, та має місце на території України та за її межами.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pPr algn="ctr">
              <a:buNone/>
            </a:pPr>
            <a:endParaRPr lang="uk-UA" b="1" i="1" dirty="0" smtClean="0"/>
          </a:p>
          <a:p>
            <a:pPr algn="ctr">
              <a:buNone/>
            </a:pPr>
            <a:r>
              <a:rPr lang="uk-UA" b="1" i="1" dirty="0" err="1" smtClean="0"/>
              <a:t>ЗЕД</a:t>
            </a:r>
            <a:r>
              <a:rPr lang="uk-UA" b="1" i="1" dirty="0" smtClean="0"/>
              <a:t> в усіх країнах спрямована на:</a:t>
            </a:r>
          </a:p>
          <a:p>
            <a:pPr algn="ctr">
              <a:buNone/>
            </a:pPr>
            <a:r>
              <a:rPr lang="uk-UA" dirty="0" smtClean="0"/>
              <a:t>- </a:t>
            </a: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вирівнюванню</a:t>
            </a:r>
            <a:r>
              <a:rPr lang="ru-RU" dirty="0" smtClean="0"/>
              <a:t> </a:t>
            </a:r>
            <a:r>
              <a:rPr lang="ru-RU" dirty="0" err="1" smtClean="0"/>
              <a:t>темпів</a:t>
            </a:r>
            <a:r>
              <a:rPr lang="ru-RU" dirty="0" smtClean="0"/>
              <a:t> </a:t>
            </a:r>
            <a:r>
              <a:rPr lang="ru-RU" dirty="0" err="1" smtClean="0"/>
              <a:t>інфляції</a:t>
            </a:r>
            <a:r>
              <a:rPr lang="ru-RU" dirty="0" smtClean="0"/>
              <a:t> та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;</a:t>
            </a:r>
          </a:p>
          <a:p>
            <a:pPr algn="ctr">
              <a:buNone/>
            </a:pPr>
            <a:r>
              <a:rPr lang="uk-UA" dirty="0" smtClean="0"/>
              <a:t>- </a:t>
            </a:r>
            <a:r>
              <a:rPr lang="uk-UA" dirty="0" err="1" smtClean="0"/>
              <a:t>порівняльність</a:t>
            </a:r>
            <a:r>
              <a:rPr lang="uk-UA" dirty="0" smtClean="0"/>
              <a:t> витрат виробництва на національному та світовому ринку;</a:t>
            </a:r>
          </a:p>
          <a:p>
            <a:pPr algn="ctr">
              <a:buNone/>
            </a:pPr>
            <a:r>
              <a:rPr lang="uk-UA" dirty="0" smtClean="0"/>
              <a:t> - </a:t>
            </a:r>
            <a:r>
              <a:rPr lang="ru-RU" dirty="0" err="1" smtClean="0"/>
              <a:t>реалізація</a:t>
            </a:r>
            <a:r>
              <a:rPr lang="ru-RU" dirty="0" smtClean="0"/>
              <a:t> </a:t>
            </a:r>
            <a:r>
              <a:rPr lang="ru-RU" dirty="0" err="1" smtClean="0"/>
              <a:t>переваг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зростанню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економік</a:t>
            </a:r>
            <a:r>
              <a:rPr lang="ru-RU" dirty="0" smtClean="0"/>
              <a:t>;</a:t>
            </a:r>
            <a:endParaRPr lang="uk-UA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Структурною </a:t>
            </a:r>
            <a:r>
              <a:rPr lang="ru-RU" dirty="0" err="1" smtClean="0"/>
              <a:t>одиницею</a:t>
            </a:r>
            <a:r>
              <a:rPr lang="ru-RU" dirty="0" smtClean="0"/>
              <a:t> ЗЕД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зовнішньоекономічна</a:t>
            </a:r>
            <a:r>
              <a:rPr lang="ru-RU" b="1" dirty="0" smtClean="0"/>
              <a:t> </a:t>
            </a:r>
            <a:r>
              <a:rPr lang="ru-RU" b="1" dirty="0" err="1" smtClean="0"/>
              <a:t>операція</a:t>
            </a:r>
            <a:r>
              <a:rPr lang="ru-RU" b="1" dirty="0" smtClean="0"/>
              <a:t>. </a:t>
            </a:r>
            <a:r>
              <a:rPr lang="ru-RU" b="1" dirty="0" err="1" smtClean="0"/>
              <a:t>Зовнішньоекономічна</a:t>
            </a:r>
            <a:r>
              <a:rPr lang="ru-RU" b="1" dirty="0" smtClean="0"/>
              <a:t> </a:t>
            </a:r>
            <a:r>
              <a:rPr lang="ru-RU" b="1" dirty="0" err="1" smtClean="0"/>
              <a:t>операція</a:t>
            </a:r>
            <a:r>
              <a:rPr lang="ru-RU" b="1" dirty="0" smtClean="0"/>
              <a:t> (ЗЕО) </a:t>
            </a:r>
            <a:r>
              <a:rPr lang="ru-RU" dirty="0" smtClean="0"/>
              <a:t>— </a:t>
            </a:r>
            <a:r>
              <a:rPr lang="ru-RU" dirty="0" err="1" smtClean="0"/>
              <a:t>це</a:t>
            </a:r>
            <a:r>
              <a:rPr lang="ru-RU" dirty="0" smtClean="0"/>
              <a:t> комплекс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контраге</a:t>
            </a:r>
            <a:r>
              <a:rPr lang="ru-RU" dirty="0" smtClean="0"/>
              <a:t>- </a:t>
            </a:r>
            <a:r>
              <a:rPr lang="ru-RU" dirty="0" err="1" smtClean="0"/>
              <a:t>нтів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, </a:t>
            </a:r>
            <a:r>
              <a:rPr lang="ru-RU" dirty="0" err="1" smtClean="0"/>
              <a:t>укладання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торгової</a:t>
            </a:r>
            <a:r>
              <a:rPr lang="ru-RU" dirty="0" smtClean="0"/>
              <a:t>, </a:t>
            </a:r>
            <a:r>
              <a:rPr lang="ru-RU" dirty="0" err="1" smtClean="0"/>
              <a:t>інвес</a:t>
            </a:r>
            <a:r>
              <a:rPr lang="ru-RU" dirty="0" smtClean="0"/>
              <a:t>- </a:t>
            </a:r>
            <a:r>
              <a:rPr lang="ru-RU" dirty="0" err="1" smtClean="0"/>
              <a:t>тиційної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угоди </a:t>
            </a:r>
            <a:r>
              <a:rPr lang="ru-RU" dirty="0" err="1" smtClean="0"/>
              <a:t>економічного</a:t>
            </a:r>
            <a:r>
              <a:rPr lang="ru-RU" dirty="0" smtClean="0"/>
              <a:t> характеру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ЗЕО </a:t>
            </a:r>
            <a:r>
              <a:rPr lang="ru-RU" b="1" dirty="0" err="1" smtClean="0"/>
              <a:t>можуть</a:t>
            </a:r>
            <a:r>
              <a:rPr lang="ru-RU" b="1" dirty="0" smtClean="0"/>
              <a:t> </a:t>
            </a:r>
            <a:r>
              <a:rPr lang="ru-RU" b="1" dirty="0" err="1" smtClean="0"/>
              <a:t>здійснюватися</a:t>
            </a:r>
            <a:r>
              <a:rPr lang="ru-RU" b="1" dirty="0" smtClean="0"/>
              <a:t> за такими </a:t>
            </a:r>
            <a:r>
              <a:rPr lang="ru-RU" b="1" dirty="0" err="1" smtClean="0"/>
              <a:t>основними</a:t>
            </a:r>
            <a:r>
              <a:rPr lang="ru-RU" b="1" dirty="0" smtClean="0"/>
              <a:t> </a:t>
            </a:r>
            <a:r>
              <a:rPr lang="ru-RU" b="1" dirty="0" err="1" smtClean="0"/>
              <a:t>напрямами</a:t>
            </a:r>
            <a:r>
              <a:rPr lang="ru-RU" b="1" dirty="0" smtClean="0"/>
              <a:t>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• </a:t>
            </a:r>
            <a:r>
              <a:rPr lang="ru-RU" b="1" dirty="0" err="1" smtClean="0"/>
              <a:t>міжнародна</a:t>
            </a:r>
            <a:r>
              <a:rPr lang="ru-RU" b="1" dirty="0" smtClean="0"/>
              <a:t> </a:t>
            </a:r>
            <a:r>
              <a:rPr lang="ru-RU" b="1" dirty="0" err="1" smtClean="0"/>
              <a:t>торгівля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експортно-імпортні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реекспорт</a:t>
            </a:r>
            <a:r>
              <a:rPr lang="ru-RU" dirty="0" smtClean="0"/>
              <a:t> та </a:t>
            </a:r>
            <a:r>
              <a:rPr lang="ru-RU" dirty="0" err="1" smtClean="0"/>
              <a:t>реімпорт</a:t>
            </a:r>
            <a:r>
              <a:rPr lang="ru-RU" dirty="0" smtClean="0"/>
              <a:t>,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зустрічної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, </a:t>
            </a:r>
            <a:r>
              <a:rPr lang="ru-RU" dirty="0" err="1" smtClean="0"/>
              <a:t>торгові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суперницького</a:t>
            </a:r>
            <a:r>
              <a:rPr lang="ru-RU" dirty="0" smtClean="0"/>
              <a:t> типу); </a:t>
            </a:r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b="1" dirty="0" err="1" smtClean="0"/>
              <a:t>міжнародний</a:t>
            </a:r>
            <a:r>
              <a:rPr lang="ru-RU" b="1" dirty="0" smtClean="0"/>
              <a:t> </a:t>
            </a:r>
            <a:r>
              <a:rPr lang="ru-RU" b="1" dirty="0" err="1" smtClean="0"/>
              <a:t>трансфер</a:t>
            </a:r>
            <a:r>
              <a:rPr lang="ru-RU" b="1" dirty="0" smtClean="0"/>
              <a:t> </a:t>
            </a:r>
            <a:r>
              <a:rPr lang="ru-RU" b="1" dirty="0" err="1" smtClean="0"/>
              <a:t>технологій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укладання</a:t>
            </a:r>
            <a:r>
              <a:rPr lang="ru-RU" dirty="0" smtClean="0"/>
              <a:t> </a:t>
            </a:r>
            <a:r>
              <a:rPr lang="ru-RU" dirty="0" err="1" smtClean="0"/>
              <a:t>ліцензійних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фра</a:t>
            </a:r>
            <a:r>
              <a:rPr lang="ru-RU" dirty="0" smtClean="0"/>
              <a:t>- </a:t>
            </a:r>
            <a:r>
              <a:rPr lang="ru-RU" dirty="0" err="1" smtClean="0"/>
              <a:t>нчайзингових</a:t>
            </a:r>
            <a:r>
              <a:rPr lang="ru-RU" dirty="0" smtClean="0"/>
              <a:t> </a:t>
            </a:r>
            <a:r>
              <a:rPr lang="ru-RU" dirty="0" err="1" smtClean="0"/>
              <a:t>угод</a:t>
            </a:r>
            <a:r>
              <a:rPr lang="ru-RU" dirty="0" smtClean="0"/>
              <a:t>, </a:t>
            </a:r>
            <a:r>
              <a:rPr lang="ru-RU" dirty="0" err="1" smtClean="0"/>
              <a:t>інжиніринг</a:t>
            </a:r>
            <a:r>
              <a:rPr lang="ru-RU" dirty="0" smtClean="0"/>
              <a:t>, </a:t>
            </a:r>
            <a:r>
              <a:rPr lang="ru-RU" dirty="0" err="1" smtClean="0"/>
              <a:t>реінжиніринг</a:t>
            </a:r>
            <a:r>
              <a:rPr lang="ru-RU" dirty="0" smtClean="0"/>
              <a:t>, консалтинг </a:t>
            </a:r>
            <a:r>
              <a:rPr lang="ru-RU" dirty="0" err="1" smtClean="0"/>
              <a:t>тощо</a:t>
            </a:r>
            <a:r>
              <a:rPr lang="ru-RU" dirty="0" smtClean="0"/>
              <a:t>);</a:t>
            </a:r>
          </a:p>
          <a:p>
            <a:pPr>
              <a:buNone/>
            </a:pPr>
            <a:r>
              <a:rPr lang="ru-RU" dirty="0" smtClean="0"/>
              <a:t> • </a:t>
            </a:r>
            <a:r>
              <a:rPr lang="ru-RU" b="1" dirty="0" err="1" smtClean="0"/>
              <a:t>міжнародні</a:t>
            </a:r>
            <a:r>
              <a:rPr lang="ru-RU" b="1" dirty="0" smtClean="0"/>
              <a:t> </a:t>
            </a:r>
            <a:r>
              <a:rPr lang="ru-RU" b="1" dirty="0" err="1" smtClean="0"/>
              <a:t>інвестиції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спільних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інозем</a:t>
            </a:r>
            <a:r>
              <a:rPr lang="ru-RU" dirty="0" smtClean="0"/>
              <a:t>- ним </a:t>
            </a:r>
            <a:r>
              <a:rPr lang="ru-RU" dirty="0" err="1" smtClean="0"/>
              <a:t>капіталом</a:t>
            </a:r>
            <a:r>
              <a:rPr lang="ru-RU" dirty="0" smtClean="0"/>
              <a:t>, </a:t>
            </a:r>
            <a:r>
              <a:rPr lang="ru-RU" dirty="0" err="1" smtClean="0"/>
              <a:t>інвестиції</a:t>
            </a:r>
            <a:r>
              <a:rPr lang="ru-RU" dirty="0" smtClean="0"/>
              <a:t> в межах </a:t>
            </a:r>
            <a:r>
              <a:rPr lang="ru-RU" dirty="0" err="1" smtClean="0"/>
              <a:t>вільних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зон)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На ЗЕД </a:t>
            </a:r>
            <a:r>
              <a:rPr lang="ru-RU" b="1" dirty="0" err="1" smtClean="0"/>
              <a:t>впливають</a:t>
            </a:r>
            <a:r>
              <a:rPr lang="ru-RU" b="1" dirty="0" smtClean="0"/>
              <a:t> </a:t>
            </a:r>
            <a:r>
              <a:rPr lang="ru-RU" b="1" dirty="0" err="1" smtClean="0"/>
              <a:t>наступн</a:t>
            </a:r>
            <a:r>
              <a:rPr lang="uk-UA" b="1" dirty="0" smtClean="0"/>
              <a:t>і чинники:</a:t>
            </a:r>
          </a:p>
          <a:p>
            <a:pPr>
              <a:buNone/>
            </a:pPr>
            <a:r>
              <a:rPr lang="uk-UA" dirty="0" smtClean="0"/>
              <a:t>1.Нерівномірність економічного розвитку різних країн</a:t>
            </a:r>
          </a:p>
          <a:p>
            <a:pPr>
              <a:buNone/>
            </a:pPr>
            <a:r>
              <a:rPr lang="uk-UA" dirty="0" smtClean="0"/>
              <a:t>2.Відмінність сировинних ресурсів</a:t>
            </a:r>
          </a:p>
          <a:p>
            <a:pPr>
              <a:buNone/>
            </a:pPr>
            <a:r>
              <a:rPr lang="uk-UA" dirty="0" smtClean="0"/>
              <a:t>3.Відмінність людських ресурсів </a:t>
            </a:r>
          </a:p>
          <a:p>
            <a:pPr>
              <a:buNone/>
            </a:pPr>
            <a:r>
              <a:rPr lang="uk-UA" dirty="0" smtClean="0"/>
              <a:t>4.Нерівномірність розвитку фінансових ресурсів</a:t>
            </a:r>
          </a:p>
          <a:p>
            <a:pPr>
              <a:buNone/>
            </a:pPr>
            <a:r>
              <a:rPr lang="uk-UA" dirty="0" smtClean="0"/>
              <a:t>5.Характер політичних відносин </a:t>
            </a:r>
          </a:p>
          <a:p>
            <a:pPr>
              <a:buNone/>
            </a:pPr>
            <a:r>
              <a:rPr lang="uk-UA" dirty="0" smtClean="0"/>
              <a:t>6.Різний рівень науково-технічного розвитку</a:t>
            </a:r>
          </a:p>
          <a:p>
            <a:pPr>
              <a:buNone/>
            </a:pPr>
            <a:r>
              <a:rPr lang="uk-UA" dirty="0" smtClean="0"/>
              <a:t>7.Спеціальне географічне положення природних кліматичних ресурсів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122</TotalTime>
  <Words>662</Words>
  <Application>Microsoft Office PowerPoint</Application>
  <PresentationFormat>Экран (4:3)</PresentationFormat>
  <Paragraphs>66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Аспект</vt:lpstr>
      <vt:lpstr>Зовнішньоекономічна діяльністьта підприємств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 Зовнішньоекономічна діяльність.Сутність та фактори розвитку</dc:title>
  <dc:creator>Julia</dc:creator>
  <cp:lastModifiedBy>USER</cp:lastModifiedBy>
  <cp:revision>21</cp:revision>
  <dcterms:created xsi:type="dcterms:W3CDTF">2017-09-02T09:35:00Z</dcterms:created>
  <dcterms:modified xsi:type="dcterms:W3CDTF">2020-10-19T15:48:24Z</dcterms:modified>
</cp:coreProperties>
</file>