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70" r:id="rId15"/>
    <p:sldId id="272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996952"/>
            <a:ext cx="3888433" cy="18813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Цестодози</a:t>
            </a:r>
            <a:r>
              <a:rPr lang="ru-RU" b="1" dirty="0" smtClean="0"/>
              <a:t>, </a:t>
            </a:r>
            <a:r>
              <a:rPr lang="ru-RU" b="1" dirty="0" err="1" smtClean="0"/>
              <a:t>гельмінтози</a:t>
            </a:r>
            <a:r>
              <a:rPr lang="ru-RU" b="1" dirty="0" smtClean="0"/>
              <a:t> с</a:t>
            </a:r>
            <a:r>
              <a:rPr lang="uk-UA" b="1" dirty="0" smtClean="0"/>
              <a:t>і</a:t>
            </a:r>
            <a:r>
              <a:rPr lang="ru-RU" b="1" dirty="0" err="1" smtClean="0"/>
              <a:t>льськогосподаських</a:t>
            </a:r>
            <a:r>
              <a:rPr lang="ru-RU" b="1" dirty="0" smtClean="0"/>
              <a:t> </a:t>
            </a:r>
            <a:r>
              <a:rPr lang="ru-RU" b="1" dirty="0" err="1" smtClean="0"/>
              <a:t>тварин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516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Теніаринхоз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571409"/>
            <a:ext cx="59046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Теніаринхоз</a:t>
            </a:r>
            <a:r>
              <a:rPr lang="ru-RU" sz="2400" dirty="0"/>
              <a:t> - </a:t>
            </a:r>
            <a:r>
              <a:rPr lang="ru-RU" sz="2400" dirty="0" err="1"/>
              <a:t>інвазійне</a:t>
            </a:r>
            <a:r>
              <a:rPr lang="ru-RU" sz="2400" dirty="0"/>
              <a:t> </a:t>
            </a:r>
            <a:r>
              <a:rPr lang="ru-RU" sz="2400" dirty="0" err="1"/>
              <a:t>захворювання</a:t>
            </a:r>
            <a:r>
              <a:rPr lang="ru-RU" sz="2400" dirty="0"/>
              <a:t> людей, яке </a:t>
            </a:r>
            <a:r>
              <a:rPr lang="ru-RU" sz="2400" dirty="0" err="1"/>
              <a:t>спричиняється</a:t>
            </a:r>
            <a:r>
              <a:rPr lang="ru-RU" sz="2400" dirty="0"/>
              <a:t> </a:t>
            </a:r>
            <a:r>
              <a:rPr lang="ru-RU" sz="2400" dirty="0" err="1"/>
              <a:t>стьожковим</a:t>
            </a:r>
            <a:r>
              <a:rPr lang="ru-RU" sz="2400" dirty="0"/>
              <a:t> </a:t>
            </a:r>
            <a:r>
              <a:rPr lang="ru-RU" sz="2400" dirty="0" err="1"/>
              <a:t>черв'яком</a:t>
            </a:r>
            <a:r>
              <a:rPr lang="ru-RU" sz="2400" dirty="0"/>
              <a:t> - </a:t>
            </a:r>
            <a:r>
              <a:rPr lang="ru-RU" sz="2400" dirty="0" err="1"/>
              <a:t>ціп'яком</a:t>
            </a:r>
            <a:r>
              <a:rPr lang="ru-RU" sz="2400" dirty="0"/>
              <a:t> </a:t>
            </a:r>
            <a:r>
              <a:rPr lang="ru-RU" sz="2400" dirty="0" err="1"/>
              <a:t>бичачим</a:t>
            </a:r>
            <a:r>
              <a:rPr lang="ru-RU" sz="2400" dirty="0"/>
              <a:t> (</a:t>
            </a:r>
            <a:r>
              <a:rPr lang="ru-RU" sz="2400" dirty="0" err="1"/>
              <a:t>неозброєним</a:t>
            </a:r>
            <a:r>
              <a:rPr lang="ru-RU" sz="2400" dirty="0"/>
              <a:t>). У </a:t>
            </a:r>
            <a:r>
              <a:rPr lang="ru-RU" sz="2400" dirty="0" err="1"/>
              <a:t>тварин</a:t>
            </a:r>
            <a:r>
              <a:rPr lang="ru-RU" sz="2400" dirty="0"/>
              <a:t> хвороба, </a:t>
            </a:r>
            <a:r>
              <a:rPr lang="ru-RU" sz="2400" dirty="0" err="1"/>
              <a:t>спричинена</a:t>
            </a:r>
            <a:r>
              <a:rPr lang="ru-RU" sz="2400" dirty="0"/>
              <a:t> </a:t>
            </a:r>
            <a:r>
              <a:rPr lang="ru-RU" sz="2400" dirty="0" err="1"/>
              <a:t>Ціп'яком</a:t>
            </a:r>
            <a:r>
              <a:rPr lang="ru-RU" sz="2400" dirty="0"/>
              <a:t> </a:t>
            </a:r>
            <a:r>
              <a:rPr lang="ru-RU" sz="2400" dirty="0" err="1"/>
              <a:t>бичачим</a:t>
            </a:r>
            <a:r>
              <a:rPr lang="ru-RU" sz="2400" dirty="0"/>
              <a:t>, </a:t>
            </a:r>
            <a:r>
              <a:rPr lang="ru-RU" sz="2400" dirty="0" err="1"/>
              <a:t>називається</a:t>
            </a:r>
            <a:r>
              <a:rPr lang="ru-RU" sz="2400" dirty="0"/>
              <a:t> цистицеркоз,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стадії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збудника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Довжина</a:t>
            </a:r>
            <a:r>
              <a:rPr lang="ru-RU" sz="2400" dirty="0"/>
              <a:t> </a:t>
            </a:r>
            <a:r>
              <a:rPr lang="ru-RU" sz="2400" dirty="0" err="1"/>
              <a:t>гельмінта</a:t>
            </a:r>
            <a:r>
              <a:rPr lang="ru-RU" sz="2400" dirty="0"/>
              <a:t> </a:t>
            </a:r>
            <a:r>
              <a:rPr lang="ru-RU" sz="2400" dirty="0" err="1"/>
              <a:t>досягає</a:t>
            </a:r>
            <a:r>
              <a:rPr lang="ru-RU" sz="2400" dirty="0"/>
              <a:t> 2-10 м, </a:t>
            </a:r>
            <a:r>
              <a:rPr lang="ru-RU" sz="2400" dirty="0" err="1"/>
              <a:t>тіло</a:t>
            </a:r>
            <a:r>
              <a:rPr lang="ru-RU" sz="2400" dirty="0"/>
              <a:t> </a:t>
            </a:r>
            <a:r>
              <a:rPr lang="ru-RU" sz="2400" dirty="0" err="1"/>
              <a:t>складається</a:t>
            </a:r>
            <a:r>
              <a:rPr lang="ru-RU" sz="2400" dirty="0"/>
              <a:t> з головки з </a:t>
            </a:r>
            <a:r>
              <a:rPr lang="ru-RU" sz="2400" dirty="0" err="1"/>
              <a:t>чотирма</a:t>
            </a:r>
            <a:r>
              <a:rPr lang="ru-RU" sz="2400" dirty="0"/>
              <a:t> </a:t>
            </a:r>
            <a:r>
              <a:rPr lang="ru-RU" sz="2400" dirty="0" err="1"/>
              <a:t>міцними</a:t>
            </a:r>
            <a:r>
              <a:rPr lang="ru-RU" sz="2400" dirty="0"/>
              <a:t> присосками і </a:t>
            </a:r>
            <a:r>
              <a:rPr lang="ru-RU" sz="2400" dirty="0" err="1"/>
              <a:t>багатьох</a:t>
            </a:r>
            <a:r>
              <a:rPr lang="ru-RU" sz="2400" dirty="0"/>
              <a:t> (</a:t>
            </a:r>
            <a:r>
              <a:rPr lang="ru-RU" sz="2400" dirty="0" err="1"/>
              <a:t>більш</a:t>
            </a:r>
            <a:r>
              <a:rPr lang="ru-RU" sz="2400" dirty="0"/>
              <a:t> як </a:t>
            </a:r>
            <a:r>
              <a:rPr lang="ru-RU" sz="2400" dirty="0" err="1"/>
              <a:t>тисяча</a:t>
            </a:r>
            <a:r>
              <a:rPr lang="ru-RU" sz="2400" dirty="0"/>
              <a:t>) </a:t>
            </a:r>
            <a:r>
              <a:rPr lang="ru-RU" sz="2400" dirty="0" err="1"/>
              <a:t>члеників</a:t>
            </a:r>
            <a:r>
              <a:rPr lang="ru-RU" sz="2400" dirty="0"/>
              <a:t>. В одному </a:t>
            </a:r>
            <a:r>
              <a:rPr lang="ru-RU" sz="2400" dirty="0" err="1"/>
              <a:t>зрілому</a:t>
            </a:r>
            <a:r>
              <a:rPr lang="ru-RU" sz="2400" dirty="0"/>
              <a:t> членику </a:t>
            </a:r>
            <a:r>
              <a:rPr lang="ru-RU" sz="2400" dirty="0" err="1"/>
              <a:t>налічується</a:t>
            </a:r>
            <a:r>
              <a:rPr lang="ru-RU" sz="2400" dirty="0"/>
              <a:t> до 170 </a:t>
            </a:r>
            <a:r>
              <a:rPr lang="ru-RU" sz="2400" dirty="0" err="1"/>
              <a:t>тисяч</a:t>
            </a:r>
            <a:r>
              <a:rPr lang="ru-RU" sz="2400" dirty="0"/>
              <a:t> </a:t>
            </a:r>
            <a:r>
              <a:rPr lang="ru-RU" sz="2400" dirty="0" err="1"/>
              <a:t>яєць</a:t>
            </a:r>
            <a:r>
              <a:rPr lang="ru-RU" sz="2400" dirty="0"/>
              <a:t>, </a:t>
            </a:r>
            <a:r>
              <a:rPr lang="ru-RU" sz="2400" dirty="0" err="1"/>
              <a:t>всередині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є личинки. </a:t>
            </a:r>
          </a:p>
        </p:txBody>
      </p:sp>
    </p:spTree>
    <p:extLst>
      <p:ext uri="{BB962C8B-B14F-4D97-AF65-F5344CB8AC3E}">
        <p14:creationId xmlns:p14="http://schemas.microsoft.com/office/powerpoint/2010/main" val="3659726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681038"/>
            <a:ext cx="7334250" cy="549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73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24744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Цистицерки добре </a:t>
            </a:r>
            <a:r>
              <a:rPr lang="ru-RU" sz="2400" dirty="0" err="1"/>
              <a:t>помітні</a:t>
            </a:r>
            <a:r>
              <a:rPr lang="ru-RU" sz="2400" dirty="0"/>
              <a:t> у </a:t>
            </a:r>
            <a:r>
              <a:rPr lang="ru-RU" sz="2400" dirty="0" err="1"/>
              <a:t>м'ясі</a:t>
            </a:r>
            <a:r>
              <a:rPr lang="ru-RU" sz="2400" dirty="0"/>
              <a:t>, але не </a:t>
            </a:r>
            <a:r>
              <a:rPr lang="ru-RU" sz="2400" dirty="0" err="1"/>
              <a:t>завжди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вони </a:t>
            </a:r>
            <a:r>
              <a:rPr lang="ru-RU" sz="2400" dirty="0" err="1"/>
              <a:t>перебувають</a:t>
            </a:r>
            <a:r>
              <a:rPr lang="ru-RU" sz="2400" dirty="0"/>
              <a:t> </a:t>
            </a:r>
            <a:r>
              <a:rPr lang="ru-RU" sz="2400" dirty="0" err="1"/>
              <a:t>всередині</a:t>
            </a:r>
            <a:r>
              <a:rPr lang="ru-RU" sz="2400" dirty="0"/>
              <a:t> </a:t>
            </a:r>
            <a:r>
              <a:rPr lang="ru-RU" sz="2400" dirty="0" err="1"/>
              <a:t>м'язів</a:t>
            </a:r>
            <a:r>
              <a:rPr lang="ru-RU" sz="2400" dirty="0"/>
              <a:t>. </a:t>
            </a:r>
            <a:r>
              <a:rPr lang="ru-RU" sz="2400" dirty="0" err="1"/>
              <a:t>Найчастіше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виявляють</a:t>
            </a:r>
            <a:r>
              <a:rPr lang="ru-RU" sz="2400" dirty="0"/>
              <a:t> у </a:t>
            </a:r>
            <a:r>
              <a:rPr lang="ru-RU" sz="2400" dirty="0" err="1"/>
              <a:t>серцевому</a:t>
            </a:r>
            <a:r>
              <a:rPr lang="ru-RU" sz="2400" dirty="0"/>
              <a:t> </a:t>
            </a:r>
            <a:r>
              <a:rPr lang="ru-RU" sz="2400" dirty="0" err="1"/>
              <a:t>м'язі</a:t>
            </a:r>
            <a:r>
              <a:rPr lang="ru-RU" sz="2400" dirty="0"/>
              <a:t>, </a:t>
            </a:r>
            <a:r>
              <a:rPr lang="ru-RU" sz="2400" dirty="0" err="1"/>
              <a:t>м'язах</a:t>
            </a:r>
            <a:r>
              <a:rPr lang="ru-RU" sz="2400" dirty="0"/>
              <a:t> </a:t>
            </a:r>
            <a:r>
              <a:rPr lang="ru-RU" sz="2400" dirty="0" err="1"/>
              <a:t>язика</a:t>
            </a:r>
            <a:r>
              <a:rPr lang="ru-RU" sz="2400" dirty="0"/>
              <a:t>, </a:t>
            </a:r>
            <a:r>
              <a:rPr lang="ru-RU" sz="2400" dirty="0" err="1"/>
              <a:t>щічних</a:t>
            </a:r>
            <a:r>
              <a:rPr lang="ru-RU" sz="2400" dirty="0"/>
              <a:t>, </a:t>
            </a:r>
            <a:r>
              <a:rPr lang="ru-RU" sz="2400" dirty="0" err="1"/>
              <a:t>поперекових</a:t>
            </a:r>
            <a:r>
              <a:rPr lang="ru-RU" sz="2400" dirty="0"/>
              <a:t>, </a:t>
            </a:r>
            <a:r>
              <a:rPr lang="ru-RU" sz="2400" dirty="0" err="1"/>
              <a:t>ліктьових</a:t>
            </a:r>
            <a:r>
              <a:rPr lang="ru-RU" sz="2400" dirty="0"/>
              <a:t>, </a:t>
            </a:r>
            <a:r>
              <a:rPr lang="ru-RU" sz="2400" dirty="0" err="1"/>
              <a:t>шийних</a:t>
            </a:r>
            <a:r>
              <a:rPr lang="ru-RU" sz="2400" dirty="0"/>
              <a:t> і </a:t>
            </a:r>
            <a:r>
              <a:rPr lang="ru-RU" sz="2400" dirty="0" err="1"/>
              <a:t>черевних</a:t>
            </a:r>
            <a:r>
              <a:rPr lang="ru-RU" sz="2400" dirty="0"/>
              <a:t> </a:t>
            </a:r>
            <a:r>
              <a:rPr lang="ru-RU" sz="2400" dirty="0" err="1"/>
              <a:t>м'язах</a:t>
            </a:r>
            <a:r>
              <a:rPr lang="ru-RU" sz="2400" dirty="0"/>
              <a:t>. </a:t>
            </a:r>
            <a:r>
              <a:rPr lang="ru-RU" sz="2400" dirty="0" err="1"/>
              <a:t>Рідше</a:t>
            </a:r>
            <a:r>
              <a:rPr lang="ru-RU" sz="2400" dirty="0"/>
              <a:t> личинки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локалізуватися</a:t>
            </a:r>
            <a:r>
              <a:rPr lang="ru-RU" sz="2400" dirty="0"/>
              <a:t> в головному </a:t>
            </a:r>
            <a:r>
              <a:rPr lang="ru-RU" sz="2400" dirty="0" err="1"/>
              <a:t>мозку</a:t>
            </a:r>
            <a:r>
              <a:rPr lang="ru-RU" sz="2400" dirty="0"/>
              <a:t>, </a:t>
            </a:r>
            <a:r>
              <a:rPr lang="ru-RU" sz="2400" dirty="0" err="1"/>
              <a:t>легенях</a:t>
            </a:r>
            <a:r>
              <a:rPr lang="ru-RU" sz="2400" dirty="0"/>
              <a:t>, </a:t>
            </a:r>
            <a:r>
              <a:rPr lang="ru-RU" sz="2400" dirty="0" err="1"/>
              <a:t>печінці</a:t>
            </a:r>
            <a:r>
              <a:rPr lang="ru-RU" sz="2400" dirty="0"/>
              <a:t> та </a:t>
            </a:r>
            <a:r>
              <a:rPr lang="ru-RU" sz="2400" dirty="0" err="1"/>
              <a:t>селезінці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Проміжним</a:t>
            </a:r>
            <a:r>
              <a:rPr lang="ru-RU" sz="2400" dirty="0"/>
              <a:t> </a:t>
            </a:r>
            <a:r>
              <a:rPr lang="ru-RU" sz="2400" dirty="0" err="1"/>
              <a:t>живителем</a:t>
            </a:r>
            <a:r>
              <a:rPr lang="ru-RU" sz="2400" dirty="0"/>
              <a:t> для </a:t>
            </a:r>
            <a:r>
              <a:rPr lang="ru-RU" sz="2400" dirty="0" err="1"/>
              <a:t>бичачого</a:t>
            </a:r>
            <a:r>
              <a:rPr lang="ru-RU" sz="2400" dirty="0"/>
              <a:t> </a:t>
            </a:r>
            <a:r>
              <a:rPr lang="ru-RU" sz="2400" dirty="0" err="1"/>
              <a:t>ціп'яка</a:t>
            </a:r>
            <a:r>
              <a:rPr lang="ru-RU" sz="2400" dirty="0"/>
              <a:t> є </a:t>
            </a:r>
            <a:r>
              <a:rPr lang="ru-RU" sz="2400" dirty="0" err="1"/>
              <a:t>лише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. Вона </a:t>
            </a:r>
            <a:r>
              <a:rPr lang="ru-RU" sz="2400" dirty="0" err="1"/>
              <a:t>заражується</a:t>
            </a:r>
            <a:r>
              <a:rPr lang="ru-RU" sz="2400" dirty="0"/>
              <a:t> </a:t>
            </a:r>
            <a:r>
              <a:rPr lang="ru-RU" sz="2400" dirty="0" err="1"/>
              <a:t>теніаринхозом</a:t>
            </a:r>
            <a:r>
              <a:rPr lang="ru-RU" sz="2400" dirty="0"/>
              <a:t> у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вживання</a:t>
            </a:r>
            <a:r>
              <a:rPr lang="ru-RU" sz="2400" dirty="0"/>
              <a:t> в </a:t>
            </a:r>
            <a:r>
              <a:rPr lang="ru-RU" sz="2400" dirty="0" err="1"/>
              <a:t>їжу</a:t>
            </a:r>
            <a:r>
              <a:rPr lang="ru-RU" sz="2400" dirty="0"/>
              <a:t> сирого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напівсирого</a:t>
            </a:r>
            <a:r>
              <a:rPr lang="ru-RU" sz="2400" dirty="0"/>
              <a:t>, </a:t>
            </a:r>
            <a:r>
              <a:rPr lang="ru-RU" sz="2400" dirty="0" err="1"/>
              <a:t>в'яленого</a:t>
            </a:r>
            <a:r>
              <a:rPr lang="ru-RU" sz="2400" dirty="0"/>
              <a:t> та копченого </a:t>
            </a:r>
            <a:r>
              <a:rPr lang="ru-RU" sz="2400" dirty="0" err="1"/>
              <a:t>яловичого</a:t>
            </a:r>
            <a:r>
              <a:rPr lang="ru-RU" sz="2400" dirty="0"/>
              <a:t> </a:t>
            </a:r>
            <a:r>
              <a:rPr lang="ru-RU" sz="2400" dirty="0" err="1"/>
              <a:t>м'яса</a:t>
            </a:r>
            <a:r>
              <a:rPr lang="ru-RU" sz="2400" dirty="0"/>
              <a:t>, </a:t>
            </a:r>
            <a:r>
              <a:rPr lang="ru-RU" sz="2400" dirty="0" err="1"/>
              <a:t>ураженого</a:t>
            </a:r>
            <a:r>
              <a:rPr lang="ru-RU" sz="2400" dirty="0"/>
              <a:t> цистицерками.</a:t>
            </a:r>
          </a:p>
        </p:txBody>
      </p:sp>
    </p:spTree>
    <p:extLst>
      <p:ext uri="{BB962C8B-B14F-4D97-AF65-F5344CB8AC3E}">
        <p14:creationId xmlns:p14="http://schemas.microsoft.com/office/powerpoint/2010/main" val="3757107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Дифілоботріоз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72816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Дифілоботріоз</a:t>
            </a:r>
            <a:r>
              <a:rPr lang="ru-RU" sz="2400" dirty="0"/>
              <a:t> - </a:t>
            </a:r>
            <a:r>
              <a:rPr lang="ru-RU" sz="2400" dirty="0" err="1"/>
              <a:t>інвазійне</a:t>
            </a:r>
            <a:r>
              <a:rPr lang="ru-RU" sz="2400" dirty="0"/>
              <a:t> </a:t>
            </a:r>
            <a:r>
              <a:rPr lang="ru-RU" sz="2400" dirty="0" err="1"/>
              <a:t>захворювання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і </a:t>
            </a:r>
            <a:r>
              <a:rPr lang="ru-RU" sz="2400" dirty="0" err="1"/>
              <a:t>тварин</a:t>
            </a:r>
            <a:r>
              <a:rPr lang="ru-RU" sz="2400" dirty="0"/>
              <a:t>, </a:t>
            </a:r>
            <a:r>
              <a:rPr lang="ru-RU" sz="2400" dirty="0" err="1"/>
              <a:t>збудником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 є </a:t>
            </a:r>
            <a:r>
              <a:rPr lang="ru-RU" sz="2400" dirty="0" err="1"/>
              <a:t>стьожак</a:t>
            </a:r>
            <a:r>
              <a:rPr lang="ru-RU" sz="2400" dirty="0"/>
              <a:t>, широкий </a:t>
            </a:r>
            <a:r>
              <a:rPr lang="ru-RU" sz="2400" dirty="0" err="1"/>
              <a:t>стрічковий</a:t>
            </a:r>
            <a:r>
              <a:rPr lang="ru-RU" sz="2400" dirty="0"/>
              <a:t> </a:t>
            </a:r>
            <a:r>
              <a:rPr lang="ru-RU" sz="2400" dirty="0" err="1"/>
              <a:t>черв'як</a:t>
            </a:r>
            <a:r>
              <a:rPr lang="ru-RU" sz="2400" dirty="0"/>
              <a:t> </a:t>
            </a:r>
            <a:r>
              <a:rPr lang="ru-RU" sz="2400" dirty="0" err="1"/>
              <a:t>завдовжки</a:t>
            </a:r>
            <a:r>
              <a:rPr lang="ru-RU" sz="2400" dirty="0"/>
              <a:t> до 9 </a:t>
            </a:r>
            <a:r>
              <a:rPr lang="ru-RU" sz="2400" dirty="0" err="1"/>
              <a:t>метрів</a:t>
            </a:r>
            <a:r>
              <a:rPr lang="ru-RU" sz="2400" dirty="0"/>
              <a:t>.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біогельмінт</a:t>
            </a:r>
            <a:r>
              <a:rPr lang="ru-RU" sz="2400" dirty="0"/>
              <a:t>, і </a:t>
            </a:r>
            <a:r>
              <a:rPr lang="ru-RU" sz="2400" dirty="0" err="1"/>
              <a:t>розвивається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зміною</a:t>
            </a:r>
            <a:r>
              <a:rPr lang="ru-RU" sz="2400" dirty="0"/>
              <a:t> </a:t>
            </a:r>
            <a:r>
              <a:rPr lang="ru-RU" sz="2400" dirty="0" err="1"/>
              <a:t>трьох</a:t>
            </a:r>
            <a:r>
              <a:rPr lang="ru-RU" sz="2400" dirty="0"/>
              <a:t> </a:t>
            </a:r>
            <a:r>
              <a:rPr lang="ru-RU" sz="2400" dirty="0" err="1"/>
              <a:t>живителів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Дефінітивними</a:t>
            </a:r>
            <a:r>
              <a:rPr lang="ru-RU" sz="2400" dirty="0"/>
              <a:t> </a:t>
            </a:r>
            <a:r>
              <a:rPr lang="ru-RU" sz="2400" dirty="0" err="1"/>
              <a:t>живителями</a:t>
            </a:r>
            <a:r>
              <a:rPr lang="ru-RU" sz="2400" dirty="0"/>
              <a:t> є люди і </a:t>
            </a:r>
            <a:r>
              <a:rPr lang="ru-RU" sz="2400" dirty="0" err="1"/>
              <a:t>деякі</a:t>
            </a:r>
            <a:r>
              <a:rPr lang="ru-RU" sz="2400" dirty="0"/>
              <a:t>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тварин</a:t>
            </a:r>
            <a:r>
              <a:rPr lang="ru-RU" sz="2400" dirty="0"/>
              <a:t> (</a:t>
            </a:r>
            <a:r>
              <a:rPr lang="ru-RU" sz="2400" dirty="0" err="1"/>
              <a:t>коти</a:t>
            </a:r>
            <a:r>
              <a:rPr lang="ru-RU" sz="2400" dirty="0"/>
              <a:t>, собаки), в тонкому кишечнику </a:t>
            </a:r>
            <a:r>
              <a:rPr lang="ru-RU" sz="2400" dirty="0" err="1"/>
              <a:t>яких</a:t>
            </a:r>
            <a:r>
              <a:rPr lang="ru-RU" sz="2400" dirty="0"/>
              <a:t> роками </a:t>
            </a:r>
            <a:r>
              <a:rPr lang="ru-RU" sz="2400" dirty="0" err="1"/>
              <a:t>паразитує</a:t>
            </a:r>
            <a:r>
              <a:rPr lang="ru-RU" sz="2400" dirty="0"/>
              <a:t> </a:t>
            </a:r>
            <a:r>
              <a:rPr lang="ru-RU" sz="2400" dirty="0" err="1"/>
              <a:t>гельмінт</a:t>
            </a:r>
            <a:r>
              <a:rPr lang="ru-RU" sz="2400" dirty="0"/>
              <a:t>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відкладає</a:t>
            </a:r>
            <a:r>
              <a:rPr lang="ru-RU" sz="2400" dirty="0"/>
              <a:t> </a:t>
            </a:r>
            <a:r>
              <a:rPr lang="ru-RU" sz="2400" dirty="0" err="1"/>
              <a:t>яйця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виділяються</a:t>
            </a:r>
            <a:r>
              <a:rPr lang="ru-RU" sz="2400" dirty="0"/>
              <a:t> з </a:t>
            </a:r>
            <a:r>
              <a:rPr lang="ru-RU" sz="2400" dirty="0" err="1"/>
              <a:t>фекаліями</a:t>
            </a:r>
            <a:r>
              <a:rPr lang="ru-RU" sz="2400" dirty="0"/>
              <a:t> </a:t>
            </a:r>
            <a:r>
              <a:rPr lang="ru-RU" sz="2400" dirty="0" err="1"/>
              <a:t>назовні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Яйця</a:t>
            </a:r>
            <a:r>
              <a:rPr lang="ru-RU" sz="2400" dirty="0"/>
              <a:t> </a:t>
            </a:r>
            <a:r>
              <a:rPr lang="ru-RU" sz="2400" dirty="0" err="1"/>
              <a:t>черв'яка</a:t>
            </a:r>
            <a:r>
              <a:rPr lang="ru-RU" sz="2400" dirty="0"/>
              <a:t> у </a:t>
            </a:r>
            <a:r>
              <a:rPr lang="ru-RU" sz="2400" dirty="0" err="1"/>
              <a:t>зволоженому</a:t>
            </a:r>
            <a:r>
              <a:rPr lang="ru-RU" sz="2400" dirty="0"/>
              <a:t> </a:t>
            </a:r>
            <a:r>
              <a:rPr lang="ru-RU" sz="2400" dirty="0" err="1"/>
              <a:t>ґрунті</a:t>
            </a:r>
            <a:r>
              <a:rPr lang="ru-RU" sz="2400" dirty="0"/>
              <a:t> </a:t>
            </a:r>
            <a:r>
              <a:rPr lang="ru-RU" sz="2400" dirty="0" err="1"/>
              <a:t>залишаються</a:t>
            </a:r>
            <a:r>
              <a:rPr lang="ru-RU" sz="2400" dirty="0"/>
              <a:t> </a:t>
            </a:r>
            <a:r>
              <a:rPr lang="ru-RU" sz="2400" dirty="0" err="1"/>
              <a:t>життєздатними</a:t>
            </a:r>
            <a:r>
              <a:rPr lang="ru-RU" sz="2400" dirty="0"/>
              <a:t> до </a:t>
            </a:r>
            <a:r>
              <a:rPr lang="ru-RU" sz="2400" dirty="0" err="1"/>
              <a:t>кількох</a:t>
            </a:r>
            <a:r>
              <a:rPr lang="ru-RU" sz="2400" dirty="0"/>
              <a:t> </a:t>
            </a:r>
            <a:r>
              <a:rPr lang="ru-RU" sz="2400" dirty="0" err="1"/>
              <a:t>тижнів</a:t>
            </a:r>
            <a:r>
              <a:rPr lang="ru-RU" sz="2400" dirty="0"/>
              <a:t>, </a:t>
            </a:r>
            <a:r>
              <a:rPr lang="ru-RU" sz="2400" dirty="0" err="1"/>
              <a:t>витримують</a:t>
            </a:r>
            <a:r>
              <a:rPr lang="ru-RU" sz="2400" dirty="0"/>
              <a:t> </a:t>
            </a:r>
            <a:r>
              <a:rPr lang="ru-RU" sz="2400" dirty="0" err="1"/>
              <a:t>короткочасне</a:t>
            </a:r>
            <a:r>
              <a:rPr lang="ru-RU" sz="2400" dirty="0"/>
              <a:t> </a:t>
            </a:r>
            <a:r>
              <a:rPr lang="ru-RU" sz="2400" dirty="0" err="1"/>
              <a:t>заморожування</a:t>
            </a:r>
            <a:r>
              <a:rPr lang="ru-RU" sz="2400" dirty="0"/>
              <a:t>. </a:t>
            </a:r>
            <a:r>
              <a:rPr lang="ru-RU" sz="2400" dirty="0" err="1"/>
              <a:t>Восени</a:t>
            </a:r>
            <a:r>
              <a:rPr lang="ru-RU" sz="2400" dirty="0"/>
              <a:t> вони </a:t>
            </a:r>
            <a:r>
              <a:rPr lang="ru-RU" sz="2400" dirty="0" err="1"/>
              <a:t>потрапляють</a:t>
            </a:r>
            <a:r>
              <a:rPr lang="ru-RU" sz="2400" dirty="0"/>
              <a:t> у </a:t>
            </a:r>
            <a:r>
              <a:rPr lang="ru-RU" sz="2400" dirty="0" err="1"/>
              <a:t>непромерзлу</a:t>
            </a:r>
            <a:r>
              <a:rPr lang="ru-RU" sz="2400" dirty="0"/>
              <a:t> </a:t>
            </a:r>
            <a:r>
              <a:rPr lang="ru-RU" sz="2400" dirty="0" err="1"/>
              <a:t>водойму</a:t>
            </a:r>
            <a:r>
              <a:rPr lang="ru-RU" sz="2400" dirty="0"/>
              <a:t>, а </a:t>
            </a:r>
            <a:r>
              <a:rPr lang="ru-RU" sz="2400" dirty="0" err="1"/>
              <a:t>навесні</a:t>
            </a:r>
            <a:r>
              <a:rPr lang="ru-RU" sz="2400" dirty="0"/>
              <a:t> з них </a:t>
            </a:r>
            <a:r>
              <a:rPr lang="ru-RU" sz="2400" dirty="0" err="1"/>
              <a:t>формуються</a:t>
            </a:r>
            <a:r>
              <a:rPr lang="ru-RU" sz="2400" dirty="0"/>
              <a:t> личинки.</a:t>
            </a:r>
          </a:p>
        </p:txBody>
      </p:sp>
    </p:spTree>
    <p:extLst>
      <p:ext uri="{BB962C8B-B14F-4D97-AF65-F5344CB8AC3E}">
        <p14:creationId xmlns:p14="http://schemas.microsoft.com/office/powerpoint/2010/main" val="1863968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Опісторхоз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18838"/>
            <a:ext cx="38164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Опісторхоз</a:t>
            </a:r>
            <a:r>
              <a:rPr lang="ru-RU" sz="2400" dirty="0"/>
              <a:t> - </a:t>
            </a:r>
            <a:r>
              <a:rPr lang="ru-RU" sz="2400" dirty="0" err="1"/>
              <a:t>небезпечне</a:t>
            </a:r>
            <a:r>
              <a:rPr lang="ru-RU" sz="2400" dirty="0"/>
              <a:t> </a:t>
            </a:r>
            <a:r>
              <a:rPr lang="ru-RU" sz="2400" dirty="0" err="1"/>
              <a:t>інвазійне</a:t>
            </a:r>
            <a:r>
              <a:rPr lang="ru-RU" sz="2400" dirty="0"/>
              <a:t> </a:t>
            </a:r>
            <a:r>
              <a:rPr lang="ru-RU" sz="2400" dirty="0" err="1"/>
              <a:t>захворювання</a:t>
            </a:r>
            <a:r>
              <a:rPr lang="ru-RU" sz="2400" dirty="0"/>
              <a:t>, яке </a:t>
            </a:r>
            <a:r>
              <a:rPr lang="ru-RU" sz="2400" dirty="0" err="1"/>
              <a:t>спричиняється</a:t>
            </a:r>
            <a:r>
              <a:rPr lang="ru-RU" sz="2400" dirty="0"/>
              <a:t> </a:t>
            </a:r>
            <a:r>
              <a:rPr lang="ru-RU" sz="2400" dirty="0" err="1"/>
              <a:t>тре-матодою</a:t>
            </a:r>
            <a:r>
              <a:rPr lang="ru-RU" sz="2400" dirty="0"/>
              <a:t> </a:t>
            </a:r>
            <a:r>
              <a:rPr lang="en-US" sz="2400" dirty="0" err="1"/>
              <a:t>Opisthorhis</a:t>
            </a:r>
            <a:r>
              <a:rPr lang="en-US" sz="2400" dirty="0"/>
              <a:t> </a:t>
            </a:r>
            <a:r>
              <a:rPr lang="en-US" sz="2400" dirty="0" err="1"/>
              <a:t>phelineus</a:t>
            </a:r>
            <a:r>
              <a:rPr lang="en-US" sz="2400" dirty="0"/>
              <a:t>. </a:t>
            </a:r>
            <a:r>
              <a:rPr lang="ru-RU" sz="2400" dirty="0"/>
              <a:t>Вони </a:t>
            </a:r>
            <a:r>
              <a:rPr lang="ru-RU" sz="2400" dirty="0" err="1"/>
              <a:t>паразитують</a:t>
            </a:r>
            <a:r>
              <a:rPr lang="ru-RU" sz="2400" dirty="0"/>
              <a:t> у </a:t>
            </a:r>
            <a:r>
              <a:rPr lang="ru-RU" sz="2400" dirty="0" err="1"/>
              <a:t>жовчних</a:t>
            </a:r>
            <a:r>
              <a:rPr lang="ru-RU" sz="2400" dirty="0"/>
              <a:t> ходах </a:t>
            </a:r>
            <a:r>
              <a:rPr lang="ru-RU" sz="2400" dirty="0" err="1"/>
              <a:t>печінки</a:t>
            </a:r>
            <a:r>
              <a:rPr lang="ru-RU" sz="2400" dirty="0"/>
              <a:t> </a:t>
            </a:r>
            <a:r>
              <a:rPr lang="ru-RU" sz="2400" dirty="0" err="1"/>
              <a:t>дефінітивних</a:t>
            </a:r>
            <a:r>
              <a:rPr lang="ru-RU" sz="2400" dirty="0"/>
              <a:t> </a:t>
            </a:r>
            <a:r>
              <a:rPr lang="ru-RU" sz="2400" dirty="0" err="1"/>
              <a:t>живителів</a:t>
            </a:r>
            <a:r>
              <a:rPr lang="ru-RU" sz="2400" dirty="0"/>
              <a:t> (</a:t>
            </a:r>
            <a:r>
              <a:rPr lang="ru-RU" sz="2400" dirty="0" err="1"/>
              <a:t>людини</a:t>
            </a:r>
            <a:r>
              <a:rPr lang="ru-RU" sz="2400" dirty="0"/>
              <a:t>, собак, </a:t>
            </a:r>
            <a:r>
              <a:rPr lang="ru-RU" sz="2400" dirty="0" err="1"/>
              <a:t>котів</a:t>
            </a:r>
            <a:r>
              <a:rPr lang="ru-RU" sz="2400" dirty="0"/>
              <a:t> і диких </a:t>
            </a:r>
            <a:r>
              <a:rPr lang="ru-RU" sz="2400" dirty="0" err="1"/>
              <a:t>хутрових</a:t>
            </a:r>
            <a:r>
              <a:rPr lang="ru-RU" sz="2400" dirty="0"/>
              <a:t> </a:t>
            </a:r>
            <a:r>
              <a:rPr lang="ru-RU" sz="2400" dirty="0" err="1"/>
              <a:t>звірів</a:t>
            </a:r>
            <a:r>
              <a:rPr lang="ru-RU" sz="2400" dirty="0"/>
              <a:t>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1916832"/>
            <a:ext cx="3600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варіння</a:t>
            </a:r>
            <a:r>
              <a:rPr lang="ru-RU" sz="2400" dirty="0"/>
              <a:t> </a:t>
            </a:r>
            <a:r>
              <a:rPr lang="ru-RU" sz="2400" dirty="0" err="1"/>
              <a:t>риби</a:t>
            </a:r>
            <a:r>
              <a:rPr lang="ru-RU" sz="2400" dirty="0"/>
              <a:t> шматками </a:t>
            </a:r>
            <a:r>
              <a:rPr lang="ru-RU" sz="2400" dirty="0" err="1"/>
              <a:t>метацеркарії</a:t>
            </a:r>
            <a:r>
              <a:rPr lang="ru-RU" sz="2400" dirty="0"/>
              <a:t> гинуть через 20 </a:t>
            </a:r>
            <a:r>
              <a:rPr lang="ru-RU" sz="2400" dirty="0" err="1"/>
              <a:t>хв</a:t>
            </a:r>
            <a:r>
              <a:rPr lang="ru-RU" sz="2400" dirty="0"/>
              <a:t>, </a:t>
            </a:r>
            <a:r>
              <a:rPr lang="ru-RU" sz="2400" dirty="0" err="1"/>
              <a:t>виробів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рибного</a:t>
            </a:r>
            <a:r>
              <a:rPr lang="ru-RU" sz="2400" dirty="0"/>
              <a:t> фаршу - через 10 </a:t>
            </a:r>
            <a:r>
              <a:rPr lang="ru-RU" sz="2400" dirty="0" err="1"/>
              <a:t>хв</a:t>
            </a:r>
            <a:r>
              <a:rPr lang="ru-RU" sz="2400" dirty="0"/>
              <a:t>,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засолювання</a:t>
            </a:r>
            <a:r>
              <a:rPr lang="ru-RU" sz="2400" dirty="0"/>
              <a:t> </a:t>
            </a:r>
            <a:r>
              <a:rPr lang="ru-RU" sz="2400" dirty="0" err="1"/>
              <a:t>великої</a:t>
            </a:r>
            <a:r>
              <a:rPr lang="ru-RU" sz="2400" dirty="0"/>
              <a:t> </a:t>
            </a:r>
            <a:r>
              <a:rPr lang="ru-RU" sz="2400" dirty="0" err="1"/>
              <a:t>риби</a:t>
            </a:r>
            <a:r>
              <a:rPr lang="ru-RU" sz="2400" dirty="0"/>
              <a:t> - через 10 </a:t>
            </a:r>
            <a:r>
              <a:rPr lang="ru-RU" sz="2400" dirty="0" err="1"/>
              <a:t>діб</a:t>
            </a:r>
            <a:r>
              <a:rPr lang="ru-RU" sz="2400" dirty="0"/>
              <a:t>, </a:t>
            </a:r>
            <a:r>
              <a:rPr lang="ru-RU" sz="2400" dirty="0" err="1"/>
              <a:t>дрібної</a:t>
            </a:r>
            <a:r>
              <a:rPr lang="ru-RU" sz="2400" dirty="0"/>
              <a:t> - через 3,5 </a:t>
            </a:r>
            <a:r>
              <a:rPr lang="ru-RU" sz="2400" dirty="0" err="1"/>
              <a:t>доби</a:t>
            </a:r>
            <a:r>
              <a:rPr lang="ru-RU" sz="2400" dirty="0"/>
              <a:t>. </a:t>
            </a:r>
            <a:r>
              <a:rPr lang="ru-RU" sz="2400" dirty="0" err="1"/>
              <a:t>Холодне</a:t>
            </a:r>
            <a:r>
              <a:rPr lang="ru-RU" sz="2400" dirty="0"/>
              <a:t> </a:t>
            </a:r>
            <a:r>
              <a:rPr lang="ru-RU" sz="2400" dirty="0" err="1"/>
              <a:t>копчення</a:t>
            </a:r>
            <a:r>
              <a:rPr lang="ru-RU" sz="2400" dirty="0"/>
              <a:t> не </a:t>
            </a:r>
            <a:r>
              <a:rPr lang="ru-RU" sz="2400" dirty="0" err="1"/>
              <a:t>вбиває</a:t>
            </a:r>
            <a:r>
              <a:rPr lang="ru-RU" sz="2400" dirty="0"/>
              <a:t> </a:t>
            </a:r>
            <a:r>
              <a:rPr lang="ru-RU" sz="2400" dirty="0" err="1"/>
              <a:t>метацеркарій</a:t>
            </a:r>
            <a:r>
              <a:rPr lang="ru-RU" sz="2400" dirty="0"/>
              <a:t>, вони </a:t>
            </a:r>
            <a:r>
              <a:rPr lang="ru-RU" sz="2400" dirty="0" err="1"/>
              <a:t>стійкі</a:t>
            </a:r>
            <a:r>
              <a:rPr lang="ru-RU" sz="2400" dirty="0"/>
              <a:t> до </a:t>
            </a:r>
            <a:r>
              <a:rPr lang="ru-RU" sz="2400" dirty="0" err="1"/>
              <a:t>низьких</a:t>
            </a:r>
            <a:r>
              <a:rPr lang="ru-RU" sz="2400" dirty="0"/>
              <a:t> температур.</a:t>
            </a:r>
          </a:p>
        </p:txBody>
      </p:sp>
    </p:spTree>
    <p:extLst>
      <p:ext uri="{BB962C8B-B14F-4D97-AF65-F5344CB8AC3E}">
        <p14:creationId xmlns:p14="http://schemas.microsoft.com/office/powerpoint/2010/main" val="415857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539552" y="4797152"/>
            <a:ext cx="8305800" cy="11430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b="0" i="1" dirty="0" smtClean="0">
                <a:solidFill>
                  <a:srgbClr val="64280E"/>
                </a:solidFill>
                <a:latin typeface="Georgia"/>
              </a:rPr>
              <a:t>Заходи </a:t>
            </a:r>
            <a:r>
              <a:rPr lang="ru-RU" b="0" i="1" dirty="0" err="1" smtClean="0">
                <a:solidFill>
                  <a:srgbClr val="64280E"/>
                </a:solidFill>
                <a:latin typeface="Georgia"/>
              </a:rPr>
              <a:t>щодо</a:t>
            </a:r>
            <a:r>
              <a:rPr lang="ru-RU" b="0" i="1" dirty="0" smtClean="0">
                <a:solidFill>
                  <a:srgbClr val="64280E"/>
                </a:solidFill>
                <a:latin typeface="Georgia"/>
              </a:rPr>
              <a:t> </a:t>
            </a:r>
            <a:r>
              <a:rPr lang="ru-RU" b="0" i="1" dirty="0" err="1" smtClean="0">
                <a:solidFill>
                  <a:srgbClr val="64280E"/>
                </a:solidFill>
                <a:latin typeface="Georgia"/>
              </a:rPr>
              <a:t>профілактики</a:t>
            </a:r>
            <a:r>
              <a:rPr lang="ru-RU" b="0" i="1" dirty="0" smtClean="0">
                <a:solidFill>
                  <a:srgbClr val="64280E"/>
                </a:solidFill>
                <a:latin typeface="Georgia"/>
              </a:rPr>
              <a:t> </a:t>
            </a:r>
            <a:r>
              <a:rPr lang="ru-RU" b="0" i="1" dirty="0" err="1" smtClean="0">
                <a:solidFill>
                  <a:srgbClr val="64280E"/>
                </a:solidFill>
                <a:latin typeface="Georgia"/>
              </a:rPr>
              <a:t>гельмінтозів</a:t>
            </a:r>
            <a:r>
              <a:rPr lang="ru-RU" b="0" i="1" dirty="0" smtClean="0">
                <a:solidFill>
                  <a:srgbClr val="64280E"/>
                </a:solidFill>
                <a:latin typeface="Georgia"/>
              </a:rPr>
              <a:t/>
            </a:r>
            <a:br>
              <a:rPr lang="ru-RU" b="0" i="1" dirty="0" smtClean="0">
                <a:solidFill>
                  <a:srgbClr val="64280E"/>
                </a:solidFill>
                <a:latin typeface="Georgia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57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548680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запобігти</a:t>
            </a:r>
            <a:r>
              <a:rPr lang="ru-RU" sz="2000" dirty="0"/>
              <a:t> </a:t>
            </a:r>
            <a:r>
              <a:rPr lang="ru-RU" sz="2000" dirty="0" err="1"/>
              <a:t>зараженню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збудниками</a:t>
            </a:r>
            <a:r>
              <a:rPr lang="ru-RU" sz="2000" dirty="0"/>
              <a:t> </a:t>
            </a:r>
            <a:r>
              <a:rPr lang="ru-RU" sz="2000" dirty="0" err="1"/>
              <a:t>паразитарних</a:t>
            </a:r>
            <a:r>
              <a:rPr lang="ru-RU" sz="2000" dirty="0"/>
              <a:t> </a:t>
            </a:r>
            <a:r>
              <a:rPr lang="ru-RU" sz="2000" dirty="0" err="1"/>
              <a:t>захворювань</a:t>
            </a:r>
            <a:r>
              <a:rPr lang="ru-RU" sz="2000" dirty="0"/>
              <a:t>, </a:t>
            </a:r>
            <a:r>
              <a:rPr lang="ru-RU" sz="2000" dirty="0" err="1"/>
              <a:t>необхідно</a:t>
            </a:r>
            <a:r>
              <a:rPr lang="ru-RU" sz="2000" dirty="0" smtClean="0"/>
              <a:t>:</a:t>
            </a:r>
          </a:p>
          <a:p>
            <a:endParaRPr lang="ru-RU" sz="2000" dirty="0"/>
          </a:p>
          <a:p>
            <a:r>
              <a:rPr lang="en-US" sz="2000" dirty="0"/>
              <a:t>ü   </a:t>
            </a:r>
            <a:r>
              <a:rPr lang="ru-RU" sz="2000" dirty="0" err="1"/>
              <a:t>старанно</a:t>
            </a:r>
            <a:r>
              <a:rPr lang="ru-RU" sz="2000" dirty="0"/>
              <a:t> </a:t>
            </a:r>
            <a:r>
              <a:rPr lang="ru-RU" sz="2000" dirty="0" err="1"/>
              <a:t>мити</a:t>
            </a:r>
            <a:r>
              <a:rPr lang="ru-RU" sz="2000" dirty="0"/>
              <a:t> </a:t>
            </a:r>
            <a:r>
              <a:rPr lang="ru-RU" sz="2000" dirty="0" err="1"/>
              <a:t>овочі</a:t>
            </a:r>
            <a:r>
              <a:rPr lang="ru-RU" sz="2000" dirty="0"/>
              <a:t>, </a:t>
            </a:r>
            <a:r>
              <a:rPr lang="ru-RU" sz="2000" dirty="0" err="1"/>
              <a:t>фрукти</a:t>
            </a:r>
            <a:r>
              <a:rPr lang="ru-RU" sz="2000" dirty="0"/>
              <a:t>, </a:t>
            </a:r>
            <a:r>
              <a:rPr lang="ru-RU" sz="2000" dirty="0" err="1"/>
              <a:t>ягоди</a:t>
            </a:r>
            <a:r>
              <a:rPr lang="ru-RU" sz="2000" dirty="0"/>
              <a:t>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кип'ятити</a:t>
            </a:r>
            <a:r>
              <a:rPr lang="ru-RU" sz="2000" dirty="0"/>
              <a:t> воду </a:t>
            </a:r>
            <a:r>
              <a:rPr lang="ru-RU" sz="2000" dirty="0" err="1"/>
              <a:t>відкритих</a:t>
            </a:r>
            <a:r>
              <a:rPr lang="ru-RU" sz="2000" dirty="0"/>
              <a:t> </a:t>
            </a:r>
            <a:r>
              <a:rPr lang="ru-RU" sz="2000" dirty="0" err="1"/>
              <a:t>водойм</a:t>
            </a:r>
            <a:r>
              <a:rPr lang="ru-RU" sz="2000" dirty="0"/>
              <a:t> за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в </a:t>
            </a:r>
            <a:r>
              <a:rPr lang="ru-RU" sz="2000" dirty="0" err="1"/>
              <a:t>їжу</a:t>
            </a:r>
            <a:r>
              <a:rPr lang="ru-RU" sz="2000" dirty="0"/>
              <a:t>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перевіряти</a:t>
            </a:r>
            <a:r>
              <a:rPr lang="ru-RU" sz="2000" dirty="0"/>
              <a:t> </a:t>
            </a:r>
            <a:r>
              <a:rPr lang="ru-RU" sz="2000" dirty="0" err="1"/>
              <a:t>наявність</a:t>
            </a:r>
            <a:r>
              <a:rPr lang="ru-RU" sz="2000" dirty="0"/>
              <a:t> клейма на </a:t>
            </a:r>
            <a:r>
              <a:rPr lang="ru-RU" sz="2000" dirty="0" err="1"/>
              <a:t>м'ясних</a:t>
            </a:r>
            <a:r>
              <a:rPr lang="ru-RU" sz="2000" dirty="0"/>
              <a:t> тушах;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старанно</a:t>
            </a:r>
            <a:r>
              <a:rPr lang="ru-RU" sz="2000" dirty="0"/>
              <a:t> </a:t>
            </a:r>
            <a:r>
              <a:rPr lang="ru-RU" sz="2000" dirty="0" err="1"/>
              <a:t>проварювати</a:t>
            </a:r>
            <a:r>
              <a:rPr lang="ru-RU" sz="2000" dirty="0"/>
              <a:t> і </a:t>
            </a:r>
            <a:r>
              <a:rPr lang="ru-RU" sz="2000" dirty="0" err="1"/>
              <a:t>просмажувати</a:t>
            </a:r>
            <a:r>
              <a:rPr lang="ru-RU" sz="2000" dirty="0"/>
              <a:t> </a:t>
            </a:r>
            <a:r>
              <a:rPr lang="ru-RU" sz="2000" dirty="0" err="1"/>
              <a:t>м'ясо</a:t>
            </a:r>
            <a:r>
              <a:rPr lang="ru-RU" sz="2000" dirty="0"/>
              <a:t> та </a:t>
            </a:r>
            <a:r>
              <a:rPr lang="ru-RU" sz="2000" dirty="0" err="1"/>
              <a:t>рибу</a:t>
            </a:r>
            <a:r>
              <a:rPr lang="ru-RU" sz="2000" dirty="0"/>
              <a:t>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перевіряти</a:t>
            </a:r>
            <a:r>
              <a:rPr lang="ru-RU" sz="2000" dirty="0"/>
              <a:t> </a:t>
            </a:r>
            <a:r>
              <a:rPr lang="ru-RU" sz="2000" dirty="0" err="1"/>
              <a:t>кухарів</a:t>
            </a:r>
            <a:r>
              <a:rPr lang="ru-RU" sz="2000" dirty="0"/>
              <a:t> на </a:t>
            </a:r>
            <a:r>
              <a:rPr lang="ru-RU" sz="2000" dirty="0" err="1"/>
              <a:t>гельмінтоносіння</a:t>
            </a:r>
            <a:r>
              <a:rPr lang="ru-RU" sz="2000" dirty="0"/>
              <a:t> не </a:t>
            </a:r>
            <a:r>
              <a:rPr lang="ru-RU" sz="2000" dirty="0" err="1"/>
              <a:t>рідше</a:t>
            </a:r>
            <a:r>
              <a:rPr lang="ru-RU" sz="2000" dirty="0"/>
              <a:t> як раз на </a:t>
            </a:r>
            <a:r>
              <a:rPr lang="ru-RU" sz="2000" dirty="0" err="1"/>
              <a:t>рік</a:t>
            </a:r>
            <a:r>
              <a:rPr lang="ru-RU" sz="2000" dirty="0"/>
              <a:t>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дотримуватися</a:t>
            </a:r>
            <a:r>
              <a:rPr lang="ru-RU" sz="2000" dirty="0"/>
              <a:t> правил </a:t>
            </a:r>
            <a:r>
              <a:rPr lang="ru-RU" sz="2000" dirty="0" err="1"/>
              <a:t>особистої</a:t>
            </a:r>
            <a:r>
              <a:rPr lang="ru-RU" sz="2000" dirty="0"/>
              <a:t> </a:t>
            </a:r>
            <a:r>
              <a:rPr lang="ru-RU" sz="2000" dirty="0" err="1"/>
              <a:t>гігієни</a:t>
            </a:r>
            <a:r>
              <a:rPr lang="ru-RU" sz="2000" dirty="0"/>
              <a:t>, особливо </a:t>
            </a:r>
            <a:r>
              <a:rPr lang="ru-RU" sz="2000" dirty="0" err="1"/>
              <a:t>чистоти</a:t>
            </a:r>
            <a:r>
              <a:rPr lang="ru-RU" sz="2000" dirty="0"/>
              <a:t> рук;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дотримуватися</a:t>
            </a:r>
            <a:r>
              <a:rPr lang="ru-RU" sz="2000" dirty="0"/>
              <a:t> </a:t>
            </a:r>
            <a:r>
              <a:rPr lang="ru-RU" sz="2000" dirty="0" err="1"/>
              <a:t>чистоти</a:t>
            </a:r>
            <a:r>
              <a:rPr lang="ru-RU" sz="2000" dirty="0"/>
              <a:t> на </a:t>
            </a:r>
            <a:r>
              <a:rPr lang="ru-RU" sz="2000" dirty="0" err="1"/>
              <a:t>робочому</a:t>
            </a:r>
            <a:r>
              <a:rPr lang="ru-RU" sz="2000" dirty="0"/>
              <a:t> </a:t>
            </a:r>
            <a:r>
              <a:rPr lang="ru-RU" sz="2000" dirty="0" err="1"/>
              <a:t>місці</a:t>
            </a:r>
            <a:r>
              <a:rPr lang="ru-RU" sz="2000" dirty="0"/>
              <a:t>, в цехах, </a:t>
            </a:r>
            <a:r>
              <a:rPr lang="ru-RU" sz="2000" dirty="0" err="1"/>
              <a:t>знищувати</a:t>
            </a:r>
            <a:r>
              <a:rPr lang="ru-RU" sz="2000" dirty="0"/>
              <a:t> мух;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дотримуватися</a:t>
            </a:r>
            <a:r>
              <a:rPr lang="ru-RU" sz="2000" dirty="0"/>
              <a:t> правил </a:t>
            </a:r>
            <a:r>
              <a:rPr lang="ru-RU" sz="2000" dirty="0" err="1"/>
              <a:t>гігієни</a:t>
            </a:r>
            <a:r>
              <a:rPr lang="ru-RU" sz="2000" dirty="0"/>
              <a:t> за догляду за собаками;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дотримуватися</a:t>
            </a:r>
            <a:r>
              <a:rPr lang="ru-RU" sz="2000" dirty="0"/>
              <a:t> правил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оброблення</a:t>
            </a:r>
            <a:r>
              <a:rPr lang="ru-RU" sz="2000" dirty="0"/>
              <a:t> і </a:t>
            </a:r>
            <a:r>
              <a:rPr lang="ru-RU" sz="2000" dirty="0" err="1"/>
              <a:t>знімання</a:t>
            </a:r>
            <a:r>
              <a:rPr lang="ru-RU" sz="2000" dirty="0"/>
              <a:t> </a:t>
            </a:r>
            <a:r>
              <a:rPr lang="ru-RU" sz="2000" dirty="0" err="1"/>
              <a:t>шкіри</a:t>
            </a:r>
            <a:r>
              <a:rPr lang="ru-RU" sz="2000" dirty="0"/>
              <a:t> з </a:t>
            </a:r>
            <a:r>
              <a:rPr lang="ru-RU" sz="2000" dirty="0" err="1"/>
              <a:t>тварин</a:t>
            </a:r>
            <a:r>
              <a:rPr lang="ru-RU" sz="2000" dirty="0"/>
              <a:t>;</a:t>
            </a:r>
          </a:p>
          <a:p>
            <a:r>
              <a:rPr lang="en-US" sz="2000" dirty="0"/>
              <a:t>ü   </a:t>
            </a:r>
            <a:r>
              <a:rPr lang="ru-RU" sz="2000" dirty="0"/>
              <a:t>вести </a:t>
            </a:r>
            <a:r>
              <a:rPr lang="ru-RU" sz="2000" dirty="0" err="1"/>
              <a:t>боротьбу</a:t>
            </a:r>
            <a:r>
              <a:rPr lang="ru-RU" sz="2000" dirty="0"/>
              <a:t> з </a:t>
            </a:r>
            <a:r>
              <a:rPr lang="ru-RU" sz="2000" dirty="0" err="1"/>
              <a:t>гризунами</a:t>
            </a:r>
            <a:r>
              <a:rPr lang="ru-RU" sz="2000" dirty="0"/>
              <a:t> як </a:t>
            </a:r>
            <a:r>
              <a:rPr lang="ru-RU" sz="2000" dirty="0" err="1"/>
              <a:t>переносниками</a:t>
            </a:r>
            <a:r>
              <a:rPr lang="ru-RU" sz="2000" dirty="0"/>
              <a:t> </a:t>
            </a:r>
            <a:r>
              <a:rPr lang="ru-RU" sz="2000" dirty="0" err="1"/>
              <a:t>багатьох</a:t>
            </a:r>
            <a:r>
              <a:rPr lang="ru-RU" sz="2000" dirty="0"/>
              <a:t> </a:t>
            </a:r>
            <a:r>
              <a:rPr lang="ru-RU" sz="2000" dirty="0" err="1"/>
              <a:t>інвазій</a:t>
            </a:r>
            <a:r>
              <a:rPr lang="ru-RU" sz="2000" dirty="0"/>
              <a:t>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проведити</a:t>
            </a:r>
            <a:r>
              <a:rPr lang="ru-RU" sz="2000" dirty="0"/>
              <a:t> </a:t>
            </a:r>
            <a:r>
              <a:rPr lang="ru-RU" sz="2000" dirty="0" err="1"/>
              <a:t>сезонну</a:t>
            </a:r>
            <a:r>
              <a:rPr lang="ru-RU" sz="2000" dirty="0"/>
              <a:t> </a:t>
            </a:r>
            <a:r>
              <a:rPr lang="ru-RU" sz="2000" dirty="0" err="1"/>
              <a:t>дегельмінтизації</a:t>
            </a:r>
            <a:r>
              <a:rPr lang="ru-RU" sz="2000" dirty="0"/>
              <a:t>, особливо у </a:t>
            </a:r>
            <a:r>
              <a:rPr lang="ru-RU" sz="2000" dirty="0" err="1"/>
              <a:t>дітей</a:t>
            </a:r>
            <a:r>
              <a:rPr lang="ru-RU" sz="2000" dirty="0"/>
              <a:t>, і </a:t>
            </a:r>
            <a:r>
              <a:rPr lang="ru-RU" sz="2000" dirty="0" err="1"/>
              <a:t>планову</a:t>
            </a:r>
            <a:r>
              <a:rPr lang="ru-RU" sz="2000" dirty="0"/>
              <a:t> </a:t>
            </a:r>
            <a:r>
              <a:rPr lang="ru-RU" sz="2000" dirty="0" err="1"/>
              <a:t>дегельмінтизацію</a:t>
            </a:r>
            <a:r>
              <a:rPr lang="ru-RU" sz="2000" dirty="0"/>
              <a:t> </a:t>
            </a:r>
            <a:r>
              <a:rPr lang="ru-RU" sz="2000" dirty="0" err="1"/>
              <a:t>домашніх</a:t>
            </a:r>
            <a:r>
              <a:rPr lang="ru-RU" sz="2000" dirty="0"/>
              <a:t> і </a:t>
            </a:r>
            <a:r>
              <a:rPr lang="ru-RU" sz="2000" dirty="0" err="1"/>
              <a:t>свійських</a:t>
            </a:r>
            <a:r>
              <a:rPr lang="ru-RU" sz="2000" dirty="0"/>
              <a:t> </a:t>
            </a:r>
            <a:r>
              <a:rPr lang="ru-RU" sz="2000" dirty="0" err="1"/>
              <a:t>тварин</a:t>
            </a:r>
            <a:r>
              <a:rPr lang="ru-RU" sz="2000" dirty="0"/>
              <a:t>;</a:t>
            </a:r>
          </a:p>
          <a:p>
            <a:r>
              <a:rPr lang="en-US" sz="2000" dirty="0"/>
              <a:t>ü   </a:t>
            </a:r>
            <a:r>
              <a:rPr lang="ru-RU" sz="2000" dirty="0" err="1"/>
              <a:t>ізолювати</a:t>
            </a:r>
            <a:r>
              <a:rPr lang="ru-RU" sz="2000" dirty="0"/>
              <a:t> і </a:t>
            </a:r>
            <a:r>
              <a:rPr lang="ru-RU" sz="2000" dirty="0" err="1"/>
              <a:t>лікувати</a:t>
            </a:r>
            <a:r>
              <a:rPr lang="ru-RU" sz="2000" dirty="0"/>
              <a:t> </a:t>
            </a:r>
            <a:r>
              <a:rPr lang="ru-RU" sz="2000" dirty="0" err="1"/>
              <a:t>хворих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81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</a:t>
            </a:r>
            <a:r>
              <a:rPr lang="uk-UA" dirty="0" smtClean="0"/>
              <a:t>ельмінтоз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32656"/>
            <a:ext cx="6192688" cy="304698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err="1"/>
              <a:t>Гельмінтози</a:t>
            </a:r>
            <a:r>
              <a:rPr lang="ru-RU" sz="2400" dirty="0"/>
              <a:t> - </a:t>
            </a:r>
            <a:r>
              <a:rPr lang="ru-RU" sz="2400" dirty="0" err="1"/>
              <a:t>захворювання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, </a:t>
            </a:r>
            <a:r>
              <a:rPr lang="ru-RU" sz="2400" dirty="0" err="1"/>
              <a:t>тварин</a:t>
            </a:r>
            <a:r>
              <a:rPr lang="ru-RU" sz="2400" dirty="0"/>
              <a:t> і </a:t>
            </a:r>
            <a:r>
              <a:rPr lang="ru-RU" sz="2400" dirty="0" err="1"/>
              <a:t>рослин</a:t>
            </a:r>
            <a:r>
              <a:rPr lang="ru-RU" sz="2400" dirty="0"/>
              <a:t>, </a:t>
            </a:r>
            <a:r>
              <a:rPr lang="ru-RU" sz="2400" dirty="0" err="1"/>
              <a:t>спричинені</a:t>
            </a:r>
            <a:r>
              <a:rPr lang="ru-RU" sz="2400" dirty="0"/>
              <a:t> </a:t>
            </a:r>
            <a:r>
              <a:rPr lang="ru-RU" sz="2400" dirty="0" err="1"/>
              <a:t>паразитичними</a:t>
            </a:r>
            <a:r>
              <a:rPr lang="ru-RU" sz="2400" dirty="0"/>
              <a:t> </a:t>
            </a:r>
            <a:r>
              <a:rPr lang="ru-RU" sz="2400" dirty="0" err="1"/>
              <a:t>черв'яками</a:t>
            </a:r>
            <a:r>
              <a:rPr lang="ru-RU" sz="2400" dirty="0"/>
              <a:t> - </a:t>
            </a:r>
            <a:r>
              <a:rPr lang="ru-RU" sz="2400" dirty="0" err="1"/>
              <a:t>гельмінтами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Джерелом</a:t>
            </a:r>
            <a:r>
              <a:rPr lang="ru-RU" sz="2400" dirty="0"/>
              <a:t> </a:t>
            </a:r>
            <a:r>
              <a:rPr lang="ru-RU" sz="2400" dirty="0" err="1"/>
              <a:t>зараження</a:t>
            </a:r>
            <a:r>
              <a:rPr lang="ru-RU" sz="2400" dirty="0"/>
              <a:t> є </a:t>
            </a:r>
            <a:r>
              <a:rPr lang="ru-RU" sz="2400" dirty="0" err="1"/>
              <a:t>людина</a:t>
            </a:r>
            <a:r>
              <a:rPr lang="ru-RU" sz="2400" dirty="0"/>
              <a:t>, </a:t>
            </a:r>
            <a:r>
              <a:rPr lang="ru-RU" sz="2400" dirty="0" err="1"/>
              <a:t>свійські</a:t>
            </a:r>
            <a:r>
              <a:rPr lang="ru-RU" sz="2400" dirty="0"/>
              <a:t> та </a:t>
            </a:r>
            <a:r>
              <a:rPr lang="ru-RU" sz="2400" dirty="0" err="1"/>
              <a:t>дикі</a:t>
            </a:r>
            <a:r>
              <a:rPr lang="ru-RU" sz="2400" dirty="0"/>
              <a:t> </a:t>
            </a:r>
            <a:r>
              <a:rPr lang="ru-RU" sz="2400" dirty="0" err="1"/>
              <a:t>тварини</a:t>
            </a:r>
            <a:r>
              <a:rPr lang="ru-RU" sz="2400" dirty="0"/>
              <a:t>, птахи. </a:t>
            </a:r>
            <a:r>
              <a:rPr lang="ru-RU" sz="2400" dirty="0" err="1"/>
              <a:t>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способу </a:t>
            </a:r>
            <a:r>
              <a:rPr lang="ru-RU" sz="2400" dirty="0" err="1"/>
              <a:t>передачі</a:t>
            </a:r>
            <a:r>
              <a:rPr lang="ru-RU" sz="2400" dirty="0"/>
              <a:t> </a:t>
            </a:r>
            <a:r>
              <a:rPr lang="ru-RU" sz="2400" dirty="0" err="1"/>
              <a:t>гельмінтози</a:t>
            </a:r>
            <a:r>
              <a:rPr lang="ru-RU" sz="2400" dirty="0"/>
              <a:t> </a:t>
            </a:r>
            <a:r>
              <a:rPr lang="ru-RU" sz="2400" dirty="0" err="1"/>
              <a:t>поділяють</a:t>
            </a:r>
            <a:r>
              <a:rPr lang="ru-RU" sz="2400" dirty="0"/>
              <a:t> на </a:t>
            </a:r>
            <a:r>
              <a:rPr lang="ru-RU" sz="2400" dirty="0" err="1"/>
              <a:t>дві</a:t>
            </a:r>
            <a:r>
              <a:rPr lang="ru-RU" sz="2400" dirty="0"/>
              <a:t>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: </a:t>
            </a:r>
            <a:r>
              <a:rPr lang="ru-RU" sz="2400" dirty="0" err="1"/>
              <a:t>геогельмінтози</a:t>
            </a:r>
            <a:r>
              <a:rPr lang="ru-RU" sz="2400" dirty="0"/>
              <a:t> і </a:t>
            </a:r>
            <a:r>
              <a:rPr lang="ru-RU" sz="2400" dirty="0" err="1"/>
              <a:t>біогельмінтози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987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algn="ctr"/>
            <a:r>
              <a:rPr lang="ru-RU" dirty="0" err="1"/>
              <a:t>Тениаринхоз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62880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Тениаринхоз</a:t>
            </a:r>
            <a:r>
              <a:rPr lang="ru-RU" sz="2400" dirty="0"/>
              <a:t> - </a:t>
            </a:r>
            <a:r>
              <a:rPr lang="ru-RU" sz="2400" dirty="0" err="1"/>
              <a:t>гельмінтоз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викликається</a:t>
            </a:r>
            <a:r>
              <a:rPr lang="ru-RU" sz="2400" dirty="0"/>
              <a:t> </a:t>
            </a:r>
            <a:r>
              <a:rPr lang="ru-RU" sz="2400" dirty="0" err="1"/>
              <a:t>бичачим</a:t>
            </a:r>
            <a:r>
              <a:rPr lang="ru-RU" sz="2400" dirty="0"/>
              <a:t> </a:t>
            </a:r>
            <a:r>
              <a:rPr lang="ru-RU" sz="2400" dirty="0" err="1"/>
              <a:t>ціп'яком</a:t>
            </a:r>
            <a:r>
              <a:rPr lang="ru-RU" sz="2400" dirty="0"/>
              <a:t> (</a:t>
            </a:r>
            <a:r>
              <a:rPr lang="en-US" sz="2400" dirty="0" err="1"/>
              <a:t>Taeniarhynchus</a:t>
            </a:r>
            <a:r>
              <a:rPr lang="en-US" sz="2400" dirty="0"/>
              <a:t> </a:t>
            </a:r>
            <a:r>
              <a:rPr lang="en-US" sz="2400" dirty="0" err="1"/>
              <a:t>saginatus</a:t>
            </a:r>
            <a:r>
              <a:rPr lang="en-US" sz="2400" dirty="0"/>
              <a:t>).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переважно</a:t>
            </a:r>
            <a:r>
              <a:rPr lang="ru-RU" sz="2400" dirty="0"/>
              <a:t> </a:t>
            </a:r>
            <a:r>
              <a:rPr lang="ru-RU" sz="2400" dirty="0" err="1"/>
              <a:t>порушенням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ШКТ і </a:t>
            </a:r>
            <a:r>
              <a:rPr lang="ru-RU" sz="2400" dirty="0" err="1"/>
              <a:t>мимовільним</a:t>
            </a:r>
            <a:r>
              <a:rPr lang="ru-RU" sz="2400" dirty="0"/>
              <a:t> </a:t>
            </a:r>
            <a:r>
              <a:rPr lang="ru-RU" sz="2400" dirty="0" err="1"/>
              <a:t>відходженням</a:t>
            </a:r>
            <a:r>
              <a:rPr lang="ru-RU" sz="2400" dirty="0"/>
              <a:t> </a:t>
            </a:r>
            <a:r>
              <a:rPr lang="ru-RU" sz="2400" dirty="0" err="1"/>
              <a:t>члеників</a:t>
            </a:r>
            <a:r>
              <a:rPr lang="ru-RU" sz="2400" dirty="0"/>
              <a:t> </a:t>
            </a:r>
            <a:r>
              <a:rPr lang="ru-RU" sz="2400" dirty="0" err="1"/>
              <a:t>гельмінта</a:t>
            </a:r>
            <a:r>
              <a:rPr lang="ru-RU" sz="2400" dirty="0"/>
              <a:t> з кишечника.</a:t>
            </a:r>
          </a:p>
          <a:p>
            <a:endParaRPr lang="ru-RU" sz="2400" dirty="0"/>
          </a:p>
          <a:p>
            <a:r>
              <a:rPr lang="ru-RU" sz="2400" dirty="0" err="1"/>
              <a:t>Вибір</a:t>
            </a:r>
            <a:r>
              <a:rPr lang="ru-RU" sz="2400" dirty="0"/>
              <a:t> </a:t>
            </a:r>
            <a:r>
              <a:rPr lang="ru-RU" sz="2400" dirty="0" err="1"/>
              <a:t>антимікробних</a:t>
            </a:r>
            <a:r>
              <a:rPr lang="ru-RU" sz="2400" dirty="0"/>
              <a:t> </a:t>
            </a:r>
            <a:r>
              <a:rPr lang="ru-RU" sz="2400" dirty="0" err="1"/>
              <a:t>препаратів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 err="1"/>
              <a:t>Препарати</a:t>
            </a:r>
            <a:r>
              <a:rPr lang="ru-RU" sz="2400" dirty="0"/>
              <a:t> </a:t>
            </a:r>
            <a:r>
              <a:rPr lang="ru-RU" sz="2400" dirty="0" err="1"/>
              <a:t>вибору</a:t>
            </a:r>
            <a:r>
              <a:rPr lang="ru-RU" sz="2400" dirty="0"/>
              <a:t>: </a:t>
            </a:r>
            <a:r>
              <a:rPr lang="ru-RU" sz="2400" dirty="0" err="1"/>
              <a:t>празиквантел</a:t>
            </a:r>
            <a:r>
              <a:rPr lang="ru-RU" sz="2400" dirty="0"/>
              <a:t> 25 мг / кг одноразово.</a:t>
            </a:r>
          </a:p>
          <a:p>
            <a:endParaRPr lang="ru-RU" sz="2400" dirty="0"/>
          </a:p>
          <a:p>
            <a:r>
              <a:rPr lang="ru-RU" sz="2400" dirty="0" err="1"/>
              <a:t>Альтернативні</a:t>
            </a:r>
            <a:r>
              <a:rPr lang="ru-RU" sz="2400" dirty="0"/>
              <a:t> </a:t>
            </a:r>
            <a:r>
              <a:rPr lang="ru-RU" sz="2400" dirty="0" err="1"/>
              <a:t>препарати</a:t>
            </a:r>
            <a:r>
              <a:rPr lang="ru-RU" sz="2400" dirty="0"/>
              <a:t>: </a:t>
            </a:r>
            <a:r>
              <a:rPr lang="ru-RU" sz="2400" dirty="0" err="1"/>
              <a:t>ніклозамід</a:t>
            </a:r>
            <a:r>
              <a:rPr lang="ru-RU" sz="2400" dirty="0"/>
              <a:t> - </a:t>
            </a:r>
            <a:r>
              <a:rPr lang="ru-RU" sz="2400" dirty="0" err="1"/>
              <a:t>увечері</a:t>
            </a:r>
            <a:r>
              <a:rPr lang="ru-RU" sz="2400" dirty="0"/>
              <a:t> перед сном 2,0 г і </a:t>
            </a:r>
            <a:r>
              <a:rPr lang="ru-RU" sz="2400" dirty="0" err="1"/>
              <a:t>вранці</a:t>
            </a:r>
            <a:r>
              <a:rPr lang="ru-RU" sz="2400" dirty="0"/>
              <a:t> </a:t>
            </a:r>
            <a:r>
              <a:rPr lang="ru-RU" sz="2400" dirty="0" err="1"/>
              <a:t>натщесерце</a:t>
            </a:r>
            <a:r>
              <a:rPr lang="ru-RU" sz="2400" dirty="0"/>
              <a:t> 1,0 г. Через 5 год </a:t>
            </a:r>
            <a:r>
              <a:rPr lang="ru-RU" sz="2400" dirty="0" err="1"/>
              <a:t>прийняти</a:t>
            </a:r>
            <a:r>
              <a:rPr lang="ru-RU" sz="2400" dirty="0"/>
              <a:t> </a:t>
            </a:r>
            <a:r>
              <a:rPr lang="ru-RU" sz="2400" dirty="0" err="1"/>
              <a:t>проносне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160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317" y="188640"/>
            <a:ext cx="8229600" cy="868958"/>
          </a:xfrm>
        </p:spPr>
        <p:txBody>
          <a:bodyPr/>
          <a:lstStyle/>
          <a:p>
            <a:pPr algn="ctr"/>
            <a:r>
              <a:rPr lang="ru-RU" dirty="0" err="1"/>
              <a:t>Теніоз</a:t>
            </a:r>
            <a:r>
              <a:rPr lang="ru-RU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0780" y="112474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Теніоз</a:t>
            </a:r>
            <a:r>
              <a:rPr lang="ru-RU" sz="2400" dirty="0"/>
              <a:t> - </a:t>
            </a:r>
            <a:r>
              <a:rPr lang="ru-RU" sz="2400" dirty="0" err="1"/>
              <a:t>гельмінтоз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викликається</a:t>
            </a:r>
            <a:r>
              <a:rPr lang="ru-RU" sz="2400" dirty="0"/>
              <a:t> </a:t>
            </a:r>
            <a:r>
              <a:rPr lang="ru-RU" sz="2400" dirty="0" err="1"/>
              <a:t>паразитуванням</a:t>
            </a:r>
            <a:r>
              <a:rPr lang="ru-RU" sz="2400" dirty="0"/>
              <a:t> в кишечнику </a:t>
            </a:r>
            <a:r>
              <a:rPr lang="ru-RU" sz="2400" dirty="0" err="1"/>
              <a:t>людини</a:t>
            </a:r>
            <a:r>
              <a:rPr lang="ru-RU" sz="2400" dirty="0"/>
              <a:t> </a:t>
            </a:r>
            <a:r>
              <a:rPr lang="ru-RU" sz="2400" dirty="0" err="1"/>
              <a:t>свинячого</a:t>
            </a:r>
            <a:r>
              <a:rPr lang="ru-RU" sz="2400" dirty="0"/>
              <a:t> </a:t>
            </a:r>
            <a:r>
              <a:rPr lang="ru-RU" sz="2400" dirty="0" err="1"/>
              <a:t>ціп'яка</a:t>
            </a:r>
            <a:r>
              <a:rPr lang="ru-RU" sz="2400" dirty="0"/>
              <a:t> (</a:t>
            </a:r>
            <a:r>
              <a:rPr lang="en-US" sz="2400" dirty="0" err="1"/>
              <a:t>Taenia</a:t>
            </a:r>
            <a:r>
              <a:rPr lang="en-US" sz="2400" dirty="0"/>
              <a:t> </a:t>
            </a:r>
            <a:r>
              <a:rPr lang="en-US" sz="2400" dirty="0" err="1"/>
              <a:t>solium</a:t>
            </a:r>
            <a:r>
              <a:rPr lang="en-US" sz="2400" dirty="0"/>
              <a:t>). </a:t>
            </a:r>
            <a:r>
              <a:rPr lang="ru-RU" sz="2400" dirty="0"/>
              <a:t>Цистицеркозом </a:t>
            </a:r>
            <a:r>
              <a:rPr lang="ru-RU" sz="2400" dirty="0" err="1"/>
              <a:t>називається</a:t>
            </a:r>
            <a:r>
              <a:rPr lang="ru-RU" sz="2400" dirty="0"/>
              <a:t> </a:t>
            </a:r>
            <a:r>
              <a:rPr lang="ru-RU" sz="2400" dirty="0" err="1"/>
              <a:t>інвазія</a:t>
            </a:r>
            <a:r>
              <a:rPr lang="ru-RU" sz="2400" dirty="0"/>
              <a:t> у </a:t>
            </a:r>
            <a:r>
              <a:rPr lang="ru-RU" sz="2400" dirty="0" err="1"/>
              <a:t>людини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виникає</a:t>
            </a:r>
            <a:r>
              <a:rPr lang="ru-RU" sz="2400" dirty="0"/>
              <a:t> при </a:t>
            </a:r>
            <a:r>
              <a:rPr lang="ru-RU" sz="2400" dirty="0" err="1"/>
              <a:t>паразитуванні</a:t>
            </a:r>
            <a:r>
              <a:rPr lang="ru-RU" sz="2400" dirty="0"/>
              <a:t> </a:t>
            </a:r>
            <a:r>
              <a:rPr lang="ru-RU" sz="2400" dirty="0" err="1"/>
              <a:t>личинкової</a:t>
            </a:r>
            <a:r>
              <a:rPr lang="ru-RU" sz="2400" dirty="0"/>
              <a:t> </a:t>
            </a:r>
            <a:r>
              <a:rPr lang="ru-RU" sz="2400" dirty="0" err="1"/>
              <a:t>стадії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ж </a:t>
            </a:r>
            <a:r>
              <a:rPr lang="ru-RU" sz="2400" dirty="0" err="1"/>
              <a:t>гельмінта</a:t>
            </a:r>
            <a:r>
              <a:rPr lang="ru-RU" sz="2400" dirty="0"/>
              <a:t>;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важкою</a:t>
            </a:r>
            <a:r>
              <a:rPr lang="ru-RU" sz="2400" dirty="0"/>
              <a:t> формою є </a:t>
            </a:r>
            <a:r>
              <a:rPr lang="ru-RU" sz="2400" dirty="0" err="1"/>
              <a:t>нейроцистицеркоз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r>
              <a:rPr lang="ru-RU" sz="2400" dirty="0" err="1"/>
              <a:t>Вибір</a:t>
            </a:r>
            <a:r>
              <a:rPr lang="ru-RU" sz="2400" dirty="0"/>
              <a:t> </a:t>
            </a:r>
            <a:r>
              <a:rPr lang="ru-RU" sz="2400" dirty="0" err="1"/>
              <a:t>антимікробних</a:t>
            </a:r>
            <a:r>
              <a:rPr lang="ru-RU" sz="2400" dirty="0"/>
              <a:t> </a:t>
            </a:r>
            <a:r>
              <a:rPr lang="ru-RU" sz="2400" dirty="0" err="1"/>
              <a:t>препаратів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 err="1"/>
              <a:t>Кишковий</a:t>
            </a:r>
            <a:r>
              <a:rPr lang="ru-RU" sz="2400" dirty="0"/>
              <a:t> </a:t>
            </a:r>
            <a:r>
              <a:rPr lang="ru-RU" sz="2400" dirty="0" err="1"/>
              <a:t>теніоз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 err="1"/>
              <a:t>Препарати</a:t>
            </a:r>
            <a:r>
              <a:rPr lang="ru-RU" sz="2400" dirty="0"/>
              <a:t> </a:t>
            </a:r>
            <a:r>
              <a:rPr lang="ru-RU" sz="2400" dirty="0" err="1"/>
              <a:t>вибору</a:t>
            </a:r>
            <a:r>
              <a:rPr lang="ru-RU" sz="2400" dirty="0"/>
              <a:t>: </a:t>
            </a:r>
            <a:r>
              <a:rPr lang="ru-RU" sz="2400" dirty="0" err="1"/>
              <a:t>ніклозамід</a:t>
            </a:r>
            <a:r>
              <a:rPr lang="ru-RU" sz="2400" dirty="0"/>
              <a:t> 2,0 г на </a:t>
            </a:r>
            <a:r>
              <a:rPr lang="ru-RU" sz="2400" dirty="0" err="1"/>
              <a:t>ніч</a:t>
            </a:r>
            <a:r>
              <a:rPr lang="ru-RU" sz="2400" dirty="0"/>
              <a:t>. За 15 </a:t>
            </a:r>
            <a:r>
              <a:rPr lang="ru-RU" sz="2400" dirty="0" err="1"/>
              <a:t>хв</a:t>
            </a:r>
            <a:r>
              <a:rPr lang="ru-RU" sz="2400" dirty="0"/>
              <a:t> до </a:t>
            </a:r>
            <a:r>
              <a:rPr lang="ru-RU" sz="2400" dirty="0" err="1"/>
              <a:t>прийому</a:t>
            </a:r>
            <a:r>
              <a:rPr lang="ru-RU" sz="2400" dirty="0"/>
              <a:t> </a:t>
            </a:r>
            <a:r>
              <a:rPr lang="ru-RU" sz="2400" dirty="0" err="1"/>
              <a:t>рекомендується</a:t>
            </a:r>
            <a:r>
              <a:rPr lang="ru-RU" sz="2400" dirty="0"/>
              <a:t> </a:t>
            </a:r>
            <a:r>
              <a:rPr lang="ru-RU" sz="2400" dirty="0" err="1"/>
              <a:t>випити</a:t>
            </a:r>
            <a:r>
              <a:rPr lang="ru-RU" sz="2400" dirty="0"/>
              <a:t> 1,0-2,0 г </a:t>
            </a:r>
            <a:r>
              <a:rPr lang="ru-RU" sz="2400" dirty="0" err="1"/>
              <a:t>натрію</a:t>
            </a:r>
            <a:r>
              <a:rPr lang="ru-RU" sz="2400" dirty="0"/>
              <a:t> </a:t>
            </a:r>
            <a:r>
              <a:rPr lang="ru-RU" sz="2400" dirty="0" err="1"/>
              <a:t>гідрокарбонату</a:t>
            </a:r>
            <a:r>
              <a:rPr lang="ru-RU" sz="2400" dirty="0"/>
              <a:t>. Препарат </a:t>
            </a:r>
            <a:r>
              <a:rPr lang="ru-RU" sz="2400" dirty="0" err="1"/>
              <a:t>високоефективний</a:t>
            </a:r>
            <a:r>
              <a:rPr lang="ru-RU" sz="2400" dirty="0"/>
              <a:t>, </a:t>
            </a:r>
            <a:r>
              <a:rPr lang="ru-RU" sz="2400" dirty="0" err="1"/>
              <a:t>викликає</a:t>
            </a:r>
            <a:r>
              <a:rPr lang="ru-RU" sz="2400" dirty="0"/>
              <a:t> </a:t>
            </a:r>
            <a:r>
              <a:rPr lang="ru-RU" sz="2400" dirty="0" err="1"/>
              <a:t>загибель</a:t>
            </a:r>
            <a:r>
              <a:rPr lang="ru-RU" sz="2400" dirty="0"/>
              <a:t> сколекса і </a:t>
            </a:r>
            <a:r>
              <a:rPr lang="ru-RU" sz="2400" dirty="0" err="1"/>
              <a:t>незрілих</a:t>
            </a:r>
            <a:r>
              <a:rPr lang="ru-RU" sz="2400" dirty="0"/>
              <a:t> </a:t>
            </a:r>
            <a:r>
              <a:rPr lang="ru-RU" sz="2400" dirty="0" err="1"/>
              <a:t>члеників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9182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764704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Свиня</a:t>
            </a:r>
            <a:r>
              <a:rPr lang="ru-RU" sz="2400" dirty="0"/>
              <a:t> є </a:t>
            </a:r>
            <a:r>
              <a:rPr lang="ru-RU" sz="2400" dirty="0" err="1"/>
              <a:t>обов'язковим</a:t>
            </a:r>
            <a:r>
              <a:rPr lang="ru-RU" sz="2400" dirty="0"/>
              <a:t> </a:t>
            </a:r>
            <a:r>
              <a:rPr lang="ru-RU" sz="2400" dirty="0" err="1"/>
              <a:t>проміжним</a:t>
            </a:r>
            <a:r>
              <a:rPr lang="ru-RU" sz="2400" dirty="0"/>
              <a:t> </a:t>
            </a:r>
            <a:r>
              <a:rPr lang="ru-RU" sz="2400" dirty="0" err="1"/>
              <a:t>живителем</a:t>
            </a:r>
            <a:r>
              <a:rPr lang="ru-RU" sz="2400" dirty="0"/>
              <a:t>, вона </a:t>
            </a:r>
            <a:r>
              <a:rPr lang="ru-RU" sz="2400" dirty="0" err="1"/>
              <a:t>заражається</a:t>
            </a:r>
            <a:r>
              <a:rPr lang="ru-RU" sz="2400" dirty="0"/>
              <a:t> в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поїдання</a:t>
            </a:r>
            <a:r>
              <a:rPr lang="ru-RU" sz="2400" dirty="0"/>
              <a:t> корму, </a:t>
            </a:r>
            <a:r>
              <a:rPr lang="ru-RU" sz="2400" dirty="0" err="1"/>
              <a:t>забрудненого</a:t>
            </a:r>
            <a:r>
              <a:rPr lang="ru-RU" sz="2400" dirty="0"/>
              <a:t> </a:t>
            </a:r>
            <a:r>
              <a:rPr lang="ru-RU" sz="2400" dirty="0" err="1"/>
              <a:t>фекаліями</a:t>
            </a:r>
            <a:r>
              <a:rPr lang="ru-RU" sz="2400" dirty="0"/>
              <a:t> </a:t>
            </a:r>
            <a:r>
              <a:rPr lang="ru-RU" sz="2400" dirty="0" err="1"/>
              <a:t>хворої</a:t>
            </a:r>
            <a:r>
              <a:rPr lang="ru-RU" sz="2400" dirty="0"/>
              <a:t> на </a:t>
            </a:r>
            <a:r>
              <a:rPr lang="ru-RU" sz="2400" dirty="0" err="1"/>
              <a:t>теніоз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. </a:t>
            </a:r>
            <a:r>
              <a:rPr lang="ru-RU" sz="2400" dirty="0" err="1"/>
              <a:t>Із</a:t>
            </a:r>
            <a:r>
              <a:rPr lang="ru-RU" sz="2400" dirty="0"/>
              <a:t> кишечника </a:t>
            </a:r>
            <a:r>
              <a:rPr lang="ru-RU" sz="2400" dirty="0" err="1"/>
              <a:t>свині</a:t>
            </a:r>
            <a:r>
              <a:rPr lang="ru-RU" sz="2400" dirty="0"/>
              <a:t> </a:t>
            </a:r>
            <a:r>
              <a:rPr lang="ru-RU" sz="2400" dirty="0" err="1"/>
              <a:t>зародки</a:t>
            </a:r>
            <a:r>
              <a:rPr lang="ru-RU" sz="2400" dirty="0"/>
              <a:t> паразита </a:t>
            </a:r>
            <a:r>
              <a:rPr lang="ru-RU" sz="2400" dirty="0" err="1"/>
              <a:t>розносяться</a:t>
            </a:r>
            <a:r>
              <a:rPr lang="ru-RU" sz="2400" dirty="0"/>
              <a:t> з </a:t>
            </a:r>
            <a:r>
              <a:rPr lang="ru-RU" sz="2400" dirty="0" err="1"/>
              <a:t>кров'ю</a:t>
            </a:r>
            <a:r>
              <a:rPr lang="ru-RU" sz="2400" dirty="0"/>
              <a:t> по </a:t>
            </a:r>
            <a:r>
              <a:rPr lang="ru-RU" sz="2400" dirty="0" err="1"/>
              <a:t>всьому</a:t>
            </a:r>
            <a:r>
              <a:rPr lang="ru-RU" sz="2400" dirty="0"/>
              <a:t> </a:t>
            </a:r>
            <a:r>
              <a:rPr lang="ru-RU" sz="2400" dirty="0" err="1"/>
              <a:t>організму</a:t>
            </a:r>
            <a:r>
              <a:rPr lang="ru-RU" sz="2400" dirty="0"/>
              <a:t> і </a:t>
            </a:r>
            <a:r>
              <a:rPr lang="ru-RU" sz="2400" dirty="0" err="1"/>
              <a:t>затримуються</a:t>
            </a:r>
            <a:r>
              <a:rPr lang="ru-RU" sz="2400" dirty="0"/>
              <a:t> </a:t>
            </a:r>
            <a:r>
              <a:rPr lang="ru-RU" sz="2400" dirty="0" err="1"/>
              <a:t>переважно</a:t>
            </a:r>
            <a:r>
              <a:rPr lang="ru-RU" sz="2400" dirty="0"/>
              <a:t> у </a:t>
            </a:r>
            <a:r>
              <a:rPr lang="ru-RU" sz="2400" dirty="0" err="1"/>
              <a:t>м'язах</a:t>
            </a:r>
            <a:r>
              <a:rPr lang="ru-RU" sz="2400" dirty="0"/>
              <a:t>, де </a:t>
            </a:r>
            <a:r>
              <a:rPr lang="ru-RU" sz="2400" dirty="0" err="1"/>
              <a:t>перетворюються</a:t>
            </a:r>
            <a:r>
              <a:rPr lang="ru-RU" sz="2400" dirty="0"/>
              <a:t> на цистицерки. </a:t>
            </a:r>
            <a:r>
              <a:rPr lang="ru-RU" sz="2400" dirty="0" err="1"/>
              <a:t>Найчастіше</a:t>
            </a:r>
            <a:r>
              <a:rPr lang="ru-RU" sz="2400" dirty="0"/>
              <a:t> свинячий </a:t>
            </a:r>
            <a:r>
              <a:rPr lang="ru-RU" sz="2400" dirty="0" err="1"/>
              <a:t>ціп'як</a:t>
            </a:r>
            <a:r>
              <a:rPr lang="ru-RU" sz="2400" dirty="0"/>
              <a:t> </a:t>
            </a:r>
            <a:r>
              <a:rPr lang="ru-RU" sz="2400" dirty="0" err="1"/>
              <a:t>локалізується</a:t>
            </a:r>
            <a:r>
              <a:rPr lang="ru-RU" sz="2400" dirty="0"/>
              <a:t> у </a:t>
            </a:r>
            <a:r>
              <a:rPr lang="ru-RU" sz="2400" dirty="0" err="1"/>
              <a:t>щічних</a:t>
            </a:r>
            <a:r>
              <a:rPr lang="ru-RU" sz="2400" dirty="0"/>
              <a:t> </a:t>
            </a:r>
            <a:r>
              <a:rPr lang="ru-RU" sz="2400" dirty="0" err="1"/>
              <a:t>м'язах</a:t>
            </a:r>
            <a:r>
              <a:rPr lang="ru-RU" sz="2400" dirty="0"/>
              <a:t>, </a:t>
            </a:r>
            <a:r>
              <a:rPr lang="ru-RU" sz="2400" dirty="0" err="1"/>
              <a:t>анконеусах</a:t>
            </a:r>
            <a:r>
              <a:rPr lang="ru-RU" sz="2400" dirty="0"/>
              <a:t>, </a:t>
            </a:r>
            <a:r>
              <a:rPr lang="ru-RU" sz="2400" dirty="0" err="1"/>
              <a:t>м'язах</a:t>
            </a:r>
            <a:r>
              <a:rPr lang="ru-RU" sz="2400" dirty="0"/>
              <a:t> </a:t>
            </a:r>
            <a:r>
              <a:rPr lang="ru-RU" sz="2400" dirty="0" err="1"/>
              <a:t>язика</a:t>
            </a:r>
            <a:r>
              <a:rPr lang="ru-RU" sz="2400" dirty="0"/>
              <a:t>, </a:t>
            </a:r>
            <a:r>
              <a:rPr lang="ru-RU" sz="2400" dirty="0" err="1"/>
              <a:t>серця</a:t>
            </a:r>
            <a:r>
              <a:rPr lang="ru-RU" sz="2400" dirty="0"/>
              <a:t>, </a:t>
            </a:r>
            <a:r>
              <a:rPr lang="ru-RU" sz="2400" dirty="0" err="1"/>
              <a:t>поперекових</a:t>
            </a:r>
            <a:r>
              <a:rPr lang="ru-RU" sz="2400" dirty="0"/>
              <a:t>, </a:t>
            </a:r>
            <a:r>
              <a:rPr lang="ru-RU" sz="2400" dirty="0" err="1"/>
              <a:t>шийних</a:t>
            </a:r>
            <a:r>
              <a:rPr lang="ru-RU" sz="2400" dirty="0"/>
              <a:t> і </a:t>
            </a:r>
            <a:r>
              <a:rPr lang="ru-RU" sz="2400" dirty="0" err="1"/>
              <a:t>лопаткових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Цистицерки свиней </a:t>
            </a:r>
            <a:r>
              <a:rPr lang="ru-RU" sz="2400" dirty="0" err="1"/>
              <a:t>чутливі</a:t>
            </a:r>
            <a:r>
              <a:rPr lang="ru-RU" sz="2400" dirty="0"/>
              <a:t> до </a:t>
            </a:r>
            <a:r>
              <a:rPr lang="ru-RU" sz="2400" dirty="0" err="1"/>
              <a:t>впливу</a:t>
            </a:r>
            <a:r>
              <a:rPr lang="ru-RU" sz="2400" dirty="0"/>
              <a:t> температур - гинуть за -12°С </a:t>
            </a:r>
            <a:r>
              <a:rPr lang="ru-RU" sz="2400" dirty="0" err="1"/>
              <a:t>впродовж</a:t>
            </a:r>
            <a:r>
              <a:rPr lang="ru-RU" sz="2400" dirty="0"/>
              <a:t> </a:t>
            </a:r>
            <a:r>
              <a:rPr lang="ru-RU" sz="2400" dirty="0" err="1"/>
              <a:t>трьох</a:t>
            </a:r>
            <a:r>
              <a:rPr lang="ru-RU" sz="2400" dirty="0"/>
              <a:t> </a:t>
            </a:r>
            <a:r>
              <a:rPr lang="ru-RU" sz="2400" dirty="0" err="1"/>
              <a:t>діб</a:t>
            </a:r>
            <a:r>
              <a:rPr lang="ru-RU" sz="2400" dirty="0"/>
              <a:t>, за +70-(+80)°С - </a:t>
            </a:r>
            <a:r>
              <a:rPr lang="ru-RU" sz="2400" dirty="0" err="1"/>
              <a:t>миттєво</a:t>
            </a:r>
            <a:r>
              <a:rPr lang="ru-RU" sz="2400" dirty="0"/>
              <a:t>; а </a:t>
            </a:r>
            <a:r>
              <a:rPr lang="ru-RU" sz="2400" dirty="0" err="1"/>
              <a:t>також</a:t>
            </a:r>
            <a:r>
              <a:rPr lang="ru-RU" sz="2400" dirty="0"/>
              <a:t> до </a:t>
            </a:r>
            <a:r>
              <a:rPr lang="ru-RU" sz="2400" dirty="0" err="1"/>
              <a:t>натрію</a:t>
            </a:r>
            <a:r>
              <a:rPr lang="ru-RU" sz="2400" dirty="0"/>
              <a:t> хлористого - за </a:t>
            </a:r>
            <a:r>
              <a:rPr lang="ru-RU" sz="2400" dirty="0" err="1"/>
              <a:t>концентрації</a:t>
            </a:r>
            <a:r>
              <a:rPr lang="ru-RU" sz="2400" dirty="0"/>
              <a:t> </a:t>
            </a:r>
            <a:r>
              <a:rPr lang="ru-RU" sz="2400" dirty="0" err="1"/>
              <a:t>розсолу</a:t>
            </a:r>
            <a:r>
              <a:rPr lang="ru-RU" sz="2400" dirty="0"/>
              <a:t> 24% гинуть </a:t>
            </a:r>
            <a:r>
              <a:rPr lang="ru-RU" sz="2400" dirty="0" err="1"/>
              <a:t>впродовж</a:t>
            </a:r>
            <a:r>
              <a:rPr lang="ru-RU" sz="2400" dirty="0"/>
              <a:t> 20 </a:t>
            </a:r>
            <a:r>
              <a:rPr lang="ru-RU" sz="2400" dirty="0" err="1"/>
              <a:t>днів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561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107347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78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/>
              <a:t>Церебральний</a:t>
            </a:r>
            <a:r>
              <a:rPr lang="ru-RU" dirty="0"/>
              <a:t> </a:t>
            </a:r>
            <a:r>
              <a:rPr lang="ru-RU" dirty="0" smtClean="0"/>
              <a:t>цистицеркоз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556792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Препарати</a:t>
            </a:r>
            <a:r>
              <a:rPr lang="ru-RU" sz="2400" dirty="0"/>
              <a:t> </a:t>
            </a:r>
            <a:r>
              <a:rPr lang="ru-RU" sz="2400" dirty="0" err="1"/>
              <a:t>вибору</a:t>
            </a:r>
            <a:r>
              <a:rPr lang="ru-RU" sz="2400" dirty="0"/>
              <a:t>: </a:t>
            </a:r>
            <a:r>
              <a:rPr lang="ru-RU" sz="2400" dirty="0" err="1"/>
              <a:t>празиквантел</a:t>
            </a:r>
            <a:r>
              <a:rPr lang="ru-RU" sz="2400" dirty="0"/>
              <a:t> - 50 мг / кг / </a:t>
            </a:r>
            <a:r>
              <a:rPr lang="ru-RU" sz="2400" dirty="0" err="1"/>
              <a:t>добу</a:t>
            </a:r>
            <a:r>
              <a:rPr lang="ru-RU" sz="2400" dirty="0"/>
              <a:t> в 3 </a:t>
            </a:r>
            <a:r>
              <a:rPr lang="ru-RU" sz="2400" dirty="0" err="1"/>
              <a:t>прийоми</a:t>
            </a:r>
            <a:r>
              <a:rPr lang="ru-RU" sz="2400" dirty="0"/>
              <a:t> </a:t>
            </a:r>
            <a:r>
              <a:rPr lang="ru-RU" sz="2400" dirty="0" err="1"/>
              <a:t>протягом</a:t>
            </a:r>
            <a:r>
              <a:rPr lang="ru-RU" sz="2400" dirty="0"/>
              <a:t> 14 </a:t>
            </a:r>
            <a:r>
              <a:rPr lang="ru-RU" sz="2400" dirty="0" err="1"/>
              <a:t>днів</a:t>
            </a:r>
            <a:r>
              <a:rPr lang="ru-RU" sz="2400" dirty="0"/>
              <a:t> і </a:t>
            </a:r>
            <a:r>
              <a:rPr lang="ru-RU" sz="2400" dirty="0" err="1"/>
              <a:t>більше</a:t>
            </a:r>
            <a:r>
              <a:rPr lang="ru-RU" sz="2400" dirty="0"/>
              <a:t>; </a:t>
            </a:r>
            <a:r>
              <a:rPr lang="ru-RU" sz="2400" dirty="0" err="1"/>
              <a:t>албендазол</a:t>
            </a:r>
            <a:r>
              <a:rPr lang="ru-RU" sz="2400" dirty="0"/>
              <a:t> - 15 мг / кг / </a:t>
            </a:r>
            <a:r>
              <a:rPr lang="ru-RU" sz="2400" dirty="0" err="1"/>
              <a:t>добу</a:t>
            </a:r>
            <a:r>
              <a:rPr lang="ru-RU" sz="2400" dirty="0"/>
              <a:t> в 3 </a:t>
            </a:r>
            <a:r>
              <a:rPr lang="ru-RU" sz="2400" dirty="0" err="1"/>
              <a:t>прийому</a:t>
            </a:r>
            <a:r>
              <a:rPr lang="ru-RU" sz="2400" dirty="0"/>
              <a:t> </a:t>
            </a:r>
            <a:r>
              <a:rPr lang="ru-RU" sz="2400" dirty="0" err="1"/>
              <a:t>протягом</a:t>
            </a:r>
            <a:r>
              <a:rPr lang="ru-RU" sz="2400" dirty="0"/>
              <a:t> 10 </a:t>
            </a:r>
            <a:r>
              <a:rPr lang="ru-RU" sz="2400" dirty="0" err="1"/>
              <a:t>днів</a:t>
            </a:r>
            <a:r>
              <a:rPr lang="ru-RU" sz="2400" dirty="0"/>
              <a:t>. </a:t>
            </a:r>
            <a:r>
              <a:rPr lang="ru-RU" sz="2400" dirty="0" err="1"/>
              <a:t>Рекомендується</a:t>
            </a:r>
            <a:r>
              <a:rPr lang="ru-RU" sz="2400" dirty="0"/>
              <a:t> </a:t>
            </a:r>
            <a:r>
              <a:rPr lang="ru-RU" sz="2400" dirty="0" err="1"/>
              <a:t>проводити</a:t>
            </a:r>
            <a:r>
              <a:rPr lang="ru-RU" sz="2400" dirty="0"/>
              <a:t> 3 цикли </a:t>
            </a:r>
            <a:r>
              <a:rPr lang="ru-RU" sz="2400" dirty="0" err="1"/>
              <a:t>лікування</a:t>
            </a:r>
            <a:r>
              <a:rPr lang="ru-RU" sz="2400" dirty="0"/>
              <a:t> з </a:t>
            </a:r>
            <a:r>
              <a:rPr lang="ru-RU" sz="2400" dirty="0" err="1"/>
              <a:t>інтервалом</a:t>
            </a:r>
            <a:r>
              <a:rPr lang="ru-RU" sz="2400" dirty="0"/>
              <a:t> 2-3 </a:t>
            </a:r>
            <a:r>
              <a:rPr lang="ru-RU" sz="2400" dirty="0" err="1"/>
              <a:t>тижнів</a:t>
            </a:r>
            <a:r>
              <a:rPr lang="ru-RU" sz="2400" dirty="0"/>
              <a:t>. </a:t>
            </a:r>
            <a:r>
              <a:rPr lang="ru-RU" sz="2400" dirty="0" err="1"/>
              <a:t>Одночасно</a:t>
            </a:r>
            <a:r>
              <a:rPr lang="ru-RU" sz="2400" dirty="0"/>
              <a:t> з </a:t>
            </a:r>
            <a:r>
              <a:rPr lang="ru-RU" sz="2400" dirty="0" err="1"/>
              <a:t>антигельмінтними</a:t>
            </a:r>
            <a:r>
              <a:rPr lang="ru-RU" sz="2400" dirty="0"/>
              <a:t> препаратами </a:t>
            </a:r>
            <a:r>
              <a:rPr lang="ru-RU" sz="2400" dirty="0" err="1"/>
              <a:t>хворим</a:t>
            </a:r>
            <a:r>
              <a:rPr lang="ru-RU" sz="2400" dirty="0"/>
              <a:t> цистицеркозом </a:t>
            </a:r>
            <a:r>
              <a:rPr lang="ru-RU" sz="2400" dirty="0" err="1"/>
              <a:t>призначають</a:t>
            </a:r>
            <a:r>
              <a:rPr lang="ru-RU" sz="2400" dirty="0"/>
              <a:t> </a:t>
            </a:r>
            <a:r>
              <a:rPr lang="ru-RU" sz="2400" dirty="0" err="1" smtClean="0"/>
              <a:t>глюкокортикоїди.ф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" r="3616" b="11727"/>
          <a:stretch/>
        </p:blipFill>
        <p:spPr bwMode="auto">
          <a:xfrm>
            <a:off x="3158836" y="4009132"/>
            <a:ext cx="3519055" cy="249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59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 err="1"/>
              <a:t>Трихінельоз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20840"/>
            <a:ext cx="6318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Трихінельоз</a:t>
            </a:r>
            <a:r>
              <a:rPr lang="ru-RU" sz="2400" dirty="0"/>
              <a:t> - </a:t>
            </a:r>
            <a:r>
              <a:rPr lang="ru-RU" sz="2400" dirty="0" err="1"/>
              <a:t>одне</a:t>
            </a:r>
            <a:r>
              <a:rPr lang="ru-RU" sz="2400" dirty="0"/>
              <a:t> з </a:t>
            </a:r>
            <a:r>
              <a:rPr lang="ru-RU" sz="2400" dirty="0" err="1"/>
              <a:t>найнебезпечніших</a:t>
            </a:r>
            <a:r>
              <a:rPr lang="ru-RU" sz="2400" dirty="0"/>
              <a:t> </a:t>
            </a:r>
            <a:r>
              <a:rPr lang="ru-RU" sz="2400" dirty="0" err="1"/>
              <a:t>інвазійних</a:t>
            </a:r>
            <a:r>
              <a:rPr lang="ru-RU" sz="2400" dirty="0"/>
              <a:t> </a:t>
            </a:r>
            <a:r>
              <a:rPr lang="ru-RU" sz="2400" dirty="0" err="1"/>
              <a:t>захворювань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і </a:t>
            </a:r>
            <a:r>
              <a:rPr lang="ru-RU" sz="2400" dirty="0" err="1"/>
              <a:t>тварин</a:t>
            </a:r>
            <a:r>
              <a:rPr lang="ru-RU" sz="2400" dirty="0"/>
              <a:t>, яке </a:t>
            </a:r>
            <a:r>
              <a:rPr lang="ru-RU" sz="2400" dirty="0" err="1"/>
              <a:t>спричиняється</a:t>
            </a:r>
            <a:r>
              <a:rPr lang="ru-RU" sz="2400" dirty="0"/>
              <a:t> нематодою </a:t>
            </a:r>
            <a:r>
              <a:rPr lang="ru-RU" sz="2400" dirty="0" err="1"/>
              <a:t>трихінела</a:t>
            </a:r>
            <a:r>
              <a:rPr lang="ru-RU" sz="2400" dirty="0"/>
              <a:t> </a:t>
            </a:r>
            <a:r>
              <a:rPr lang="ru-RU" sz="2400" dirty="0" err="1"/>
              <a:t>спіраліс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належить</a:t>
            </a:r>
            <a:r>
              <a:rPr lang="ru-RU" sz="2400" dirty="0"/>
              <a:t> до </a:t>
            </a:r>
            <a:r>
              <a:rPr lang="ru-RU" sz="2400" dirty="0" err="1"/>
              <a:t>біогельмінтів</a:t>
            </a:r>
            <a:r>
              <a:rPr lang="ru-RU" sz="2400" dirty="0"/>
              <a:t>.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трихінельоз</a:t>
            </a:r>
            <a:r>
              <a:rPr lang="ru-RU" sz="2400" dirty="0"/>
              <a:t> у </a:t>
            </a:r>
            <a:r>
              <a:rPr lang="ru-RU" sz="2400" dirty="0" err="1"/>
              <a:t>людини</a:t>
            </a:r>
            <a:r>
              <a:rPr lang="ru-RU" sz="2400" dirty="0"/>
              <a:t> тяжким </a:t>
            </a:r>
            <a:r>
              <a:rPr lang="ru-RU" sz="2400" dirty="0" err="1"/>
              <a:t>хронічним</a:t>
            </a:r>
            <a:r>
              <a:rPr lang="ru-RU" sz="2400" dirty="0"/>
              <a:t> </a:t>
            </a:r>
            <a:r>
              <a:rPr lang="ru-RU" sz="2400" dirty="0" err="1"/>
              <a:t>перебігом</a:t>
            </a:r>
            <a:r>
              <a:rPr lang="ru-RU" sz="2400" dirty="0"/>
              <a:t>, </a:t>
            </a:r>
            <a:r>
              <a:rPr lang="ru-RU" sz="2400" dirty="0" err="1"/>
              <a:t>алергічним</a:t>
            </a:r>
            <a:r>
              <a:rPr lang="ru-RU" sz="2400" dirty="0"/>
              <a:t> </a:t>
            </a:r>
            <a:r>
              <a:rPr lang="ru-RU" sz="2400" dirty="0" err="1"/>
              <a:t>набряком</a:t>
            </a:r>
            <a:r>
              <a:rPr lang="ru-RU" sz="2400" dirty="0"/>
              <a:t> </a:t>
            </a:r>
            <a:r>
              <a:rPr lang="ru-RU" sz="2400" dirty="0" err="1"/>
              <a:t>тіла</a:t>
            </a:r>
            <a:r>
              <a:rPr lang="ru-RU" sz="2400" dirty="0"/>
              <a:t>, </a:t>
            </a:r>
            <a:r>
              <a:rPr lang="ru-RU" sz="2400" dirty="0" err="1"/>
              <a:t>сильним</a:t>
            </a:r>
            <a:r>
              <a:rPr lang="ru-RU" sz="2400" dirty="0"/>
              <a:t> </a:t>
            </a:r>
            <a:r>
              <a:rPr lang="ru-RU" sz="2400" dirty="0" err="1"/>
              <a:t>болем</a:t>
            </a:r>
            <a:r>
              <a:rPr lang="ru-RU" sz="2400" dirty="0"/>
              <a:t> у </a:t>
            </a:r>
            <a:r>
              <a:rPr lang="ru-RU" sz="2400" dirty="0" err="1"/>
              <a:t>м'язах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Розвиток</a:t>
            </a:r>
            <a:r>
              <a:rPr lang="ru-RU" sz="2400" dirty="0"/>
              <a:t> паразита </a:t>
            </a:r>
            <a:r>
              <a:rPr lang="ru-RU" sz="2400" dirty="0" err="1"/>
              <a:t>відбувається</a:t>
            </a:r>
            <a:r>
              <a:rPr lang="ru-RU" sz="2400" dirty="0"/>
              <a:t> в одному </a:t>
            </a:r>
            <a:r>
              <a:rPr lang="ru-RU" sz="2400" dirty="0" err="1"/>
              <a:t>організмі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одночасно</a:t>
            </a:r>
            <a:r>
              <a:rPr lang="ru-RU" sz="2400" dirty="0"/>
              <a:t> є </a:t>
            </a:r>
            <a:r>
              <a:rPr lang="ru-RU" sz="2400" dirty="0" err="1"/>
              <a:t>головним</a:t>
            </a:r>
            <a:r>
              <a:rPr lang="ru-RU" sz="2400" dirty="0"/>
              <a:t> і </a:t>
            </a:r>
            <a:r>
              <a:rPr lang="ru-RU" sz="2400" dirty="0" err="1"/>
              <a:t>проміжним</a:t>
            </a:r>
            <a:r>
              <a:rPr lang="ru-RU" sz="2400" dirty="0"/>
              <a:t> </a:t>
            </a:r>
            <a:r>
              <a:rPr lang="ru-RU" sz="2400" dirty="0" err="1"/>
              <a:t>живителем</a:t>
            </a:r>
            <a:r>
              <a:rPr lang="ru-RU" sz="2400" dirty="0"/>
              <a:t>. </a:t>
            </a:r>
            <a:r>
              <a:rPr lang="ru-RU" sz="2400" dirty="0" err="1"/>
              <a:t>Статевозрілі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</a:t>
            </a:r>
            <a:r>
              <a:rPr lang="ru-RU" sz="2400" dirty="0" err="1"/>
              <a:t>паразитують</a:t>
            </a:r>
            <a:r>
              <a:rPr lang="ru-RU" sz="2400" dirty="0"/>
              <a:t> у кишечнику </a:t>
            </a:r>
            <a:r>
              <a:rPr lang="ru-RU" sz="2400" dirty="0" err="1"/>
              <a:t>людини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тварини</a:t>
            </a:r>
            <a:r>
              <a:rPr lang="ru-RU" sz="2400" dirty="0"/>
              <a:t>, а </a:t>
            </a:r>
            <a:r>
              <a:rPr lang="ru-RU" sz="2400" dirty="0" err="1"/>
              <a:t>їхні</a:t>
            </a:r>
            <a:r>
              <a:rPr lang="ru-RU" sz="2400" dirty="0"/>
              <a:t> личинки - у </a:t>
            </a:r>
            <a:r>
              <a:rPr lang="ru-RU" sz="2400" dirty="0" err="1"/>
              <a:t>м'язах</a:t>
            </a:r>
            <a:r>
              <a:rPr lang="ru-RU" sz="24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772" y="3140968"/>
            <a:ext cx="2095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798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4672" y="604067"/>
            <a:ext cx="79117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Трихінели</a:t>
            </a:r>
            <a:r>
              <a:rPr lang="ru-RU" sz="2400" dirty="0"/>
              <a:t> </a:t>
            </a:r>
            <a:r>
              <a:rPr lang="ru-RU" sz="2400" dirty="0" err="1"/>
              <a:t>стійкі</a:t>
            </a:r>
            <a:r>
              <a:rPr lang="ru-RU" sz="2400" dirty="0"/>
              <a:t> до </a:t>
            </a:r>
            <a:r>
              <a:rPr lang="ru-RU" sz="2400" dirty="0" err="1"/>
              <a:t>високих</a:t>
            </a:r>
            <a:r>
              <a:rPr lang="ru-RU" sz="2400" dirty="0"/>
              <a:t> і </a:t>
            </a:r>
            <a:r>
              <a:rPr lang="ru-RU" sz="2400" dirty="0" err="1"/>
              <a:t>низьких</a:t>
            </a:r>
            <a:r>
              <a:rPr lang="ru-RU" sz="2400" dirty="0"/>
              <a:t> температур, гинуть за </a:t>
            </a:r>
            <a:r>
              <a:rPr lang="ru-RU" sz="2400" dirty="0" err="1"/>
              <a:t>температури</a:t>
            </a:r>
            <a:r>
              <a:rPr lang="ru-RU" sz="2400" dirty="0"/>
              <a:t> </a:t>
            </a:r>
            <a:r>
              <a:rPr lang="ru-RU" sz="2400" dirty="0" err="1"/>
              <a:t>всередині</a:t>
            </a:r>
            <a:r>
              <a:rPr lang="ru-RU" sz="2400" dirty="0"/>
              <a:t> шматка </a:t>
            </a:r>
            <a:r>
              <a:rPr lang="ru-RU" sz="2400" dirty="0" err="1"/>
              <a:t>м'яса</a:t>
            </a:r>
            <a:r>
              <a:rPr lang="ru-RU" sz="2400" dirty="0"/>
              <a:t> +80'С. </a:t>
            </a:r>
            <a:r>
              <a:rPr lang="ru-RU" sz="2400" dirty="0" err="1"/>
              <a:t>Звичайне</a:t>
            </a:r>
            <a:r>
              <a:rPr lang="ru-RU" sz="2400" dirty="0"/>
              <a:t> </a:t>
            </a:r>
            <a:r>
              <a:rPr lang="ru-RU" sz="2400" dirty="0" err="1"/>
              <a:t>варіння</a:t>
            </a:r>
            <a:r>
              <a:rPr lang="ru-RU" sz="2400" dirty="0"/>
              <a:t> і </a:t>
            </a:r>
            <a:r>
              <a:rPr lang="ru-RU" sz="2400" dirty="0" err="1"/>
              <a:t>смаження</a:t>
            </a:r>
            <a:r>
              <a:rPr lang="ru-RU" sz="2400" dirty="0"/>
              <a:t> </a:t>
            </a:r>
            <a:r>
              <a:rPr lang="ru-RU" sz="2400" dirty="0" err="1"/>
              <a:t>м'яса</a:t>
            </a:r>
            <a:r>
              <a:rPr lang="ru-RU" sz="2400" dirty="0"/>
              <a:t> не </a:t>
            </a:r>
            <a:r>
              <a:rPr lang="ru-RU" sz="2400" dirty="0" err="1"/>
              <a:t>гарантують</a:t>
            </a:r>
            <a:r>
              <a:rPr lang="ru-RU" sz="2400" dirty="0"/>
              <a:t> </a:t>
            </a:r>
            <a:r>
              <a:rPr lang="ru-RU" sz="2400" dirty="0" err="1"/>
              <a:t>загибелі</a:t>
            </a:r>
            <a:r>
              <a:rPr lang="ru-RU" sz="2400" dirty="0"/>
              <a:t> </a:t>
            </a:r>
            <a:r>
              <a:rPr lang="ru-RU" sz="2400" dirty="0" err="1"/>
              <a:t>трихінел</a:t>
            </a:r>
            <a:r>
              <a:rPr lang="ru-RU" sz="2400" dirty="0"/>
              <a:t>. За </a:t>
            </a:r>
            <a:r>
              <a:rPr lang="ru-RU" sz="2400" dirty="0" err="1"/>
              <a:t>температури</a:t>
            </a:r>
            <a:r>
              <a:rPr lang="ru-RU" sz="2400" dirty="0"/>
              <a:t> -12#С </a:t>
            </a:r>
            <a:r>
              <a:rPr lang="ru-RU" sz="2400" dirty="0" err="1"/>
              <a:t>трихінели</a:t>
            </a:r>
            <a:r>
              <a:rPr lang="ru-RU" sz="2400" dirty="0"/>
              <a:t> </a:t>
            </a:r>
            <a:r>
              <a:rPr lang="ru-RU" sz="2400" dirty="0" err="1"/>
              <a:t>зберігають</a:t>
            </a:r>
            <a:r>
              <a:rPr lang="ru-RU" sz="2400" dirty="0"/>
              <a:t> </a:t>
            </a:r>
            <a:r>
              <a:rPr lang="ru-RU" sz="2400" dirty="0" err="1"/>
              <a:t>життєздатність</a:t>
            </a:r>
            <a:r>
              <a:rPr lang="ru-RU" sz="2400" dirty="0"/>
              <a:t> </a:t>
            </a:r>
            <a:r>
              <a:rPr lang="ru-RU" sz="2400" dirty="0" err="1"/>
              <a:t>упродовж</a:t>
            </a:r>
            <a:r>
              <a:rPr lang="ru-RU" sz="2400" dirty="0"/>
              <a:t> 2 </a:t>
            </a:r>
            <a:r>
              <a:rPr lang="ru-RU" sz="2400" dirty="0" err="1"/>
              <a:t>місяців</a:t>
            </a:r>
            <a:r>
              <a:rPr lang="ru-RU" sz="2400" dirty="0"/>
              <a:t>, а в </a:t>
            </a:r>
            <a:r>
              <a:rPr lang="ru-RU" sz="2400" dirty="0" err="1"/>
              <a:t>солоних</a:t>
            </a:r>
            <a:r>
              <a:rPr lang="ru-RU" sz="2400" dirty="0"/>
              <a:t> шинках - </a:t>
            </a:r>
            <a:r>
              <a:rPr lang="ru-RU" sz="2400" dirty="0" err="1"/>
              <a:t>більше</a:t>
            </a:r>
            <a:r>
              <a:rPr lang="ru-RU" sz="2400" dirty="0"/>
              <a:t> року. </a:t>
            </a:r>
            <a:r>
              <a:rPr lang="ru-RU" sz="2400" dirty="0" err="1"/>
              <a:t>Висушування</a:t>
            </a:r>
            <a:r>
              <a:rPr lang="ru-RU" sz="2400" dirty="0"/>
              <a:t> </a:t>
            </a:r>
            <a:r>
              <a:rPr lang="ru-RU" sz="2400" dirty="0" err="1"/>
              <a:t>діє</a:t>
            </a:r>
            <a:r>
              <a:rPr lang="ru-RU" sz="2400" dirty="0"/>
              <a:t> на </a:t>
            </a:r>
            <a:r>
              <a:rPr lang="ru-RU" sz="2400" dirty="0" err="1"/>
              <a:t>трихінели</a:t>
            </a:r>
            <a:r>
              <a:rPr lang="ru-RU" sz="2400" dirty="0"/>
              <a:t> </a:t>
            </a:r>
            <a:r>
              <a:rPr lang="ru-RU" sz="2400" dirty="0" err="1"/>
              <a:t>згубно</a:t>
            </a:r>
            <a:r>
              <a:rPr lang="ru-RU" sz="2400" dirty="0"/>
              <a:t>, вони </a:t>
            </a:r>
            <a:r>
              <a:rPr lang="ru-RU" sz="2400" dirty="0" err="1"/>
              <a:t>чутливі</a:t>
            </a:r>
            <a:r>
              <a:rPr lang="ru-RU" sz="2400" dirty="0"/>
              <a:t> до </a:t>
            </a:r>
            <a:r>
              <a:rPr lang="ru-RU" sz="2400" dirty="0" err="1"/>
              <a:t>іонізуючого</a:t>
            </a:r>
            <a:r>
              <a:rPr lang="ru-RU" sz="2400" dirty="0"/>
              <a:t> </a:t>
            </a:r>
            <a:r>
              <a:rPr lang="ru-RU" sz="2400" dirty="0" err="1"/>
              <a:t>випромінювання</a:t>
            </a:r>
            <a:r>
              <a:rPr lang="ru-RU" sz="2400" dirty="0"/>
              <a:t>. </a:t>
            </a:r>
            <a:r>
              <a:rPr lang="ru-RU" sz="2400" dirty="0" err="1"/>
              <a:t>М'язові</a:t>
            </a:r>
            <a:r>
              <a:rPr lang="ru-RU" sz="2400" dirty="0"/>
              <a:t> </a:t>
            </a:r>
            <a:r>
              <a:rPr lang="ru-RU" sz="2400" dirty="0" err="1"/>
              <a:t>трихінели</a:t>
            </a:r>
            <a:r>
              <a:rPr lang="ru-RU" sz="2400" dirty="0"/>
              <a:t> </a:t>
            </a:r>
            <a:r>
              <a:rPr lang="ru-RU" sz="2400" dirty="0" err="1"/>
              <a:t>здатні</a:t>
            </a:r>
            <a:r>
              <a:rPr lang="ru-RU" sz="2400" dirty="0"/>
              <a:t> </a:t>
            </a:r>
            <a:r>
              <a:rPr lang="ru-RU" sz="2400" dirty="0" err="1"/>
              <a:t>виділяти</a:t>
            </a:r>
            <a:r>
              <a:rPr lang="ru-RU" sz="2400" dirty="0"/>
              <a:t> </a:t>
            </a:r>
            <a:r>
              <a:rPr lang="ru-RU" sz="2400" dirty="0" err="1"/>
              <a:t>токсичні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високу</a:t>
            </a:r>
            <a:r>
              <a:rPr lang="ru-RU" sz="2400" dirty="0"/>
              <a:t> </a:t>
            </a:r>
            <a:r>
              <a:rPr lang="ru-RU" sz="2400" dirty="0" err="1"/>
              <a:t>термостійкість</a:t>
            </a:r>
            <a:r>
              <a:rPr lang="ru-RU" sz="2400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40143" y="4230394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Можливі</a:t>
            </a:r>
            <a:r>
              <a:rPr lang="ru-RU" sz="2400" dirty="0"/>
              <a:t> </a:t>
            </a:r>
            <a:r>
              <a:rPr lang="ru-RU" sz="2400" dirty="0" err="1"/>
              <a:t>висипання</a:t>
            </a:r>
            <a:r>
              <a:rPr lang="ru-RU" sz="2400" dirty="0"/>
              <a:t> на </a:t>
            </a:r>
            <a:r>
              <a:rPr lang="ru-RU" sz="2400" dirty="0" err="1"/>
              <a:t>шкірі</a:t>
            </a:r>
            <a:r>
              <a:rPr lang="ru-RU" sz="2400" dirty="0"/>
              <a:t>,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</a:t>
            </a:r>
            <a:r>
              <a:rPr lang="ru-RU" sz="2400" dirty="0" err="1"/>
              <a:t>шлунково-кишкового</a:t>
            </a:r>
            <a:r>
              <a:rPr lang="ru-RU" sz="2400" dirty="0"/>
              <a:t> каналу, </a:t>
            </a:r>
            <a:r>
              <a:rPr lang="ru-RU" sz="2400" dirty="0" err="1"/>
              <a:t>гіпотонія</a:t>
            </a:r>
            <a:r>
              <a:rPr lang="ru-RU" sz="2400" dirty="0"/>
              <a:t>, </a:t>
            </a:r>
            <a:r>
              <a:rPr lang="ru-RU" sz="2400" dirty="0" err="1"/>
              <a:t>безсоння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У </a:t>
            </a:r>
            <a:r>
              <a:rPr lang="ru-RU" sz="2400" dirty="0" err="1"/>
              <a:t>крові</a:t>
            </a:r>
            <a:r>
              <a:rPr lang="ru-RU" sz="2400" dirty="0"/>
              <a:t> </a:t>
            </a:r>
            <a:r>
              <a:rPr lang="ru-RU" sz="2400" dirty="0" err="1"/>
              <a:t>підвищується</a:t>
            </a:r>
            <a:r>
              <a:rPr lang="ru-RU" sz="2400" dirty="0"/>
              <a:t> </a:t>
            </a:r>
            <a:r>
              <a:rPr lang="ru-RU" sz="2400" dirty="0" err="1"/>
              <a:t>вміст</a:t>
            </a:r>
            <a:r>
              <a:rPr lang="ru-RU" sz="2400" dirty="0"/>
              <a:t> </a:t>
            </a:r>
            <a:r>
              <a:rPr lang="ru-RU" sz="2400" dirty="0" err="1"/>
              <a:t>еозинофілів</a:t>
            </a:r>
            <a:r>
              <a:rPr lang="ru-RU" sz="2400" dirty="0"/>
              <a:t>.</a:t>
            </a:r>
          </a:p>
          <a:p>
            <a:r>
              <a:rPr lang="ru-RU" sz="2400" dirty="0"/>
              <a:t>У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ускладнення</a:t>
            </a:r>
            <a:r>
              <a:rPr lang="ru-RU" sz="2400" dirty="0"/>
              <a:t> </a:t>
            </a:r>
            <a:r>
              <a:rPr lang="ru-RU" sz="2400" dirty="0" err="1"/>
              <a:t>розвивається</a:t>
            </a:r>
            <a:r>
              <a:rPr lang="ru-RU" sz="2400" dirty="0"/>
              <a:t> </a:t>
            </a:r>
            <a:r>
              <a:rPr lang="ru-RU" sz="2400" dirty="0" err="1"/>
              <a:t>міокардит</a:t>
            </a:r>
            <a:r>
              <a:rPr lang="ru-RU" sz="2400" dirty="0"/>
              <a:t>, </a:t>
            </a:r>
            <a:r>
              <a:rPr lang="ru-RU" sz="2400" dirty="0" err="1"/>
              <a:t>менінгоенцефаліт</a:t>
            </a:r>
            <a:r>
              <a:rPr lang="ru-RU" sz="2400" dirty="0"/>
              <a:t>, </a:t>
            </a:r>
            <a:r>
              <a:rPr lang="ru-RU" sz="2400" dirty="0" err="1"/>
              <a:t>тромбози</a:t>
            </a:r>
            <a:r>
              <a:rPr lang="ru-RU" sz="2400" dirty="0"/>
              <a:t> </a:t>
            </a:r>
            <a:r>
              <a:rPr lang="ru-RU" sz="2400" dirty="0" err="1"/>
              <a:t>артерій</a:t>
            </a:r>
            <a:r>
              <a:rPr lang="ru-RU" sz="2400" dirty="0"/>
              <a:t> і вен, </a:t>
            </a:r>
            <a:r>
              <a:rPr lang="ru-RU" sz="2400" dirty="0" err="1"/>
              <a:t>пневмонія</a:t>
            </a:r>
            <a:r>
              <a:rPr lang="ru-RU" sz="2400" dirty="0"/>
              <a:t>, нефрит.</a:t>
            </a:r>
          </a:p>
        </p:txBody>
      </p:sp>
    </p:spTree>
    <p:extLst>
      <p:ext uri="{BB962C8B-B14F-4D97-AF65-F5344CB8AC3E}">
        <p14:creationId xmlns:p14="http://schemas.microsoft.com/office/powerpoint/2010/main" val="185002293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38</TotalTime>
  <Words>984</Words>
  <Application>Microsoft Office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Паркет</vt:lpstr>
      <vt:lpstr> Цестодози, гельмінтози сільськогосподаських тварин </vt:lpstr>
      <vt:lpstr>Гельмінтоз</vt:lpstr>
      <vt:lpstr>Тениаринхоз</vt:lpstr>
      <vt:lpstr>Теніоз </vt:lpstr>
      <vt:lpstr>Презентация PowerPoint</vt:lpstr>
      <vt:lpstr>Презентация PowerPoint</vt:lpstr>
      <vt:lpstr>Церебральний цистицеркоз</vt:lpstr>
      <vt:lpstr> Трихінельоз</vt:lpstr>
      <vt:lpstr>Презентация PowerPoint</vt:lpstr>
      <vt:lpstr>Теніаринхоз</vt:lpstr>
      <vt:lpstr>Презентация PowerPoint</vt:lpstr>
      <vt:lpstr>Презентация PowerPoint</vt:lpstr>
      <vt:lpstr>Дифілоботріоз</vt:lpstr>
      <vt:lpstr>Опісторхоз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Цестодози, гельмінтози сільськогосподаських тварин </dc:title>
  <dc:creator>Николай</dc:creator>
  <cp:lastModifiedBy>Николай</cp:lastModifiedBy>
  <cp:revision>4</cp:revision>
  <dcterms:created xsi:type="dcterms:W3CDTF">2016-10-08T12:40:59Z</dcterms:created>
  <dcterms:modified xsi:type="dcterms:W3CDTF">2016-10-08T13:31:56Z</dcterms:modified>
</cp:coreProperties>
</file>