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259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solidFill>
                  <a:srgbClr val="FF0000"/>
                </a:solidFill>
              </a:rPr>
              <a:t>Методи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діагностики</a:t>
            </a:r>
            <a:r>
              <a:rPr lang="ru-RU" sz="6000" b="1" dirty="0">
                <a:solidFill>
                  <a:srgbClr val="FF0000"/>
                </a:solidFill>
              </a:rPr>
              <a:t> та заходи </a:t>
            </a:r>
            <a:r>
              <a:rPr lang="ru-RU" sz="6000" b="1" dirty="0" err="1">
                <a:solidFill>
                  <a:srgbClr val="FF0000"/>
                </a:solidFill>
              </a:rPr>
              <a:t>боротьби</a:t>
            </a:r>
            <a:r>
              <a:rPr lang="ru-RU" sz="6000" b="1" dirty="0">
                <a:solidFill>
                  <a:srgbClr val="FF0000"/>
                </a:solidFill>
              </a:rPr>
              <a:t> з </a:t>
            </a:r>
            <a:r>
              <a:rPr lang="ru-RU" sz="6000" b="1" dirty="0" err="1">
                <a:solidFill>
                  <a:srgbClr val="FF0000"/>
                </a:solidFill>
              </a:rPr>
              <a:t>нематодозами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сільськогосподарських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тварин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4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Діагностика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09104"/>
            <a:ext cx="10058400" cy="3859990"/>
          </a:xfrm>
        </p:spPr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</a:rPr>
              <a:t>післязабійної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катаральне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запалення</a:t>
            </a:r>
            <a:r>
              <a:rPr lang="ru-RU" dirty="0">
                <a:solidFill>
                  <a:schemeClr val="tx1"/>
                </a:solidFill>
              </a:rPr>
              <a:t> в тонкому кишечнику і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паразитів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в кишках </a:t>
            </a:r>
            <a:r>
              <a:rPr lang="ru-RU" dirty="0" err="1">
                <a:solidFill>
                  <a:schemeClr val="tx1"/>
                </a:solidFill>
              </a:rPr>
              <a:t>виявляють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цілі</a:t>
            </a:r>
            <a:r>
              <a:rPr lang="ru-RU" dirty="0">
                <a:solidFill>
                  <a:schemeClr val="tx1"/>
                </a:solidFill>
              </a:rPr>
              <a:t> клубки </a:t>
            </a:r>
            <a:r>
              <a:rPr lang="ru-RU" dirty="0" err="1">
                <a:solidFill>
                  <a:schemeClr val="tx1"/>
                </a:solidFill>
              </a:rPr>
              <a:t>паразитів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М’ясо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інвазованих</a:t>
            </a:r>
            <a:r>
              <a:rPr lang="ru-RU" dirty="0">
                <a:solidFill>
                  <a:schemeClr val="tx1"/>
                </a:solidFill>
              </a:rPr>
              <a:t> телят </a:t>
            </a:r>
            <a:r>
              <a:rPr lang="ru-RU" dirty="0" err="1">
                <a:solidFill>
                  <a:schemeClr val="tx1"/>
                </a:solidFill>
              </a:rPr>
              <a:t>нерідко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специфічний</a:t>
            </a:r>
            <a:r>
              <a:rPr lang="ru-RU" dirty="0">
                <a:solidFill>
                  <a:schemeClr val="tx1"/>
                </a:solidFill>
              </a:rPr>
              <a:t> запах,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нагадує</a:t>
            </a:r>
            <a:r>
              <a:rPr lang="ru-RU" dirty="0">
                <a:solidFill>
                  <a:schemeClr val="tx1"/>
                </a:solidFill>
              </a:rPr>
              <a:t> запах хлороформу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ефіру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неприємний</a:t>
            </a:r>
            <a:r>
              <a:rPr lang="ru-RU" dirty="0">
                <a:solidFill>
                  <a:schemeClr val="tx1"/>
                </a:solidFill>
              </a:rPr>
              <a:t> смак.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7498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Санітарна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оцінка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05318"/>
            <a:ext cx="10058400" cy="3563776"/>
          </a:xfrm>
        </p:spPr>
        <p:txBody>
          <a:bodyPr/>
          <a:lstStyle/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Туші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отримані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забою </a:t>
            </a:r>
            <a:r>
              <a:rPr lang="ru-RU" dirty="0" err="1">
                <a:solidFill>
                  <a:schemeClr val="tx1"/>
                </a:solidFill>
              </a:rPr>
              <a:t>хворих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, та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</a:t>
            </a:r>
            <a:r>
              <a:rPr lang="ru-RU" dirty="0">
                <a:solidFill>
                  <a:schemeClr val="tx1"/>
                </a:solidFill>
              </a:rPr>
              <a:t> забою, за </a:t>
            </a:r>
            <a:r>
              <a:rPr lang="ru-RU" dirty="0" err="1">
                <a:solidFill>
                  <a:schemeClr val="tx1"/>
                </a:solidFill>
              </a:rPr>
              <a:t>відсутності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специфічного</a:t>
            </a:r>
            <a:r>
              <a:rPr lang="ru-RU" dirty="0">
                <a:solidFill>
                  <a:schemeClr val="tx1"/>
                </a:solidFill>
              </a:rPr>
              <a:t> запаху (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нагадує</a:t>
            </a:r>
            <a:r>
              <a:rPr lang="ru-RU" dirty="0">
                <a:solidFill>
                  <a:schemeClr val="tx1"/>
                </a:solidFill>
              </a:rPr>
              <a:t> запах хлороформу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ефіру</a:t>
            </a:r>
            <a:r>
              <a:rPr lang="ru-RU" dirty="0">
                <a:solidFill>
                  <a:schemeClr val="tx1"/>
                </a:solidFill>
              </a:rPr>
              <a:t>), і </a:t>
            </a:r>
            <a:r>
              <a:rPr lang="ru-RU" dirty="0" err="1">
                <a:solidFill>
                  <a:schemeClr val="tx1"/>
                </a:solidFill>
              </a:rPr>
              <a:t>патологічних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випускають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обмеження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Внутрішні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утилізують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інтенсивної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інвазії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супроводжується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наявності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стороннього</a:t>
            </a:r>
            <a:r>
              <a:rPr lang="ru-RU" dirty="0">
                <a:solidFill>
                  <a:schemeClr val="tx1"/>
                </a:solidFill>
              </a:rPr>
              <a:t> запаху, </a:t>
            </a:r>
            <a:r>
              <a:rPr lang="ru-RU" dirty="0" err="1">
                <a:solidFill>
                  <a:schemeClr val="tx1"/>
                </a:solidFill>
              </a:rPr>
              <a:t>м’ясо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</a:t>
            </a:r>
            <a:r>
              <a:rPr lang="ru-RU" dirty="0">
                <a:solidFill>
                  <a:schemeClr val="tx1"/>
                </a:solidFill>
              </a:rPr>
              <a:t> забою,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шкур, </a:t>
            </a:r>
            <a:r>
              <a:rPr lang="ru-RU" dirty="0" err="1">
                <a:solidFill>
                  <a:schemeClr val="tx1"/>
                </a:solidFill>
              </a:rPr>
              <a:t>утилізують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Трихуроз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Трихуроз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Trichurosis</a:t>
            </a:r>
            <a:r>
              <a:rPr lang="en-US" dirty="0">
                <a:solidFill>
                  <a:schemeClr val="tx1"/>
                </a:solidFill>
              </a:rPr>
              <a:t>) - </a:t>
            </a:r>
            <a:r>
              <a:rPr lang="ru-RU" dirty="0">
                <a:solidFill>
                  <a:schemeClr val="tx1"/>
                </a:solidFill>
              </a:rPr>
              <a:t>хвороба, </a:t>
            </a:r>
            <a:r>
              <a:rPr lang="ru-RU" dirty="0" err="1">
                <a:solidFill>
                  <a:schemeClr val="tx1"/>
                </a:solidFill>
              </a:rPr>
              <a:t>спричинювана</a:t>
            </a:r>
            <a:r>
              <a:rPr lang="ru-RU" dirty="0">
                <a:solidFill>
                  <a:schemeClr val="tx1"/>
                </a:solidFill>
              </a:rPr>
              <a:t> нематодами </a:t>
            </a:r>
            <a:r>
              <a:rPr lang="en-US" dirty="0" err="1">
                <a:solidFill>
                  <a:schemeClr val="tx1"/>
                </a:solidFill>
              </a:rPr>
              <a:t>Trichuris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skrjabini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ovis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globulosa</a:t>
            </a:r>
            <a:r>
              <a:rPr lang="en-US" dirty="0">
                <a:solidFill>
                  <a:schemeClr val="tx1"/>
                </a:solidFill>
              </a:rPr>
              <a:t> ( </a:t>
            </a:r>
            <a:r>
              <a:rPr lang="ru-RU" dirty="0">
                <a:solidFill>
                  <a:schemeClr val="tx1"/>
                </a:solidFill>
              </a:rPr>
              <a:t>велика рогата худоба та </a:t>
            </a:r>
            <a:r>
              <a:rPr lang="ru-RU" dirty="0" err="1">
                <a:solidFill>
                  <a:schemeClr val="tx1"/>
                </a:solidFill>
              </a:rPr>
              <a:t>вівці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T. </a:t>
            </a:r>
            <a:r>
              <a:rPr lang="en-US" dirty="0" err="1">
                <a:solidFill>
                  <a:schemeClr val="tx1"/>
                </a:solidFill>
              </a:rPr>
              <a:t>longispiculus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tarandi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globulosa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ovis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північні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олені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tx1"/>
                </a:solidFill>
              </a:rPr>
              <a:t>T. </a:t>
            </a:r>
            <a:r>
              <a:rPr lang="en-US" dirty="0" err="1">
                <a:solidFill>
                  <a:schemeClr val="tx1"/>
                </a:solidFill>
              </a:rPr>
              <a:t>suis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свині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паразитують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товстому</a:t>
            </a:r>
            <a:r>
              <a:rPr lang="ru-RU" dirty="0">
                <a:solidFill>
                  <a:schemeClr val="tx1"/>
                </a:solidFill>
              </a:rPr>
              <a:t> кишечнику (</a:t>
            </a:r>
            <a:r>
              <a:rPr lang="ru-RU" dirty="0" err="1">
                <a:solidFill>
                  <a:schemeClr val="tx1"/>
                </a:solidFill>
              </a:rPr>
              <a:t>сліпій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частково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ободовій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кишці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T. </a:t>
            </a:r>
            <a:r>
              <a:rPr lang="en-US" dirty="0" err="1">
                <a:solidFill>
                  <a:schemeClr val="tx1"/>
                </a:solidFill>
              </a:rPr>
              <a:t>vulpis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georgicus</a:t>
            </a:r>
            <a:r>
              <a:rPr lang="en-US" dirty="0">
                <a:solidFill>
                  <a:schemeClr val="tx1"/>
                </a:solidFill>
              </a:rPr>
              <a:t>, T. </a:t>
            </a:r>
            <a:r>
              <a:rPr lang="en-US" dirty="0" err="1">
                <a:solidFill>
                  <a:schemeClr val="tx1"/>
                </a:solidFill>
              </a:rPr>
              <a:t>serrata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собаки, </a:t>
            </a:r>
            <a:r>
              <a:rPr lang="ru-RU" dirty="0" err="1">
                <a:solidFill>
                  <a:schemeClr val="tx1"/>
                </a:solidFill>
              </a:rPr>
              <a:t>коти</a:t>
            </a:r>
            <a:r>
              <a:rPr lang="ru-RU" dirty="0">
                <a:solidFill>
                  <a:schemeClr val="tx1"/>
                </a:solidFill>
              </a:rPr>
              <a:t> ,</a:t>
            </a:r>
            <a:r>
              <a:rPr lang="ru-RU" dirty="0" err="1">
                <a:solidFill>
                  <a:schemeClr val="tx1"/>
                </a:solidFill>
              </a:rPr>
              <a:t>вовки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лисиці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нутрії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песці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розладами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травлення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погіршенням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апетиту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зниженням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продуктивності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схудненням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анемією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кахексією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im0-tub-ua.yandex.net/i?id=0a1134dbecd7d531e9be91d81675aa35&amp;n=33&amp;h=215&amp;w=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6" y="3654531"/>
            <a:ext cx="29813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comedufa.ru/uploads/pics/trichur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9" y="3443165"/>
            <a:ext cx="2852893" cy="2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104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Езофагостомоз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Езофагостомоз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Oesophagostomosis</a:t>
            </a:r>
            <a:r>
              <a:rPr lang="en-US" dirty="0">
                <a:solidFill>
                  <a:schemeClr val="tx1"/>
                </a:solidFill>
              </a:rPr>
              <a:t>) - </a:t>
            </a:r>
            <a:r>
              <a:rPr lang="ru-RU" dirty="0">
                <a:solidFill>
                  <a:schemeClr val="tx1"/>
                </a:solidFill>
              </a:rPr>
              <a:t>хвороба, </a:t>
            </a:r>
            <a:r>
              <a:rPr lang="ru-RU" dirty="0" err="1">
                <a:solidFill>
                  <a:schemeClr val="tx1"/>
                </a:solidFill>
              </a:rPr>
              <a:t>спричинювана</a:t>
            </a:r>
            <a:r>
              <a:rPr lang="ru-RU" dirty="0">
                <a:solidFill>
                  <a:schemeClr val="tx1"/>
                </a:solidFill>
              </a:rPr>
              <a:t> нематодами </a:t>
            </a:r>
            <a:r>
              <a:rPr lang="en-US" dirty="0">
                <a:solidFill>
                  <a:schemeClr val="tx1"/>
                </a:solidFill>
              </a:rPr>
              <a:t>O. </a:t>
            </a:r>
            <a:r>
              <a:rPr lang="en-US" dirty="0" err="1">
                <a:solidFill>
                  <a:schemeClr val="tx1"/>
                </a:solidFill>
              </a:rPr>
              <a:t>dentatum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статевозрілі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нематоди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паразитують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товстому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відділі</a:t>
            </a:r>
            <a:r>
              <a:rPr lang="ru-RU" dirty="0">
                <a:solidFill>
                  <a:schemeClr val="tx1"/>
                </a:solidFill>
              </a:rPr>
              <a:t> кишечника свиней, та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діареєю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анемією</a:t>
            </a:r>
            <a:r>
              <a:rPr lang="ru-RU" dirty="0">
                <a:solidFill>
                  <a:schemeClr val="tx1"/>
                </a:solidFill>
              </a:rPr>
              <a:t>. А у </a:t>
            </a:r>
            <a:r>
              <a:rPr lang="ru-RU" dirty="0" err="1">
                <a:solidFill>
                  <a:schemeClr val="tx1"/>
                </a:solidFill>
              </a:rPr>
              <a:t>жуйних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реєструють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Oesophagostomum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venulosum</a:t>
            </a:r>
            <a:r>
              <a:rPr lang="en-US" dirty="0">
                <a:solidFill>
                  <a:schemeClr val="tx1"/>
                </a:solidFill>
              </a:rPr>
              <a:t>, O. </a:t>
            </a:r>
            <a:r>
              <a:rPr lang="en-US" dirty="0" err="1">
                <a:solidFill>
                  <a:schemeClr val="tx1"/>
                </a:solidFill>
              </a:rPr>
              <a:t>columbianum</a:t>
            </a:r>
            <a:r>
              <a:rPr lang="en-US" dirty="0">
                <a:solidFill>
                  <a:schemeClr val="tx1"/>
                </a:solidFill>
              </a:rPr>
              <a:t>. O. </a:t>
            </a:r>
            <a:r>
              <a:rPr lang="en-US" dirty="0" err="1">
                <a:solidFill>
                  <a:schemeClr val="tx1"/>
                </a:solidFill>
              </a:rPr>
              <a:t>radiatum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проносами, </a:t>
            </a:r>
            <a:r>
              <a:rPr lang="ru-RU" dirty="0" err="1">
                <a:solidFill>
                  <a:schemeClr val="tx1"/>
                </a:solidFill>
              </a:rPr>
              <a:t>схудненням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загибеллю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cal.vet.upenn.edu/projects/merial/strongls/images/sh02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43" y="3492457"/>
            <a:ext cx="3719260" cy="27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vc.ac.uk/review/parasitology/images/L3ID/large/Oesophagostomum_3_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34" y="3621603"/>
            <a:ext cx="2791554" cy="24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7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7588"/>
            <a:ext cx="10058400" cy="3911505"/>
          </a:xfrm>
        </p:spPr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Морфофункціональні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проявляються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сильній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інвазії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клінічними</a:t>
            </a:r>
            <a:r>
              <a:rPr lang="ru-RU" dirty="0">
                <a:solidFill>
                  <a:schemeClr val="tx1"/>
                </a:solidFill>
              </a:rPr>
              <a:t> органами. </a:t>
            </a:r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більшості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 вони не є </a:t>
            </a:r>
            <a:r>
              <a:rPr lang="ru-RU" dirty="0" err="1">
                <a:solidFill>
                  <a:schemeClr val="tx1"/>
                </a:solidFill>
              </a:rPr>
              <a:t>патогностичними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характерними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даної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того, при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гельмінтозах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схожі</a:t>
            </a:r>
            <a:r>
              <a:rPr lang="ru-RU" dirty="0">
                <a:solidFill>
                  <a:schemeClr val="tx1"/>
                </a:solidFill>
              </a:rPr>
              <a:t>, тому </a:t>
            </a:r>
            <a:r>
              <a:rPr lang="ru-RU" dirty="0" err="1">
                <a:solidFill>
                  <a:schemeClr val="tx1"/>
                </a:solidFill>
              </a:rPr>
              <a:t>лікареві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поставити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. Але при </a:t>
            </a:r>
            <a:r>
              <a:rPr lang="ru-RU" dirty="0" err="1">
                <a:solidFill>
                  <a:schemeClr val="tx1"/>
                </a:solidFill>
              </a:rPr>
              <a:t>деяких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проявляються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хворі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помітно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вирізняються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Важливе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годівля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утримання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умовах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повноцінної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годівлі</a:t>
            </a:r>
            <a:r>
              <a:rPr lang="ru-RU" dirty="0">
                <a:solidFill>
                  <a:schemeClr val="tx1"/>
                </a:solidFill>
              </a:rPr>
              <a:t> і доброго </a:t>
            </a:r>
            <a:r>
              <a:rPr lang="ru-RU" dirty="0" err="1">
                <a:solidFill>
                  <a:schemeClr val="tx1"/>
                </a:solidFill>
              </a:rPr>
              <a:t>утримання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безсимптомний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перебіг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субклінічний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інвазованих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володіє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здатністю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протистояти</a:t>
            </a:r>
            <a:r>
              <a:rPr lang="ru-RU" dirty="0">
                <a:solidFill>
                  <a:schemeClr val="tx1"/>
                </a:solidFill>
              </a:rPr>
              <a:t> патогенному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паразитів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7931"/>
            <a:ext cx="10058400" cy="145075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6376"/>
            <a:ext cx="10058400" cy="3782717"/>
          </a:xfrm>
        </p:spPr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Зажиттєво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ставлять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епізоотологічних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клінічних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</a:t>
            </a:r>
            <a:r>
              <a:rPr lang="ru-RU" dirty="0">
                <a:solidFill>
                  <a:schemeClr val="tx1"/>
                </a:solidFill>
              </a:rPr>
              <a:t> та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гельмінтоовоскопії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фекалій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флотації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основані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спливанні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яєць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гельмінтів</a:t>
            </a:r>
            <a:r>
              <a:rPr lang="ru-RU" dirty="0">
                <a:solidFill>
                  <a:schemeClr val="tx1"/>
                </a:solidFill>
              </a:rPr>
              <a:t>): </a:t>
            </a:r>
            <a:r>
              <a:rPr lang="ru-RU" dirty="0" err="1">
                <a:solidFill>
                  <a:schemeClr val="tx1"/>
                </a:solidFill>
              </a:rPr>
              <a:t>Калантарян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Щербовича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Дарлінга</a:t>
            </a:r>
            <a:r>
              <a:rPr lang="ru-RU" dirty="0">
                <a:solidFill>
                  <a:schemeClr val="tx1"/>
                </a:solidFill>
              </a:rPr>
              <a:t> та метод </a:t>
            </a:r>
            <a:r>
              <a:rPr lang="ru-RU" dirty="0" err="1">
                <a:solidFill>
                  <a:schemeClr val="tx1"/>
                </a:solidFill>
              </a:rPr>
              <a:t>Котельнікова</a:t>
            </a:r>
            <a:r>
              <a:rPr lang="ru-RU" dirty="0">
                <a:solidFill>
                  <a:schemeClr val="tx1"/>
                </a:solidFill>
              </a:rPr>
              <a:t> і Хренова з </a:t>
            </a:r>
            <a:r>
              <a:rPr lang="ru-RU" dirty="0" err="1">
                <a:solidFill>
                  <a:schemeClr val="tx1"/>
                </a:solidFill>
              </a:rPr>
              <a:t>використанням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аміачної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селітри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загиблих</a:t>
            </a:r>
            <a:r>
              <a:rPr lang="ru-RU" dirty="0">
                <a:solidFill>
                  <a:schemeClr val="tx1"/>
                </a:solidFill>
              </a:rPr>
              <a:t> поросят </a:t>
            </a:r>
            <a:r>
              <a:rPr lang="ru-RU" dirty="0" err="1">
                <a:solidFill>
                  <a:schemeClr val="tx1"/>
                </a:solidFill>
              </a:rPr>
              <a:t>нематодози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діагностують</a:t>
            </a:r>
            <a:r>
              <a:rPr lang="ru-RU" dirty="0">
                <a:solidFill>
                  <a:schemeClr val="tx1"/>
                </a:solidFill>
              </a:rPr>
              <a:t> шляхом </a:t>
            </a:r>
            <a:r>
              <a:rPr lang="ru-RU" dirty="0" err="1">
                <a:solidFill>
                  <a:schemeClr val="tx1"/>
                </a:solidFill>
              </a:rPr>
              <a:t>розтину</a:t>
            </a:r>
            <a:r>
              <a:rPr lang="ru-RU" dirty="0">
                <a:solidFill>
                  <a:schemeClr val="tx1"/>
                </a:solidFill>
              </a:rPr>
              <a:t> кишечника.</a:t>
            </a:r>
          </a:p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згаданих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, для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аскарозу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імунобіологічний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метод.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Алергічну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реакцію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аскарозі</a:t>
            </a:r>
            <a:r>
              <a:rPr lang="ru-RU" dirty="0">
                <a:solidFill>
                  <a:schemeClr val="tx1"/>
                </a:solidFill>
              </a:rPr>
              <a:t> свиней </a:t>
            </a:r>
            <a:r>
              <a:rPr lang="ru-RU" dirty="0" err="1">
                <a:solidFill>
                  <a:schemeClr val="tx1"/>
                </a:solidFill>
              </a:rPr>
              <a:t>вивчали</a:t>
            </a:r>
            <a:r>
              <a:rPr lang="ru-RU" dirty="0">
                <a:solidFill>
                  <a:schemeClr val="tx1"/>
                </a:solidFill>
              </a:rPr>
              <a:t> Бондар 1939, </a:t>
            </a:r>
            <a:r>
              <a:rPr lang="ru-RU" dirty="0" err="1">
                <a:solidFill>
                  <a:schemeClr val="tx1"/>
                </a:solidFill>
              </a:rPr>
              <a:t>Єршов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Кракунов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Плахотня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Горобець</a:t>
            </a:r>
            <a:r>
              <a:rPr lang="ru-RU" dirty="0">
                <a:solidFill>
                  <a:schemeClr val="tx1"/>
                </a:solidFill>
              </a:rPr>
              <a:t> 1953, </a:t>
            </a:r>
            <a:r>
              <a:rPr lang="ru-RU" dirty="0" err="1">
                <a:solidFill>
                  <a:schemeClr val="tx1"/>
                </a:solidFill>
              </a:rPr>
              <a:t>Солзбі</a:t>
            </a:r>
            <a:r>
              <a:rPr lang="ru-RU" dirty="0">
                <a:solidFill>
                  <a:schemeClr val="tx1"/>
                </a:solidFill>
              </a:rPr>
              <a:t> 1957 і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даними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імунобіологічної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 аскаридозу свиней </a:t>
            </a:r>
            <a:r>
              <a:rPr lang="ru-RU" dirty="0" err="1">
                <a:solidFill>
                  <a:schemeClr val="tx1"/>
                </a:solidFill>
              </a:rPr>
              <a:t>володіють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точністю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специфічністю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дозволяють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інвазію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ранній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стадії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Введення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алергену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внутрішньошкірно</a:t>
            </a:r>
            <a:r>
              <a:rPr lang="ru-RU" dirty="0">
                <a:solidFill>
                  <a:schemeClr val="tx1"/>
                </a:solidFill>
              </a:rPr>
              <a:t> - і на </a:t>
            </a:r>
            <a:r>
              <a:rPr lang="ru-RU" dirty="0" err="1">
                <a:solidFill>
                  <a:schemeClr val="tx1"/>
                </a:solidFill>
              </a:rPr>
              <a:t>конюнктиву</a:t>
            </a:r>
            <a:r>
              <a:rPr lang="ru-RU" dirty="0">
                <a:solidFill>
                  <a:schemeClr val="tx1"/>
                </a:solidFill>
              </a:rPr>
              <a:t> ока. При </a:t>
            </a:r>
            <a:r>
              <a:rPr lang="ru-RU" dirty="0" err="1">
                <a:solidFill>
                  <a:schemeClr val="tx1"/>
                </a:solidFill>
              </a:rPr>
              <a:t>внутрішньошкірному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введенні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товщу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вушної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раковини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алерген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дозі</a:t>
            </a:r>
            <a:r>
              <a:rPr lang="ru-RU" dirty="0">
                <a:solidFill>
                  <a:schemeClr val="tx1"/>
                </a:solidFill>
              </a:rPr>
              <a:t> 0,05-0,1 мл. </a:t>
            </a:r>
            <a:r>
              <a:rPr lang="ru-RU" dirty="0" err="1">
                <a:solidFill>
                  <a:schemeClr val="tx1"/>
                </a:solidFill>
              </a:rPr>
              <a:t>Спостереження</a:t>
            </a:r>
            <a:r>
              <a:rPr lang="ru-RU" dirty="0">
                <a:solidFill>
                  <a:schemeClr val="tx1"/>
                </a:solidFill>
              </a:rPr>
              <a:t> проводиться 15 </a:t>
            </a:r>
            <a:r>
              <a:rPr lang="ru-RU" dirty="0" err="1">
                <a:solidFill>
                  <a:schemeClr val="tx1"/>
                </a:solidFill>
              </a:rPr>
              <a:t>хв</a:t>
            </a:r>
            <a:r>
              <a:rPr lang="ru-RU" dirty="0">
                <a:solidFill>
                  <a:schemeClr val="tx1"/>
                </a:solidFill>
              </a:rPr>
              <a:t>. (</a:t>
            </a:r>
            <a:r>
              <a:rPr lang="ru-RU" dirty="0" err="1">
                <a:solidFill>
                  <a:schemeClr val="tx1"/>
                </a:solidFill>
              </a:rPr>
              <a:t>кожні</a:t>
            </a:r>
            <a:r>
              <a:rPr lang="ru-RU" dirty="0">
                <a:solidFill>
                  <a:schemeClr val="tx1"/>
                </a:solidFill>
              </a:rPr>
              <a:t> 3-5 </a:t>
            </a:r>
            <a:r>
              <a:rPr lang="ru-RU" dirty="0" err="1">
                <a:solidFill>
                  <a:schemeClr val="tx1"/>
                </a:solidFill>
              </a:rPr>
              <a:t>хв</a:t>
            </a:r>
            <a:r>
              <a:rPr lang="ru-RU" dirty="0">
                <a:solidFill>
                  <a:schemeClr val="tx1"/>
                </a:solidFill>
              </a:rPr>
              <a:t>.).У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реакції</a:t>
            </a:r>
            <a:r>
              <a:rPr lang="ru-RU" dirty="0">
                <a:solidFill>
                  <a:schemeClr val="tx1"/>
                </a:solidFill>
              </a:rPr>
              <a:t> через 5-7 </a:t>
            </a:r>
            <a:r>
              <a:rPr lang="ru-RU" dirty="0" err="1">
                <a:solidFill>
                  <a:schemeClr val="tx1"/>
                </a:solidFill>
              </a:rPr>
              <a:t>хв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алергену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навколо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введення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обідок</a:t>
            </a:r>
            <a:r>
              <a:rPr lang="ru-RU" dirty="0">
                <a:solidFill>
                  <a:schemeClr val="tx1"/>
                </a:solidFill>
              </a:rPr>
              <a:t> темно-вишневого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рожевого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кольору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Точність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внутрішньошкірної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проби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використанні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Єршова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дорівнює</a:t>
            </a:r>
            <a:r>
              <a:rPr lang="ru-RU" dirty="0">
                <a:solidFill>
                  <a:schemeClr val="tx1"/>
                </a:solidFill>
              </a:rPr>
              <a:t> 90% при </a:t>
            </a:r>
            <a:r>
              <a:rPr lang="ru-RU" dirty="0" err="1">
                <a:solidFill>
                  <a:schemeClr val="tx1"/>
                </a:solidFill>
              </a:rPr>
              <a:t>імагінальному</a:t>
            </a:r>
            <a:r>
              <a:rPr lang="ru-RU" dirty="0">
                <a:solidFill>
                  <a:schemeClr val="tx1"/>
                </a:solidFill>
              </a:rPr>
              <a:t> і 85,5% при </a:t>
            </a:r>
            <a:r>
              <a:rPr lang="ru-RU" dirty="0" err="1">
                <a:solidFill>
                  <a:schemeClr val="tx1"/>
                </a:solidFill>
              </a:rPr>
              <a:t>преімагональному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аскаридозі</a:t>
            </a:r>
            <a:r>
              <a:rPr lang="ru-RU" dirty="0">
                <a:solidFill>
                  <a:schemeClr val="tx1"/>
                </a:solidFill>
              </a:rPr>
              <a:t>; при </a:t>
            </a:r>
            <a:r>
              <a:rPr lang="ru-RU" dirty="0" err="1">
                <a:solidFill>
                  <a:schemeClr val="tx1"/>
                </a:solidFill>
              </a:rPr>
              <a:t>використанні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алергена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Батоджанова</a:t>
            </a:r>
            <a:r>
              <a:rPr lang="ru-RU" dirty="0">
                <a:solidFill>
                  <a:schemeClr val="tx1"/>
                </a:solidFill>
              </a:rPr>
              <a:t> - 86,6; 81,8% </a:t>
            </a:r>
            <a:r>
              <a:rPr lang="ru-RU" dirty="0" err="1" smtClean="0">
                <a:solidFill>
                  <a:schemeClr val="tx1"/>
                </a:solidFill>
              </a:rPr>
              <a:t>відповідно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7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6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93194"/>
            <a:ext cx="10058400" cy="3975899"/>
          </a:xfrm>
        </p:spPr>
        <p:txBody>
          <a:bodyPr/>
          <a:lstStyle/>
          <a:p>
            <a:pPr indent="457200" algn="just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боротьбі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гельмінтозами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увагу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приділяють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дегельмінтизації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Терапія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дегельмінтизація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поняття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нерівнозначні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Терапія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сума </a:t>
            </a:r>
            <a:r>
              <a:rPr lang="ru-RU" dirty="0" err="1">
                <a:solidFill>
                  <a:schemeClr val="tx1"/>
                </a:solidFill>
              </a:rPr>
              <a:t>втручань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спрямованих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усунення</a:t>
            </a:r>
            <a:r>
              <a:rPr lang="ru-RU" dirty="0">
                <a:solidFill>
                  <a:schemeClr val="tx1"/>
                </a:solidFill>
              </a:rPr>
              <a:t> причин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викликаних</a:t>
            </a:r>
            <a:r>
              <a:rPr lang="ru-RU" dirty="0">
                <a:solidFill>
                  <a:schemeClr val="tx1"/>
                </a:solidFill>
              </a:rPr>
              <a:t> нею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другорядних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явищ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ускладнень</a:t>
            </a:r>
            <a:r>
              <a:rPr lang="ru-RU" dirty="0">
                <a:solidFill>
                  <a:schemeClr val="tx1"/>
                </a:solidFill>
              </a:rPr>
              <a:t>. Тому «</a:t>
            </a:r>
            <a:r>
              <a:rPr lang="ru-RU" dirty="0" err="1">
                <a:solidFill>
                  <a:schemeClr val="tx1"/>
                </a:solidFill>
              </a:rPr>
              <a:t>терапія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включати</a:t>
            </a:r>
            <a:r>
              <a:rPr lang="ru-RU" dirty="0">
                <a:solidFill>
                  <a:schemeClr val="tx1"/>
                </a:solidFill>
              </a:rPr>
              <a:t> роботу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підготовки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запобігти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ускладненням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шкідливим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наслідкам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антигельмінтних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препаратів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Система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неспецифічної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 основана на </a:t>
            </a:r>
            <a:r>
              <a:rPr lang="ru-RU" dirty="0" err="1">
                <a:solidFill>
                  <a:schemeClr val="tx1"/>
                </a:solidFill>
              </a:rPr>
              <a:t>виключенні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епізоотичного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другої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третьої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ланок,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передачі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збудника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джерела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сприйнятливої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тварини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базується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біологічно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обґрунтована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гельмінтозів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endParaRPr lang="ru-RU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Нематодози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птиці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спричиняються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круглих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паразитичних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червів</a:t>
            </a:r>
            <a:r>
              <a:rPr lang="ru-RU" dirty="0">
                <a:solidFill>
                  <a:schemeClr val="tx1"/>
                </a:solidFill>
              </a:rPr>
              <a:t> — нематод (</a:t>
            </a:r>
            <a:r>
              <a:rPr lang="en-US" dirty="0" err="1">
                <a:solidFill>
                  <a:schemeClr val="tx1"/>
                </a:solidFill>
              </a:rPr>
              <a:t>Nemanoda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характеризуються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різнобічними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змінами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впливають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продуктивність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якість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проведення</a:t>
            </a:r>
            <a:r>
              <a:rPr lang="ru-RU" dirty="0">
                <a:solidFill>
                  <a:schemeClr val="tx1"/>
                </a:solidFill>
              </a:rPr>
              <a:t> ветеринарно-</a:t>
            </a:r>
            <a:r>
              <a:rPr lang="ru-RU" dirty="0" err="1">
                <a:solidFill>
                  <a:schemeClr val="tx1"/>
                </a:solidFill>
              </a:rPr>
              <a:t>санітарної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експертизи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звертати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увагу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таких </a:t>
            </a:r>
            <a:r>
              <a:rPr lang="ru-RU" dirty="0" err="1">
                <a:solidFill>
                  <a:schemeClr val="tx1"/>
                </a:solidFill>
              </a:rPr>
              <a:t>нематодозів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аскаріоз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токсокароз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неоаскароз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стронгілятоз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метастронгільоз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диктіокаульоз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аскаридіоз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птиці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8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основних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профілактичних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гельмінтозах</a:t>
            </a:r>
            <a:r>
              <a:rPr lang="ru-RU" dirty="0">
                <a:solidFill>
                  <a:schemeClr val="tx1"/>
                </a:solidFill>
              </a:rPr>
              <a:t> свиней треба </a:t>
            </a:r>
            <a:r>
              <a:rPr lang="ru-RU" dirty="0" err="1">
                <a:solidFill>
                  <a:schemeClr val="tx1"/>
                </a:solidFill>
              </a:rPr>
              <a:t>віднести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регулярне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видалення</a:t>
            </a:r>
            <a:r>
              <a:rPr lang="ru-RU" dirty="0">
                <a:solidFill>
                  <a:schemeClr val="tx1"/>
                </a:solidFill>
              </a:rPr>
              <a:t> гною з </a:t>
            </a:r>
            <a:r>
              <a:rPr lang="ru-RU" dirty="0" err="1">
                <a:solidFill>
                  <a:schemeClr val="tx1"/>
                </a:solidFill>
              </a:rPr>
              <a:t>приміщень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вигульних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майданчиків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наступним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знезараженням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аскарозів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приміщення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треба </a:t>
            </a:r>
            <a:r>
              <a:rPr lang="ru-RU" dirty="0" err="1">
                <a:solidFill>
                  <a:schemeClr val="tx1"/>
                </a:solidFill>
              </a:rPr>
              <a:t>підтримувати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належному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санітарному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стані</a:t>
            </a:r>
            <a:r>
              <a:rPr lang="ru-RU" dirty="0">
                <a:solidFill>
                  <a:schemeClr val="tx1"/>
                </a:solidFill>
              </a:rPr>
              <a:t>, регулярно </a:t>
            </a:r>
            <a:r>
              <a:rPr lang="ru-RU" dirty="0" err="1">
                <a:solidFill>
                  <a:schemeClr val="tx1"/>
                </a:solidFill>
              </a:rPr>
              <a:t>прибирати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фекалії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підлога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бути з твердим </a:t>
            </a:r>
            <a:r>
              <a:rPr lang="ru-RU" dirty="0" err="1">
                <a:solidFill>
                  <a:schemeClr val="tx1"/>
                </a:solidFill>
              </a:rPr>
              <a:t>покриттям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Важливо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впорядкувати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водопій</a:t>
            </a:r>
            <a:r>
              <a:rPr lang="ru-RU" dirty="0">
                <a:solidFill>
                  <a:schemeClr val="tx1"/>
                </a:solidFill>
              </a:rPr>
              <a:t>. Одним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дезінвазія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обєктів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навколишнього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знищення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яєць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гельмінтів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личинок в </a:t>
            </a:r>
            <a:r>
              <a:rPr lang="ru-RU" dirty="0" err="1">
                <a:solidFill>
                  <a:schemeClr val="tx1"/>
                </a:solidFill>
              </a:rPr>
              <a:t>приміщеннях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5% </a:t>
            </a:r>
            <a:r>
              <a:rPr lang="ru-RU" dirty="0" err="1">
                <a:solidFill>
                  <a:schemeClr val="tx1"/>
                </a:solidFill>
              </a:rPr>
              <a:t>гарячий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їдкого</a:t>
            </a:r>
            <a:r>
              <a:rPr lang="ru-RU" dirty="0">
                <a:solidFill>
                  <a:schemeClr val="tx1"/>
                </a:solidFill>
              </a:rPr>
              <a:t> натру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калію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розрахунку</a:t>
            </a:r>
            <a:r>
              <a:rPr lang="ru-RU" dirty="0">
                <a:solidFill>
                  <a:schemeClr val="tx1"/>
                </a:solidFill>
              </a:rPr>
              <a:t> 0,5 л на 1 м² при </a:t>
            </a:r>
            <a:r>
              <a:rPr lang="ru-RU" dirty="0" err="1">
                <a:solidFill>
                  <a:schemeClr val="tx1"/>
                </a:solidFill>
              </a:rPr>
              <a:t>дворазовій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обробці</a:t>
            </a:r>
            <a:r>
              <a:rPr lang="ru-RU" dirty="0">
                <a:solidFill>
                  <a:schemeClr val="tx1"/>
                </a:solidFill>
              </a:rPr>
              <a:t> через 1 годину та </a:t>
            </a:r>
            <a:r>
              <a:rPr lang="ru-RU" dirty="0" err="1">
                <a:solidFill>
                  <a:schemeClr val="tx1"/>
                </a:solidFill>
              </a:rPr>
              <a:t>експозиції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менш</a:t>
            </a:r>
            <a:r>
              <a:rPr lang="ru-RU" dirty="0">
                <a:solidFill>
                  <a:schemeClr val="tx1"/>
                </a:solidFill>
              </a:rPr>
              <a:t> як 6 годин; 10% </a:t>
            </a:r>
            <a:r>
              <a:rPr lang="ru-RU" dirty="0" err="1">
                <a:solidFill>
                  <a:schemeClr val="tx1"/>
                </a:solidFill>
              </a:rPr>
              <a:t>гарячий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ксилонафту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дворазовій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обробці</a:t>
            </a:r>
            <a:r>
              <a:rPr lang="ru-RU" dirty="0">
                <a:solidFill>
                  <a:schemeClr val="tx1"/>
                </a:solidFill>
              </a:rPr>
              <a:t> через 30 </a:t>
            </a:r>
            <a:r>
              <a:rPr lang="ru-RU" dirty="0" err="1">
                <a:solidFill>
                  <a:schemeClr val="tx1"/>
                </a:solidFill>
              </a:rPr>
              <a:t>хвилин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експозицією</a:t>
            </a:r>
            <a:r>
              <a:rPr lang="ru-RU" dirty="0">
                <a:solidFill>
                  <a:schemeClr val="tx1"/>
                </a:solidFill>
              </a:rPr>
              <a:t> 3 </a:t>
            </a:r>
            <a:r>
              <a:rPr lang="ru-RU" dirty="0" err="1">
                <a:solidFill>
                  <a:schemeClr val="tx1"/>
                </a:solidFill>
              </a:rPr>
              <a:t>години</a:t>
            </a:r>
            <a:r>
              <a:rPr lang="ru-RU" dirty="0">
                <a:solidFill>
                  <a:schemeClr val="tx1"/>
                </a:solidFill>
              </a:rPr>
              <a:t> [2</a:t>
            </a:r>
            <a:r>
              <a:rPr lang="ru-RU" dirty="0" smtClean="0">
                <a:solidFill>
                  <a:schemeClr val="tx1"/>
                </a:solidFill>
              </a:rPr>
              <a:t>].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езофагостомозу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обстеження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трихурозу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дегельмінтизацію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двічі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навесні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восени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s625620.vk.me/v625620374/3bedc/4pRFbf-jq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16" y="286603"/>
            <a:ext cx="7443319" cy="5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131322"/>
            <a:ext cx="10058400" cy="31535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</a:t>
            </a:r>
            <a:r>
              <a:rPr lang="ru-RU" dirty="0" err="1" smtClean="0">
                <a:solidFill>
                  <a:schemeClr val="tx1"/>
                </a:solidFill>
              </a:rPr>
              <a:t>аскаріоз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ronhitplus.ru/articles/wp-content/uploads/2016/02/16230836-bronhit-askarid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4" y="422884"/>
            <a:ext cx="5484343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bolet.com/medimg/content/toksokar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49" y="2436657"/>
            <a:ext cx="3262962" cy="25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svps.ru/fsvps-docs/img/core/2013-7/3wrzlp1z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29" y="3796785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titcevod.ru/wp-content/uploads/2013/01/clip-image0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35" y="825695"/>
            <a:ext cx="2514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31672" y="2710113"/>
            <a:ext cx="2000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аскаридіоз</a:t>
            </a:r>
            <a:r>
              <a:rPr lang="ru-RU" sz="2000" dirty="0"/>
              <a:t> </a:t>
            </a:r>
            <a:r>
              <a:rPr lang="ru-RU" sz="2000" dirty="0" err="1"/>
              <a:t>птиці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19000" y="5143873"/>
            <a:ext cx="139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токсокароз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6318" y="5790231"/>
            <a:ext cx="1541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стронгілятоз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Аскаріоз</a:t>
            </a:r>
            <a:r>
              <a:rPr lang="ru-RU" b="1" i="1" dirty="0">
                <a:solidFill>
                  <a:srgbClr val="C00000"/>
                </a:solidFill>
              </a:rPr>
              <a:t> свиней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</a:rPr>
              <a:t>Аскаріоз</a:t>
            </a:r>
            <a:r>
              <a:rPr lang="ru-RU" dirty="0">
                <a:solidFill>
                  <a:schemeClr val="tx1"/>
                </a:solidFill>
              </a:rPr>
              <a:t> свиней — </a:t>
            </a:r>
            <a:r>
              <a:rPr lang="ru-RU" dirty="0" err="1">
                <a:solidFill>
                  <a:schemeClr val="tx1"/>
                </a:solidFill>
              </a:rPr>
              <a:t>гельмінтозна</a:t>
            </a:r>
            <a:r>
              <a:rPr lang="ru-RU" dirty="0">
                <a:solidFill>
                  <a:schemeClr val="tx1"/>
                </a:solidFill>
              </a:rPr>
              <a:t> хвороба, широко </a:t>
            </a:r>
            <a:r>
              <a:rPr lang="ru-RU" dirty="0" err="1">
                <a:solidFill>
                  <a:schemeClr val="tx1"/>
                </a:solidFill>
              </a:rPr>
              <a:t>поширена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свиней, особливо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поросят у </a:t>
            </a:r>
            <a:r>
              <a:rPr lang="ru-RU" dirty="0" err="1">
                <a:solidFill>
                  <a:schemeClr val="tx1"/>
                </a:solidFill>
              </a:rPr>
              <a:t>віці</a:t>
            </a:r>
            <a:r>
              <a:rPr lang="ru-RU" dirty="0">
                <a:solidFill>
                  <a:schemeClr val="tx1"/>
                </a:solidFill>
              </a:rPr>
              <a:t> 2—6 </a:t>
            </a:r>
            <a:r>
              <a:rPr lang="ru-RU" dirty="0" err="1">
                <a:solidFill>
                  <a:schemeClr val="tx1"/>
                </a:solidFill>
              </a:rPr>
              <a:t>міс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прогресуючим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схудненням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ознаками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бронхопневмонії</a:t>
            </a:r>
            <a:r>
              <a:rPr lang="ru-RU" dirty="0">
                <a:solidFill>
                  <a:schemeClr val="tx1"/>
                </a:solidFill>
              </a:rPr>
              <a:t>, проносами, </a:t>
            </a:r>
            <a:r>
              <a:rPr lang="ru-RU" dirty="0" err="1">
                <a:solidFill>
                  <a:schemeClr val="tx1"/>
                </a:solidFill>
              </a:rPr>
              <a:t>нервовими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розладами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classconnection.s3.amazonaws.com/703/flashcards/2327703/jpg/cardimage_4659000_1271380161355034835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63" y="2929720"/>
            <a:ext cx="4266833" cy="293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4620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Збудник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06072"/>
            <a:ext cx="10058400" cy="3963021"/>
          </a:xfrm>
        </p:spPr>
        <p:txBody>
          <a:bodyPr/>
          <a:lstStyle/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Збудником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en-US" dirty="0" err="1">
                <a:solidFill>
                  <a:schemeClr val="tx1"/>
                </a:solidFill>
              </a:rPr>
              <a:t>Ascaris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родини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Ascarididae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Доросла самка </a:t>
            </a:r>
            <a:r>
              <a:rPr lang="ru-RU" dirty="0" err="1">
                <a:solidFill>
                  <a:schemeClr val="tx1"/>
                </a:solidFill>
              </a:rPr>
              <a:t>досягає</a:t>
            </a:r>
            <a:r>
              <a:rPr lang="ru-RU" dirty="0">
                <a:solidFill>
                  <a:schemeClr val="tx1"/>
                </a:solidFill>
              </a:rPr>
              <a:t> 20—40 см </a:t>
            </a:r>
            <a:r>
              <a:rPr lang="ru-RU" dirty="0" err="1">
                <a:solidFill>
                  <a:schemeClr val="tx1"/>
                </a:solidFill>
              </a:rPr>
              <a:t>довжини</a:t>
            </a:r>
            <a:r>
              <a:rPr lang="ru-RU" dirty="0">
                <a:solidFill>
                  <a:schemeClr val="tx1"/>
                </a:solidFill>
              </a:rPr>
              <a:t> і 5—6 мм </a:t>
            </a:r>
            <a:r>
              <a:rPr lang="ru-RU" dirty="0" err="1">
                <a:solidFill>
                  <a:schemeClr val="tx1"/>
                </a:solidFill>
              </a:rPr>
              <a:t>ширини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самця</a:t>
            </a:r>
            <a:r>
              <a:rPr lang="ru-RU" dirty="0">
                <a:solidFill>
                  <a:schemeClr val="tx1"/>
                </a:solidFill>
              </a:rPr>
              <a:t> становить 15—25 см і ширина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3 мм.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labifa.kz/assets/images/askaridoz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1" y="3009265"/>
            <a:ext cx="3761659" cy="30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sets.rebelcircus.com/blog/wp-content/uploads/2015/12/Wor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85" y="3009265"/>
            <a:ext cx="3586868" cy="30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8862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Діагностика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18196"/>
            <a:ext cx="10058400" cy="3550897"/>
          </a:xfrm>
        </p:spPr>
        <p:txBody>
          <a:bodyPr/>
          <a:lstStyle/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Під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час </a:t>
            </a:r>
            <a:r>
              <a:rPr lang="ru-RU" dirty="0" err="1">
                <a:solidFill>
                  <a:schemeClr val="tx1"/>
                </a:solidFill>
              </a:rPr>
              <a:t>передзабійної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звичайно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пневмонії</a:t>
            </a:r>
            <a:r>
              <a:rPr lang="ru-RU" dirty="0">
                <a:solidFill>
                  <a:schemeClr val="tx1"/>
                </a:solidFill>
              </a:rPr>
              <a:t>, кашель, </a:t>
            </a:r>
            <a:r>
              <a:rPr lang="ru-RU" dirty="0" err="1">
                <a:solidFill>
                  <a:schemeClr val="tx1"/>
                </a:solidFill>
              </a:rPr>
              <a:t>прискорене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дихання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зниження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апетиту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блювоту</a:t>
            </a:r>
            <a:r>
              <a:rPr lang="ru-RU" dirty="0">
                <a:solidFill>
                  <a:schemeClr val="tx1"/>
                </a:solidFill>
              </a:rPr>
              <a:t>, проноси,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змінюються</a:t>
            </a:r>
            <a:r>
              <a:rPr lang="ru-RU" dirty="0">
                <a:solidFill>
                  <a:schemeClr val="tx1"/>
                </a:solidFill>
              </a:rPr>
              <a:t> запорами; за </a:t>
            </a:r>
            <a:r>
              <a:rPr lang="ru-RU" dirty="0" err="1">
                <a:solidFill>
                  <a:schemeClr val="tx1"/>
                </a:solidFill>
              </a:rPr>
              <a:t>хронічного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виснаження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епілептичні</a:t>
            </a:r>
            <a:r>
              <a:rPr lang="ru-RU" dirty="0">
                <a:solidFill>
                  <a:schemeClr val="tx1"/>
                </a:solidFill>
              </a:rPr>
              <a:t> припадки.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післязабійної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легенях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характерні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пневмонії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легенях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виявляють</a:t>
            </a:r>
            <a:r>
              <a:rPr lang="ru-RU" dirty="0">
                <a:solidFill>
                  <a:schemeClr val="tx1"/>
                </a:solidFill>
              </a:rPr>
              <a:t> личинок аскарид. У кишечнику </a:t>
            </a:r>
            <a:r>
              <a:rPr lang="ru-RU" dirty="0" err="1">
                <a:solidFill>
                  <a:schemeClr val="tx1"/>
                </a:solidFill>
              </a:rPr>
              <a:t>виявляють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катаральне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запалення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розрив</a:t>
            </a:r>
            <a:r>
              <a:rPr lang="ru-RU" dirty="0">
                <a:solidFill>
                  <a:schemeClr val="tx1"/>
                </a:solidFill>
              </a:rPr>
              <a:t> кишок і </a:t>
            </a:r>
            <a:r>
              <a:rPr lang="ru-RU" dirty="0" err="1">
                <a:solidFill>
                  <a:schemeClr val="tx1"/>
                </a:solidFill>
              </a:rPr>
              <a:t>перитоніт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кровотечею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черевну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порожнину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статевозрілих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паразитів</a:t>
            </a:r>
            <a:r>
              <a:rPr lang="ru-RU" dirty="0">
                <a:solidFill>
                  <a:schemeClr val="tx1"/>
                </a:solidFill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4620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Санітарна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оцінка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м’яса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43954"/>
            <a:ext cx="10058400" cy="3525139"/>
          </a:xfrm>
        </p:spPr>
        <p:txBody>
          <a:bodyPr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відсутності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туші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випускають</a:t>
            </a:r>
            <a:r>
              <a:rPr lang="ru-RU" dirty="0">
                <a:solidFill>
                  <a:schemeClr val="tx1"/>
                </a:solidFill>
              </a:rPr>
              <a:t> без </a:t>
            </a:r>
            <a:r>
              <a:rPr lang="ru-RU" dirty="0" err="1">
                <a:solidFill>
                  <a:schemeClr val="tx1"/>
                </a:solidFill>
              </a:rPr>
              <a:t>обмеження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Туші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ознаками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утилізують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Токсокароз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i="1" dirty="0" err="1">
                <a:solidFill>
                  <a:srgbClr val="C00000"/>
                </a:solidFill>
              </a:rPr>
              <a:t>неоаскароз</a:t>
            </a:r>
            <a:r>
              <a:rPr lang="ru-RU" b="1" i="1" dirty="0">
                <a:solidFill>
                  <a:srgbClr val="C00000"/>
                </a:solidFill>
              </a:rPr>
              <a:t>) </a:t>
            </a:r>
            <a:r>
              <a:rPr lang="ru-RU" b="1" i="1" dirty="0" err="1">
                <a:solidFill>
                  <a:srgbClr val="C00000"/>
                </a:solidFill>
              </a:rPr>
              <a:t>великої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рогатої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худоби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boleznov.ru/img/toksoka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90012"/>
            <a:ext cx="3746097" cy="24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alth.kr.ua/images/e/0/toksokaroz-nash-obschij-vrag-chast-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35" y="1797727"/>
            <a:ext cx="3239587" cy="41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Збудник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endParaRPr lang="ru-RU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dirty="0" err="1" smtClean="0">
                <a:solidFill>
                  <a:schemeClr val="tx1"/>
                </a:solidFill>
              </a:rPr>
              <a:t>Збудником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неоаскарозу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великої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рогатої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худоби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буйволів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паразитуюча</a:t>
            </a:r>
            <a:r>
              <a:rPr lang="ru-RU" dirty="0">
                <a:solidFill>
                  <a:schemeClr val="tx1"/>
                </a:solidFill>
              </a:rPr>
              <a:t> в тонкому кишечнику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нематода </a:t>
            </a:r>
            <a:r>
              <a:rPr lang="en-US" dirty="0" err="1">
                <a:solidFill>
                  <a:schemeClr val="tx1"/>
                </a:solidFill>
              </a:rPr>
              <a:t>Toxascaris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vitulorum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відноситься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родини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Anisakidae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самок становить 14—30 см, </a:t>
            </a:r>
            <a:r>
              <a:rPr lang="ru-RU" dirty="0" err="1">
                <a:solidFill>
                  <a:schemeClr val="tx1"/>
                </a:solidFill>
              </a:rPr>
              <a:t>самців</a:t>
            </a:r>
            <a:r>
              <a:rPr lang="ru-RU" dirty="0">
                <a:solidFill>
                  <a:schemeClr val="tx1"/>
                </a:solidFill>
              </a:rPr>
              <a:t> — 11 — 15 см. </a:t>
            </a:r>
            <a:r>
              <a:rPr lang="ru-RU" dirty="0" err="1">
                <a:solidFill>
                  <a:schemeClr val="tx1"/>
                </a:solidFill>
              </a:rPr>
              <a:t>Статевозрілі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токсокари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виявляють</a:t>
            </a:r>
            <a:r>
              <a:rPr lang="ru-RU" dirty="0">
                <a:solidFill>
                  <a:schemeClr val="tx1"/>
                </a:solidFill>
              </a:rPr>
              <a:t> в телят у </a:t>
            </a:r>
            <a:r>
              <a:rPr lang="ru-RU" dirty="0" err="1">
                <a:solidFill>
                  <a:schemeClr val="tx1"/>
                </a:solidFill>
              </a:rPr>
              <a:t>віці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20 </a:t>
            </a:r>
            <a:r>
              <a:rPr lang="ru-RU" dirty="0" err="1">
                <a:solidFill>
                  <a:schemeClr val="tx1"/>
                </a:solidFill>
              </a:rPr>
              <a:t>днів</a:t>
            </a:r>
            <a:r>
              <a:rPr lang="ru-RU" dirty="0">
                <a:solidFill>
                  <a:schemeClr val="tx1"/>
                </a:solidFill>
              </a:rPr>
              <a:t> до 4 </a:t>
            </a:r>
            <a:r>
              <a:rPr lang="ru-RU" dirty="0" err="1">
                <a:solidFill>
                  <a:schemeClr val="tx1"/>
                </a:solidFill>
              </a:rPr>
              <a:t>міс</a:t>
            </a:r>
            <a:r>
              <a:rPr lang="ru-RU" dirty="0">
                <a:solidFill>
                  <a:schemeClr val="tx1"/>
                </a:solidFill>
              </a:rPr>
              <a:t>; у </a:t>
            </a:r>
            <a:r>
              <a:rPr lang="ru-RU" dirty="0" err="1">
                <a:solidFill>
                  <a:schemeClr val="tx1"/>
                </a:solidFill>
              </a:rPr>
              <a:t>дорослих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паразитують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личинки </a:t>
            </a:r>
            <a:r>
              <a:rPr lang="ru-RU" dirty="0" err="1">
                <a:solidFill>
                  <a:schemeClr val="tx1"/>
                </a:solidFill>
              </a:rPr>
              <a:t>неоаскарид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міграції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Післязабійна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діагностика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Неоаскароз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діагностують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забою, тому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перед </a:t>
            </a:r>
            <a:r>
              <a:rPr lang="ru-RU" dirty="0" err="1">
                <a:solidFill>
                  <a:schemeClr val="tx1"/>
                </a:solidFill>
              </a:rPr>
              <a:t>забоєм</a:t>
            </a:r>
            <a:r>
              <a:rPr lang="ru-RU" dirty="0">
                <a:solidFill>
                  <a:schemeClr val="tx1"/>
                </a:solidFill>
              </a:rPr>
              <a:t> у телят </a:t>
            </a:r>
            <a:r>
              <a:rPr lang="ru-RU" dirty="0" err="1">
                <a:solidFill>
                  <a:schemeClr val="tx1"/>
                </a:solidFill>
              </a:rPr>
              <a:t>виявляється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одна характерна </a:t>
            </a:r>
            <a:r>
              <a:rPr lang="ru-RU" dirty="0" err="1">
                <a:solidFill>
                  <a:schemeClr val="tx1"/>
                </a:solidFill>
              </a:rPr>
              <a:t>ознака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неприємний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кислий</a:t>
            </a:r>
            <a:r>
              <a:rPr lang="ru-RU" dirty="0">
                <a:solidFill>
                  <a:schemeClr val="tx1"/>
                </a:solidFill>
              </a:rPr>
              <a:t> запах з рота,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завжди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виявляють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1102</Words>
  <Application>Microsoft Office PowerPoint</Application>
  <PresentationFormat>Широкоэкранный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Ретро</vt:lpstr>
      <vt:lpstr>Методи діагностики та заходи боротьби з нематодозами сільськогосподарських тварин</vt:lpstr>
      <vt:lpstr>Презентация PowerPoint</vt:lpstr>
      <vt:lpstr>Презентация PowerPoint</vt:lpstr>
      <vt:lpstr>Аскаріоз свиней</vt:lpstr>
      <vt:lpstr>Збудник</vt:lpstr>
      <vt:lpstr>Діагностика</vt:lpstr>
      <vt:lpstr>Санітарна оцінка м’яса</vt:lpstr>
      <vt:lpstr>Токсокароз (неоаскароз) великої рогатої худоби.</vt:lpstr>
      <vt:lpstr>Збудник</vt:lpstr>
      <vt:lpstr>Діагностика</vt:lpstr>
      <vt:lpstr>Санітарна оцінка</vt:lpstr>
      <vt:lpstr>Трихуроз</vt:lpstr>
      <vt:lpstr>Езофагостомоз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діагностики та заходи боротьби з нематодозами сільськогосподарських тварин</dc:title>
  <dc:creator>Лена</dc:creator>
  <cp:lastModifiedBy>Лена</cp:lastModifiedBy>
  <cp:revision>7</cp:revision>
  <dcterms:created xsi:type="dcterms:W3CDTF">2016-10-08T18:12:50Z</dcterms:created>
  <dcterms:modified xsi:type="dcterms:W3CDTF">2016-10-08T19:59:20Z</dcterms:modified>
</cp:coreProperties>
</file>