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/>
          <a:stretch/>
        </p:blipFill>
        <p:spPr bwMode="auto">
          <a:xfrm>
            <a:off x="0" y="0"/>
            <a:ext cx="9144000" cy="683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630616" cy="245070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про хворобу, </a:t>
            </a:r>
            <a:r>
              <a:rPr lang="ru-RU" dirty="0" err="1"/>
              <a:t>патологічні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органах і тканинах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профілактика</a:t>
            </a:r>
            <a:r>
              <a:rPr lang="ru-RU" dirty="0"/>
              <a:t> та </a:t>
            </a:r>
            <a:r>
              <a:rPr lang="ru-RU" dirty="0" err="1"/>
              <a:t>лікування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70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55" y="764704"/>
            <a:ext cx="82821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ru-RU" sz="2400" dirty="0" err="1"/>
              <a:t>незаразних</a:t>
            </a:r>
            <a:r>
              <a:rPr lang="ru-RU" sz="2400" dirty="0"/>
              <a:t> хвороб </a:t>
            </a:r>
            <a:r>
              <a:rPr lang="ru-RU" sz="2400" dirty="0" err="1"/>
              <a:t>ділять</a:t>
            </a:r>
            <a:r>
              <a:rPr lang="ru-RU" sz="2400" dirty="0"/>
              <a:t> на: </a:t>
            </a:r>
            <a:r>
              <a:rPr lang="ru-RU" sz="2400" dirty="0" err="1"/>
              <a:t>внутрішні</a:t>
            </a:r>
            <a:r>
              <a:rPr lang="ru-RU" sz="2400" dirty="0"/>
              <a:t> </a:t>
            </a:r>
            <a:r>
              <a:rPr lang="ru-RU" sz="2400" dirty="0" err="1"/>
              <a:t>незаразні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 (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серцево-судинної</a:t>
            </a:r>
            <a:r>
              <a:rPr lang="ru-RU" sz="2400" dirty="0"/>
              <a:t>, </a:t>
            </a:r>
            <a:r>
              <a:rPr lang="ru-RU" sz="2400" dirty="0" err="1"/>
              <a:t>дихальної</a:t>
            </a:r>
            <a:r>
              <a:rPr lang="ru-RU" sz="2400" dirty="0"/>
              <a:t>, </a:t>
            </a:r>
            <a:r>
              <a:rPr lang="ru-RU" sz="2400" dirty="0" err="1"/>
              <a:t>травної</a:t>
            </a:r>
            <a:r>
              <a:rPr lang="ru-RU" sz="2400" dirty="0"/>
              <a:t>, </a:t>
            </a:r>
            <a:r>
              <a:rPr lang="ru-RU" sz="2400" dirty="0" err="1"/>
              <a:t>сечової</a:t>
            </a:r>
            <a:r>
              <a:rPr lang="ru-RU" sz="2400" dirty="0"/>
              <a:t>, </a:t>
            </a:r>
            <a:r>
              <a:rPr lang="ru-RU" sz="2400" dirty="0" err="1"/>
              <a:t>нервової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систем),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обміну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кормові</a:t>
            </a:r>
            <a:r>
              <a:rPr lang="ru-RU" sz="2400" dirty="0"/>
              <a:t> </a:t>
            </a:r>
            <a:r>
              <a:rPr lang="ru-RU" sz="2400" dirty="0" err="1"/>
              <a:t>токсикози</a:t>
            </a:r>
            <a:r>
              <a:rPr lang="ru-RU" sz="2400" dirty="0"/>
              <a:t>, </a:t>
            </a:r>
            <a:r>
              <a:rPr lang="ru-RU" sz="2400" dirty="0" err="1"/>
              <a:t>мікотоксикози</a:t>
            </a:r>
            <a:r>
              <a:rPr lang="ru-RU" sz="2400" dirty="0"/>
              <a:t>, </a:t>
            </a:r>
            <a:r>
              <a:rPr lang="ru-RU" sz="2400" dirty="0" err="1"/>
              <a:t>отруєння</a:t>
            </a:r>
            <a:r>
              <a:rPr lang="ru-RU" sz="2400" dirty="0"/>
              <a:t> </a:t>
            </a:r>
            <a:r>
              <a:rPr lang="ru-RU" sz="2400" dirty="0" err="1"/>
              <a:t>отруйними</a:t>
            </a:r>
            <a:r>
              <a:rPr lang="ru-RU" sz="2400" dirty="0"/>
              <a:t> травами, </a:t>
            </a:r>
            <a:r>
              <a:rPr lang="ru-RU" sz="2400" dirty="0" err="1"/>
              <a:t>хірургічні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, </a:t>
            </a:r>
            <a:r>
              <a:rPr lang="ru-RU" sz="2400" dirty="0" err="1"/>
              <a:t>зумовлені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видами травматизму,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розмноження</a:t>
            </a:r>
            <a:r>
              <a:rPr lang="ru-RU" sz="2400" dirty="0"/>
              <a:t>, </a:t>
            </a:r>
            <a:r>
              <a:rPr lang="ru-RU" sz="2400" dirty="0" err="1"/>
              <a:t>вим'я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68" y="3199318"/>
            <a:ext cx="4597524" cy="356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8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10994" cy="60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14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825" y="170080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Профілактика</a:t>
            </a:r>
            <a:r>
              <a:rPr lang="ru-RU" sz="2000" dirty="0"/>
              <a:t> -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грецького</a:t>
            </a:r>
            <a:r>
              <a:rPr lang="ru-RU" sz="2000" dirty="0"/>
              <a:t> (</a:t>
            </a:r>
            <a:r>
              <a:rPr lang="en-US" sz="2000" dirty="0" err="1"/>
              <a:t>prophylakticos</a:t>
            </a:r>
            <a:r>
              <a:rPr lang="en-US" sz="2000" dirty="0"/>
              <a:t> - </a:t>
            </a:r>
            <a:r>
              <a:rPr lang="ru-RU" sz="2000" dirty="0" err="1"/>
              <a:t>запобіжний</a:t>
            </a:r>
            <a:r>
              <a:rPr lang="ru-RU" sz="2000" dirty="0"/>
              <a:t>) комплекс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фізіологічно</a:t>
            </a:r>
            <a:r>
              <a:rPr lang="ru-RU" sz="2000" dirty="0"/>
              <a:t> </a:t>
            </a:r>
            <a:r>
              <a:rPr lang="ru-RU" sz="2000" dirty="0" err="1"/>
              <a:t>обґрунтованих</a:t>
            </a:r>
            <a:r>
              <a:rPr lang="ru-RU" sz="2000" dirty="0"/>
              <a:t> умов </a:t>
            </a:r>
            <a:r>
              <a:rPr lang="ru-RU" sz="2000" dirty="0" err="1"/>
              <a:t>утримання</a:t>
            </a:r>
            <a:r>
              <a:rPr lang="ru-RU" sz="2000" dirty="0"/>
              <a:t> і </a:t>
            </a:r>
            <a:r>
              <a:rPr lang="ru-RU" sz="2000" dirty="0" err="1"/>
              <a:t>годівлі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,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шкідливому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несприятливих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/>
              <a:t>підтримання</a:t>
            </a:r>
            <a:r>
              <a:rPr lang="ru-RU" sz="2000" dirty="0"/>
              <a:t>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неспецифічної</a:t>
            </a:r>
            <a:r>
              <a:rPr lang="ru-RU" sz="2000" dirty="0"/>
              <a:t> </a:t>
            </a:r>
            <a:r>
              <a:rPr lang="ru-RU" sz="2000" dirty="0" err="1"/>
              <a:t>резистентності</a:t>
            </a:r>
            <a:r>
              <a:rPr lang="ru-RU" sz="2000" dirty="0"/>
              <a:t> та </a:t>
            </a:r>
            <a:r>
              <a:rPr lang="ru-RU" sz="2000" dirty="0" err="1"/>
              <a:t>імунної</a:t>
            </a:r>
            <a:r>
              <a:rPr lang="ru-RU" sz="2000" dirty="0"/>
              <a:t> </a:t>
            </a:r>
            <a:r>
              <a:rPr lang="ru-RU" sz="2000" dirty="0" err="1"/>
              <a:t>реактивності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періодичне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диспансеризації</a:t>
            </a:r>
            <a:r>
              <a:rPr lang="ru-RU" sz="2000" dirty="0"/>
              <a:t>, яка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</a:t>
            </a:r>
            <a:r>
              <a:rPr lang="ru-RU" sz="2000" dirty="0" err="1"/>
              <a:t>діагностувати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на </a:t>
            </a:r>
            <a:r>
              <a:rPr lang="ru-RU" sz="2000" dirty="0" err="1"/>
              <a:t>ранніх</a:t>
            </a:r>
            <a:r>
              <a:rPr lang="ru-RU" sz="2000" dirty="0"/>
              <a:t> (</a:t>
            </a:r>
            <a:r>
              <a:rPr lang="ru-RU" sz="2000" dirty="0" err="1"/>
              <a:t>субклінічних</a:t>
            </a:r>
            <a:r>
              <a:rPr lang="ru-RU" sz="2000" dirty="0"/>
              <a:t>) </a:t>
            </a:r>
            <a:r>
              <a:rPr lang="ru-RU" sz="2000" dirty="0" err="1"/>
              <a:t>стадіях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і </a:t>
            </a:r>
            <a:r>
              <a:rPr lang="ru-RU" sz="2000" dirty="0" err="1"/>
              <a:t>проводити</a:t>
            </a:r>
            <a:r>
              <a:rPr lang="ru-RU" sz="2000" dirty="0"/>
              <a:t> заходи, </a:t>
            </a:r>
            <a:r>
              <a:rPr lang="ru-RU" sz="2000" dirty="0" err="1"/>
              <a:t>що</a:t>
            </a:r>
            <a:r>
              <a:rPr lang="ru-RU" sz="2000" dirty="0"/>
              <a:t> до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розповсюдженню</a:t>
            </a:r>
            <a:r>
              <a:rPr lang="ru-RU" sz="2000" dirty="0"/>
              <a:t>. </a:t>
            </a:r>
            <a:r>
              <a:rPr lang="ru-RU" sz="2000" dirty="0" err="1"/>
              <a:t>Профілактична</a:t>
            </a:r>
            <a:r>
              <a:rPr lang="ru-RU" sz="2000" dirty="0"/>
              <a:t> робота </a:t>
            </a:r>
            <a:r>
              <a:rPr lang="ru-RU" sz="2000" dirty="0" err="1"/>
              <a:t>базується</a:t>
            </a:r>
            <a:r>
              <a:rPr lang="ru-RU" sz="2000" dirty="0"/>
              <a:t> на </a:t>
            </a:r>
            <a:r>
              <a:rPr lang="ru-RU" sz="2000" dirty="0" err="1"/>
              <a:t>глибоких</a:t>
            </a:r>
            <a:r>
              <a:rPr lang="ru-RU" sz="2000" dirty="0"/>
              <a:t> </a:t>
            </a:r>
            <a:r>
              <a:rPr lang="ru-RU" sz="2000" dirty="0" err="1"/>
              <a:t>знаннях</a:t>
            </a:r>
            <a:r>
              <a:rPr lang="ru-RU" sz="2000" dirty="0"/>
              <a:t> </a:t>
            </a:r>
            <a:r>
              <a:rPr lang="ru-RU" sz="2000" dirty="0" err="1"/>
              <a:t>гігієни</a:t>
            </a:r>
            <a:r>
              <a:rPr lang="ru-RU" sz="2000" dirty="0"/>
              <a:t>, </a:t>
            </a:r>
            <a:r>
              <a:rPr lang="ru-RU" sz="2000" dirty="0" err="1"/>
              <a:t>годівлі</a:t>
            </a:r>
            <a:r>
              <a:rPr lang="ru-RU" sz="2000" dirty="0"/>
              <a:t>,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і </a:t>
            </a:r>
            <a:r>
              <a:rPr lang="ru-RU" sz="2000" dirty="0" err="1"/>
              <a:t>заготівлі</a:t>
            </a:r>
            <a:r>
              <a:rPr lang="ru-RU" sz="2000" dirty="0"/>
              <a:t> </a:t>
            </a:r>
            <a:r>
              <a:rPr lang="ru-RU" sz="2000" dirty="0" err="1"/>
              <a:t>кормів</a:t>
            </a:r>
            <a:r>
              <a:rPr lang="ru-RU" sz="2000" dirty="0"/>
              <a:t>, </a:t>
            </a:r>
            <a:r>
              <a:rPr lang="ru-RU" sz="2000" dirty="0" err="1"/>
              <a:t>технологічного</a:t>
            </a:r>
            <a:r>
              <a:rPr lang="ru-RU" sz="2000" dirty="0"/>
              <a:t> циклу ферми (комплексу),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систематичної</a:t>
            </a:r>
            <a:r>
              <a:rPr lang="ru-RU" sz="2000" dirty="0"/>
              <a:t>, </a:t>
            </a:r>
            <a:r>
              <a:rPr lang="ru-RU" sz="2000" dirty="0" err="1"/>
              <a:t>наполегливої</a:t>
            </a:r>
            <a:r>
              <a:rPr lang="ru-RU" sz="2000" dirty="0"/>
              <a:t> </a:t>
            </a:r>
            <a:r>
              <a:rPr lang="ru-RU" sz="2000" dirty="0" err="1"/>
              <a:t>організованої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, 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здебільшого</a:t>
            </a:r>
            <a:r>
              <a:rPr lang="ru-RU" sz="2000" dirty="0"/>
              <a:t> 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внутрішніх</a:t>
            </a:r>
            <a:r>
              <a:rPr lang="ru-RU" sz="2000" dirty="0"/>
              <a:t> хвороб, особливо молодняку, </a:t>
            </a:r>
            <a:r>
              <a:rPr lang="ru-RU" sz="2000" dirty="0" err="1"/>
              <a:t>зумовлена</a:t>
            </a:r>
            <a:r>
              <a:rPr lang="ru-RU" sz="2000" dirty="0"/>
              <a:t> </a:t>
            </a:r>
            <a:r>
              <a:rPr lang="ru-RU" sz="2000" dirty="0" err="1"/>
              <a:t>недосконалістю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утримання</a:t>
            </a:r>
            <a:r>
              <a:rPr lang="ru-RU" sz="2000" dirty="0"/>
              <a:t> і </a:t>
            </a:r>
            <a:r>
              <a:rPr lang="ru-RU" sz="2000" dirty="0" err="1"/>
              <a:t>годівлі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44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5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1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62594"/>
            <a:ext cx="4394051" cy="25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334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2618"/>
            <a:ext cx="3903740" cy="25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75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 лекції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3159"/>
            <a:ext cx="8348464" cy="4655641"/>
          </a:xfrm>
        </p:spPr>
        <p:txBody>
          <a:bodyPr/>
          <a:lstStyle/>
          <a:p>
            <a:pPr algn="l"/>
            <a:r>
              <a:rPr lang="uk-UA" dirty="0">
                <a:solidFill>
                  <a:srgbClr val="FF0000"/>
                </a:solidFill>
              </a:rPr>
              <a:t>1. Загальне вчення про хворобу.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uk-UA" dirty="0">
                <a:solidFill>
                  <a:srgbClr val="FF0000"/>
                </a:solidFill>
              </a:rPr>
              <a:t>2.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Загальний</a:t>
            </a:r>
            <a:r>
              <a:rPr lang="ru-RU" dirty="0">
                <a:solidFill>
                  <a:srgbClr val="FF0000"/>
                </a:solidFill>
              </a:rPr>
              <a:t> патогенез</a:t>
            </a:r>
            <a:r>
              <a:rPr lang="uk-UA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algn="l"/>
            <a:r>
              <a:rPr lang="uk-UA" dirty="0">
                <a:solidFill>
                  <a:srgbClr val="FF0000"/>
                </a:solidFill>
              </a:rPr>
              <a:t>3. </a:t>
            </a:r>
            <a:r>
              <a:rPr lang="ru-RU" dirty="0">
                <a:solidFill>
                  <a:srgbClr val="FF0000"/>
                </a:solidFill>
              </a:rPr>
              <a:t>Шляхи </a:t>
            </a:r>
            <a:r>
              <a:rPr lang="ru-RU" dirty="0" err="1">
                <a:solidFill>
                  <a:srgbClr val="FF0000"/>
                </a:solidFill>
              </a:rPr>
              <a:t>поширення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хвороботворних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агентiв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органiзмi</a:t>
            </a:r>
            <a:r>
              <a:rPr lang="uk-UA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72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94722"/>
          </a:xfrm>
        </p:spPr>
        <p:txBody>
          <a:bodyPr>
            <a:normAutofit fontScale="90000"/>
          </a:bodyPr>
          <a:lstStyle/>
          <a:p>
            <a:r>
              <a:rPr lang="uk-UA" sz="2000" b="1" dirty="0"/>
              <a:t>Література: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i="1" dirty="0"/>
              <a:t>обов’язкова: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1</a:t>
            </a:r>
            <a:r>
              <a:rPr lang="ru-RU" sz="2000" dirty="0"/>
              <a:t>. </a:t>
            </a:r>
            <a:r>
              <a:rPr lang="ru-RU" sz="2000" dirty="0" err="1"/>
              <a:t>Бурделев</a:t>
            </a:r>
            <a:r>
              <a:rPr lang="ru-RU" sz="2000" dirty="0"/>
              <a:t> Т.Е. </a:t>
            </a:r>
            <a:r>
              <a:rPr lang="ru-RU" sz="2000" dirty="0" err="1"/>
              <a:t>Основи</a:t>
            </a:r>
            <a:r>
              <a:rPr lang="ru-RU" sz="2000" dirty="0"/>
              <a:t> ветеринарии. - М.: Колос, 1978. - 432 с.</a:t>
            </a:r>
            <a:br>
              <a:rPr lang="ru-RU" sz="2000" dirty="0"/>
            </a:br>
            <a:r>
              <a:rPr lang="ru-RU" sz="2000" dirty="0"/>
              <a:t>2. </a:t>
            </a:r>
            <a:r>
              <a:rPr lang="ru-RU" sz="2000" dirty="0" err="1"/>
              <a:t>Бурделев</a:t>
            </a:r>
            <a:r>
              <a:rPr lang="ru-RU" sz="2000" dirty="0"/>
              <a:t> Т.Е., Жильцов В.Г. Практикум по основам ветеринарии.-3-є изд. </a:t>
            </a:r>
            <a:r>
              <a:rPr lang="ru-RU" sz="2000" dirty="0" err="1"/>
              <a:t>пе-рер</a:t>
            </a:r>
            <a:r>
              <a:rPr lang="ru-RU" sz="2000" dirty="0"/>
              <a:t>. и доп.-М.: </a:t>
            </a:r>
            <a:r>
              <a:rPr lang="ru-RU" sz="2000" dirty="0" err="1"/>
              <a:t>Агропромиздат</a:t>
            </a:r>
            <a:r>
              <a:rPr lang="ru-RU" sz="2000" dirty="0"/>
              <a:t>,</a:t>
            </a:r>
            <a:r>
              <a:rPr lang="uk-UA" sz="2000" dirty="0"/>
              <a:t>1</a:t>
            </a:r>
            <a:r>
              <a:rPr lang="ru-RU" sz="2000" dirty="0"/>
              <a:t>989.-303 с.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err="1"/>
              <a:t>Старовыборннй</a:t>
            </a:r>
            <a:r>
              <a:rPr lang="ru-RU" sz="2000" dirty="0"/>
              <a:t> И.Х., </a:t>
            </a:r>
            <a:r>
              <a:rPr lang="ru-RU" sz="2000" dirty="0" err="1"/>
              <a:t>Кутуранов</a:t>
            </a:r>
            <a:r>
              <a:rPr lang="ru-RU" sz="2000" dirty="0"/>
              <a:t> П.Н. Практикум по основам ветеринарии. -Минск, 1979.-262 с.</a:t>
            </a:r>
            <a:br>
              <a:rPr lang="ru-RU" sz="2000" dirty="0"/>
            </a:br>
            <a:r>
              <a:rPr lang="uk-UA" sz="2000" i="1" dirty="0"/>
              <a:t>додаткова: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1. Власенко В.М. Словник термінів ветеринарної хірургії.-К.: Вища </a:t>
            </a:r>
            <a:r>
              <a:rPr lang="uk-UA" sz="2000" dirty="0" err="1"/>
              <a:t>пж</a:t>
            </a:r>
            <a:r>
              <a:rPr lang="uk-UA" sz="2000" dirty="0"/>
              <a:t>., 1984.- 333 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2. </a:t>
            </a:r>
            <a:r>
              <a:rPr lang="uk-UA" sz="2000" dirty="0" err="1"/>
              <a:t>Внутренние</a:t>
            </a:r>
            <a:r>
              <a:rPr lang="uk-UA" sz="2000" dirty="0"/>
              <a:t> </a:t>
            </a:r>
            <a:r>
              <a:rPr lang="uk-UA" sz="2000" dirty="0" err="1"/>
              <a:t>иезаразнне</a:t>
            </a:r>
            <a:r>
              <a:rPr lang="uk-UA" sz="2000" dirty="0"/>
              <a:t> </a:t>
            </a:r>
            <a:r>
              <a:rPr lang="uk-UA" sz="2000" dirty="0" err="1"/>
              <a:t>болезни</a:t>
            </a:r>
            <a:r>
              <a:rPr lang="uk-UA" sz="2000" dirty="0"/>
              <a:t> </a:t>
            </a:r>
            <a:r>
              <a:rPr lang="uk-UA" sz="2000" dirty="0" err="1"/>
              <a:t>сельскохозяйственных</a:t>
            </a:r>
            <a:r>
              <a:rPr lang="uk-UA" sz="2000" dirty="0"/>
              <a:t> </a:t>
            </a:r>
            <a:r>
              <a:rPr lang="uk-UA" sz="2000" dirty="0" err="1"/>
              <a:t>животннх</a:t>
            </a:r>
            <a:r>
              <a:rPr lang="uk-UA" sz="2000" dirty="0"/>
              <a:t> / Б.М. </a:t>
            </a:r>
            <a:r>
              <a:rPr lang="uk-UA" sz="2000" dirty="0" err="1"/>
              <a:t>Анохин</a:t>
            </a:r>
            <a:r>
              <a:rPr lang="uk-UA" sz="2000" dirty="0"/>
              <a:t>, В.М. </a:t>
            </a:r>
            <a:r>
              <a:rPr lang="uk-UA" sz="2000" dirty="0" err="1"/>
              <a:t>Данилевский</a:t>
            </a:r>
            <a:r>
              <a:rPr lang="uk-UA" sz="2000" dirty="0"/>
              <a:t>, Л.Г. </a:t>
            </a:r>
            <a:r>
              <a:rPr lang="uk-UA" sz="2000" dirty="0" err="1"/>
              <a:t>Захарин</a:t>
            </a:r>
            <a:r>
              <a:rPr lang="uk-UA" sz="2000" dirty="0"/>
              <a:t> и </a:t>
            </a:r>
            <a:r>
              <a:rPr lang="uk-UA" sz="2000" dirty="0" err="1"/>
              <a:t>др</a:t>
            </a:r>
            <a:r>
              <a:rPr lang="uk-UA" sz="2000" dirty="0"/>
              <a:t>.- М.: </a:t>
            </a:r>
            <a:r>
              <a:rPr lang="uk-UA" sz="2000" dirty="0" err="1"/>
              <a:t>Агропромиздат</a:t>
            </a:r>
            <a:r>
              <a:rPr lang="uk-UA" sz="2000" dirty="0"/>
              <a:t>, 1991.-575 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3. </a:t>
            </a:r>
            <a:r>
              <a:rPr lang="uk-UA" sz="2000" dirty="0" err="1"/>
              <a:t>Внутренние</a:t>
            </a:r>
            <a:r>
              <a:rPr lang="uk-UA" sz="2000" dirty="0"/>
              <a:t> </a:t>
            </a:r>
            <a:r>
              <a:rPr lang="uk-UA" sz="2000" dirty="0" err="1"/>
              <a:t>незаразные</a:t>
            </a:r>
            <a:r>
              <a:rPr lang="uk-UA" sz="2000" dirty="0"/>
              <a:t> </a:t>
            </a:r>
            <a:r>
              <a:rPr lang="uk-UA" sz="2000" dirty="0" err="1"/>
              <a:t>болезни</a:t>
            </a:r>
            <a:r>
              <a:rPr lang="uk-UA" sz="2000" dirty="0"/>
              <a:t> </a:t>
            </a:r>
            <a:r>
              <a:rPr lang="uk-UA" sz="2000" dirty="0" err="1"/>
              <a:t>сельскохозяйственных</a:t>
            </a:r>
            <a:r>
              <a:rPr lang="uk-UA" sz="2000" dirty="0"/>
              <a:t> </a:t>
            </a:r>
            <a:r>
              <a:rPr lang="uk-UA" sz="2000" dirty="0" err="1"/>
              <a:t>животных</a:t>
            </a:r>
            <a:r>
              <a:rPr lang="uk-UA" sz="2000" dirty="0"/>
              <a:t> / И.Г. Шара-</a:t>
            </a:r>
            <a:r>
              <a:rPr lang="uk-UA" sz="2000" dirty="0" err="1"/>
              <a:t>брин</a:t>
            </a:r>
            <a:r>
              <a:rPr lang="uk-UA" sz="2000" dirty="0"/>
              <a:t>, В.А. </a:t>
            </a:r>
            <a:r>
              <a:rPr lang="uk-UA" sz="2000" dirty="0" err="1"/>
              <a:t>Алшсаев</a:t>
            </a:r>
            <a:r>
              <a:rPr lang="uk-UA" sz="2000" dirty="0"/>
              <a:t> и </a:t>
            </a:r>
            <a:r>
              <a:rPr lang="uk-UA" sz="2000" dirty="0" err="1"/>
              <a:t>др</a:t>
            </a:r>
            <a:r>
              <a:rPr lang="uk-UA" sz="2000" dirty="0"/>
              <a:t>.- М.: </a:t>
            </a:r>
            <a:r>
              <a:rPr lang="uk-UA" sz="2000" dirty="0" err="1"/>
              <a:t>Агропромиздат</a:t>
            </a:r>
            <a:r>
              <a:rPr lang="uk-UA" sz="2000" dirty="0"/>
              <a:t>, 1985. - 527 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4. Гончаров Т.В., </a:t>
            </a:r>
            <a:r>
              <a:rPr lang="uk-UA" sz="2000" dirty="0" err="1"/>
              <a:t>Дидовец</a:t>
            </a:r>
            <a:r>
              <a:rPr lang="uk-UA" sz="2000" dirty="0"/>
              <a:t> С.Л. </a:t>
            </a:r>
            <a:r>
              <a:rPr lang="uk-UA" sz="2000" dirty="0" err="1"/>
              <a:t>Организация</a:t>
            </a:r>
            <a:r>
              <a:rPr lang="uk-UA" sz="2000" dirty="0"/>
              <a:t> ветеринарного </a:t>
            </a:r>
            <a:r>
              <a:rPr lang="uk-UA" sz="2000" dirty="0" err="1"/>
              <a:t>дела</a:t>
            </a:r>
            <a:r>
              <a:rPr lang="uk-UA" sz="2000" dirty="0"/>
              <a:t>,- М.: Колос, 1971.-262 с.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5. Закон України про ветеринарну медицину.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6. </a:t>
            </a:r>
            <a:r>
              <a:rPr lang="uk-UA" sz="2000" dirty="0" err="1"/>
              <a:t>Клиническая</a:t>
            </a:r>
            <a:r>
              <a:rPr lang="uk-UA" sz="2000" dirty="0"/>
              <a:t> </a:t>
            </a:r>
            <a:r>
              <a:rPr lang="uk-UA" sz="2000" dirty="0" err="1"/>
              <a:t>диагностика</a:t>
            </a:r>
            <a:r>
              <a:rPr lang="uk-UA" sz="2000" dirty="0"/>
              <a:t> </a:t>
            </a:r>
            <a:r>
              <a:rPr lang="uk-UA" sz="2000" dirty="0" err="1"/>
              <a:t>внутренних</a:t>
            </a:r>
            <a:r>
              <a:rPr lang="uk-UA" sz="2000" dirty="0"/>
              <a:t> незаразних </a:t>
            </a:r>
            <a:r>
              <a:rPr lang="uk-UA" sz="2000" dirty="0" err="1"/>
              <a:t>болезней</a:t>
            </a:r>
            <a:r>
              <a:rPr lang="uk-UA" sz="2000" dirty="0"/>
              <a:t> </a:t>
            </a:r>
            <a:r>
              <a:rPr lang="uk-UA" sz="2000" dirty="0" err="1"/>
              <a:t>животньїх</a:t>
            </a:r>
            <a:r>
              <a:rPr lang="uk-UA" sz="2000" dirty="0"/>
              <a:t> / А.М. Смирнов, И.Я. </a:t>
            </a:r>
            <a:r>
              <a:rPr lang="uk-UA" sz="2000" dirty="0" err="1"/>
              <a:t>Кононешсо</a:t>
            </a:r>
            <a:r>
              <a:rPr lang="uk-UA" sz="2000" dirty="0"/>
              <a:t>, Р.П. </a:t>
            </a:r>
            <a:r>
              <a:rPr lang="uk-UA" sz="2000" dirty="0" err="1"/>
              <a:t>Пушкарев</a:t>
            </a:r>
            <a:r>
              <a:rPr lang="uk-UA" sz="2000" dirty="0"/>
              <a:t> и </a:t>
            </a:r>
            <a:r>
              <a:rPr lang="uk-UA" sz="2000" dirty="0" err="1"/>
              <a:t>др</a:t>
            </a:r>
            <a:r>
              <a:rPr lang="uk-UA" sz="2000" dirty="0"/>
              <a:t>.- М.: </a:t>
            </a:r>
            <a:r>
              <a:rPr lang="uk-UA" sz="2000" dirty="0" err="1"/>
              <a:t>Агропромиздат</a:t>
            </a:r>
            <a:r>
              <a:rPr lang="uk-UA" sz="2000" dirty="0"/>
              <a:t>, 1988. -512 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7. </a:t>
            </a:r>
            <a:r>
              <a:rPr lang="uk-UA" sz="2000" dirty="0" err="1"/>
              <a:t>Общая</a:t>
            </a:r>
            <a:r>
              <a:rPr lang="uk-UA" sz="2000" dirty="0"/>
              <a:t> </a:t>
            </a:r>
            <a:r>
              <a:rPr lang="uk-UA" sz="2000" dirty="0" err="1"/>
              <a:t>ветеринарная</a:t>
            </a:r>
            <a:r>
              <a:rPr lang="uk-UA" sz="2000" dirty="0"/>
              <a:t> </a:t>
            </a:r>
            <a:r>
              <a:rPr lang="uk-UA" sz="2000" dirty="0" err="1"/>
              <a:t>хирургия</a:t>
            </a:r>
            <a:r>
              <a:rPr lang="uk-UA" sz="2000" dirty="0"/>
              <a:t> / А.А. </a:t>
            </a:r>
            <a:r>
              <a:rPr lang="uk-UA" sz="2000" dirty="0" err="1"/>
              <a:t>Белов</a:t>
            </a:r>
            <a:r>
              <a:rPr lang="uk-UA" sz="2000" dirty="0"/>
              <a:t>, М.В. </a:t>
            </a:r>
            <a:r>
              <a:rPr lang="uk-UA" sz="2000" dirty="0" err="1"/>
              <a:t>Плахотин</a:t>
            </a:r>
            <a:r>
              <a:rPr lang="uk-UA" sz="2000" dirty="0"/>
              <a:t>, Б.А. </a:t>
            </a:r>
            <a:r>
              <a:rPr lang="uk-UA" sz="2000" dirty="0" err="1"/>
              <a:t>Башкирев</a:t>
            </a:r>
            <a:r>
              <a:rPr lang="uk-UA" sz="2000" dirty="0"/>
              <a:t> и </a:t>
            </a:r>
            <a:r>
              <a:rPr lang="uk-UA" sz="2000" dirty="0" err="1"/>
              <a:t>др</a:t>
            </a:r>
            <a:r>
              <a:rPr lang="uk-UA" sz="2000" dirty="0"/>
              <a:t>.- М.: </a:t>
            </a:r>
            <a:r>
              <a:rPr lang="uk-UA" sz="2000" dirty="0" err="1"/>
              <a:t>Агропромиздат</a:t>
            </a:r>
            <a:r>
              <a:rPr lang="uk-UA" sz="2000" dirty="0"/>
              <a:t>, 1990.- 592 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9. </a:t>
            </a:r>
            <a:r>
              <a:rPr lang="uk-UA" sz="2000" dirty="0" err="1"/>
              <a:t>Паразитология</a:t>
            </a:r>
            <a:r>
              <a:rPr lang="uk-UA" sz="2000" dirty="0"/>
              <a:t> и </a:t>
            </a:r>
            <a:r>
              <a:rPr lang="uk-UA" sz="2000" dirty="0" err="1"/>
              <a:t>инвазионн</a:t>
            </a:r>
            <a:r>
              <a:rPr lang="ru-RU" sz="2000" dirty="0"/>
              <a:t>ы</a:t>
            </a:r>
            <a:r>
              <a:rPr lang="uk-UA" sz="2000" dirty="0"/>
              <a:t>е </a:t>
            </a:r>
            <a:r>
              <a:rPr lang="uk-UA" sz="2000" dirty="0" err="1"/>
              <a:t>болезни</a:t>
            </a:r>
            <a:r>
              <a:rPr lang="uk-UA" sz="2000" dirty="0"/>
              <a:t> </a:t>
            </a:r>
            <a:r>
              <a:rPr lang="uk-UA" sz="2000" dirty="0" err="1"/>
              <a:t>сельскохозяйственных</a:t>
            </a:r>
            <a:r>
              <a:rPr lang="uk-UA" sz="2000" dirty="0"/>
              <a:t> </a:t>
            </a:r>
            <a:r>
              <a:rPr lang="uk-UA" sz="2000" dirty="0" err="1"/>
              <a:t>животных</a:t>
            </a:r>
            <a:r>
              <a:rPr lang="uk-UA" sz="2000" dirty="0"/>
              <a:t>. / К.И. </a:t>
            </a:r>
            <a:r>
              <a:rPr lang="uk-UA" sz="2000" dirty="0" err="1"/>
              <a:t>Абуладзе</a:t>
            </a:r>
            <a:r>
              <a:rPr lang="uk-UA" sz="2000" dirty="0"/>
              <a:t>, Н.В. Демидов, </a:t>
            </a:r>
            <a:r>
              <a:rPr lang="uk-UA" sz="2000" dirty="0" err="1"/>
              <a:t>И.А.Непоклонов</a:t>
            </a:r>
            <a:r>
              <a:rPr lang="uk-UA" sz="2000" dirty="0"/>
              <a:t> и </a:t>
            </a:r>
            <a:r>
              <a:rPr lang="uk-UA" sz="2000" dirty="0" err="1"/>
              <a:t>др</a:t>
            </a:r>
            <a:r>
              <a:rPr lang="uk-UA" sz="2000" dirty="0"/>
              <a:t>. -М.: </a:t>
            </a:r>
            <a:r>
              <a:rPr lang="uk-UA" sz="2000" dirty="0" err="1"/>
              <a:t>Агропромиздат</a:t>
            </a:r>
            <a:r>
              <a:rPr lang="uk-UA" sz="2000" dirty="0"/>
              <a:t>, 1990. - 464 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12. </a:t>
            </a:r>
            <a:r>
              <a:rPr lang="uk-UA" sz="2000" dirty="0" err="1"/>
              <a:t>Зпизоотология</a:t>
            </a:r>
            <a:r>
              <a:rPr lang="uk-UA" sz="2000" dirty="0"/>
              <a:t> и </a:t>
            </a:r>
            <a:r>
              <a:rPr lang="uk-UA" sz="2000" dirty="0" err="1"/>
              <a:t>инфекционные</a:t>
            </a:r>
            <a:r>
              <a:rPr lang="uk-UA" sz="2000" dirty="0"/>
              <a:t> </a:t>
            </a:r>
            <a:r>
              <a:rPr lang="uk-UA" sz="2000" dirty="0" err="1"/>
              <a:t>болезни</a:t>
            </a:r>
            <a:r>
              <a:rPr lang="uk-UA" sz="2000" dirty="0"/>
              <a:t> </a:t>
            </a:r>
            <a:r>
              <a:rPr lang="uk-UA" sz="2000" dirty="0" err="1"/>
              <a:t>сельскохозяйственных</a:t>
            </a:r>
            <a:r>
              <a:rPr lang="uk-UA" sz="2000" dirty="0"/>
              <a:t> </a:t>
            </a:r>
            <a:r>
              <a:rPr lang="uk-UA" sz="2000" dirty="0" err="1"/>
              <a:t>животных</a:t>
            </a:r>
            <a:r>
              <a:rPr lang="uk-UA" sz="2000" dirty="0"/>
              <a:t> / А.А. </a:t>
            </a:r>
            <a:r>
              <a:rPr lang="uk-UA" sz="2000" dirty="0" err="1"/>
              <a:t>Конопатин</a:t>
            </a:r>
            <a:r>
              <a:rPr lang="uk-UA" sz="2000" dirty="0"/>
              <a:t>, Й.А. </a:t>
            </a:r>
            <a:r>
              <a:rPr lang="uk-UA" sz="2000" dirty="0" err="1"/>
              <a:t>Бакуло</a:t>
            </a:r>
            <a:r>
              <a:rPr lang="uk-UA" sz="2000" dirty="0"/>
              <a:t>, Я.В. </a:t>
            </a:r>
            <a:r>
              <a:rPr lang="uk-UA" sz="2000" dirty="0" err="1"/>
              <a:t>Нуйкини</a:t>
            </a:r>
            <a:r>
              <a:rPr lang="uk-UA" sz="2000" dirty="0"/>
              <a:t> </a:t>
            </a:r>
            <a:r>
              <a:rPr lang="uk-UA" sz="2000" dirty="0" err="1"/>
              <a:t>др</a:t>
            </a:r>
            <a:r>
              <a:rPr lang="uk-UA" sz="2000" dirty="0"/>
              <a:t>.-М.: Колос, 1984.-544с.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3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Етіологія</a:t>
            </a:r>
            <a:r>
              <a:rPr lang="ru-RU" b="1" dirty="0"/>
              <a:t> - </a:t>
            </a:r>
            <a:r>
              <a:rPr lang="ru-RU" dirty="0"/>
              <a:t>(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en-US" dirty="0" err="1"/>
              <a:t>aetia</a:t>
            </a:r>
            <a:r>
              <a:rPr lang="en-US" dirty="0"/>
              <a:t>- </a:t>
            </a:r>
            <a:r>
              <a:rPr lang="ru-RU" dirty="0"/>
              <a:t>причина, </a:t>
            </a:r>
            <a:r>
              <a:rPr lang="en-US" dirty="0"/>
              <a:t>logos - </a:t>
            </a:r>
            <a:r>
              <a:rPr lang="ru-RU" dirty="0" err="1"/>
              <a:t>вчення</a:t>
            </a:r>
            <a:r>
              <a:rPr lang="ru-RU" dirty="0"/>
              <a:t> ),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причини </a:t>
            </a:r>
            <a:r>
              <a:rPr lang="ru-RU" dirty="0" err="1"/>
              <a:t>хвороби</a:t>
            </a:r>
            <a:r>
              <a:rPr lang="ru-RU" dirty="0"/>
              <a:t> та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і розвитку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Патогенез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(</a:t>
            </a:r>
            <a:r>
              <a:rPr lang="en-US" dirty="0"/>
              <a:t>pathos - </a:t>
            </a:r>
            <a:r>
              <a:rPr lang="ru-RU" dirty="0" err="1"/>
              <a:t>страждання</a:t>
            </a:r>
            <a:r>
              <a:rPr lang="ru-RU" dirty="0"/>
              <a:t>, хвороба , і </a:t>
            </a:r>
            <a:r>
              <a:rPr lang="en-US" dirty="0" err="1"/>
              <a:t>geneticos</a:t>
            </a:r>
            <a:r>
              <a:rPr lang="en-US" dirty="0"/>
              <a:t> - </a:t>
            </a:r>
            <a:r>
              <a:rPr lang="ru-RU" dirty="0" err="1"/>
              <a:t>походження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і розвитку </a:t>
            </a:r>
            <a:r>
              <a:rPr lang="ru-RU" dirty="0" err="1"/>
              <a:t>патологічного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причини </a:t>
            </a:r>
            <a:r>
              <a:rPr lang="ru-RU" dirty="0" err="1"/>
              <a:t>хвороби</a:t>
            </a:r>
            <a:r>
              <a:rPr lang="ru-RU" dirty="0"/>
              <a:t> і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ланцюгом</a:t>
            </a:r>
            <a:r>
              <a:rPr lang="ru-RU" dirty="0"/>
              <a:t> </a:t>
            </a:r>
            <a:r>
              <a:rPr lang="ru-RU" dirty="0" err="1"/>
              <a:t>взаємозв'язаних</a:t>
            </a:r>
            <a:r>
              <a:rPr lang="ru-RU" dirty="0"/>
              <a:t> і </a:t>
            </a:r>
            <a:r>
              <a:rPr lang="ru-RU" dirty="0" err="1"/>
              <a:t>взаємообумовлених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організмі</a:t>
            </a:r>
            <a:r>
              <a:rPr lang="ru-RU" dirty="0"/>
              <a:t>. Патогенез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,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морфологічні</a:t>
            </a:r>
            <a:r>
              <a:rPr lang="ru-RU" dirty="0"/>
              <a:t> та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хвороби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/>
              <a:t>Симптоми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( </a:t>
            </a:r>
            <a:r>
              <a:rPr lang="en-US" dirty="0" err="1"/>
              <a:t>symptoma</a:t>
            </a:r>
            <a:r>
              <a:rPr lang="en-US" dirty="0"/>
              <a:t> - </a:t>
            </a:r>
            <a:r>
              <a:rPr lang="ru-RU" dirty="0" err="1"/>
              <a:t>збіг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ознака</a:t>
            </a:r>
            <a:r>
              <a:rPr lang="ru-RU" dirty="0"/>
              <a:t> ) -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з </a:t>
            </a:r>
            <a:r>
              <a:rPr lang="ru-RU" dirty="0" err="1"/>
              <a:t>явищами</a:t>
            </a:r>
            <a:r>
              <a:rPr lang="ru-RU" dirty="0"/>
              <a:t> </a:t>
            </a:r>
            <a:r>
              <a:rPr lang="ru-RU" dirty="0" err="1"/>
              <a:t>динамічного</a:t>
            </a:r>
            <a:r>
              <a:rPr lang="ru-RU" dirty="0"/>
              <a:t> характеру (шуми </a:t>
            </a:r>
            <a:r>
              <a:rPr lang="ru-RU" dirty="0" err="1"/>
              <a:t>хлюпання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, хрипи, кашель, </a:t>
            </a:r>
            <a:r>
              <a:rPr lang="ru-RU" dirty="0" err="1"/>
              <a:t>Гарячка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пульсу), та </a:t>
            </a:r>
            <a:r>
              <a:rPr lang="ru-RU" dirty="0" err="1"/>
              <a:t>ознаки</a:t>
            </a:r>
            <a:r>
              <a:rPr lang="ru-RU" dirty="0"/>
              <a:t> - </a:t>
            </a:r>
            <a:r>
              <a:rPr lang="ru-RU" dirty="0" err="1"/>
              <a:t>морфологічні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хворобливим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(набряк, рана, </a:t>
            </a:r>
            <a:r>
              <a:rPr lang="ru-RU" dirty="0" err="1"/>
              <a:t>виразка</a:t>
            </a:r>
            <a:r>
              <a:rPr lang="ru-RU" dirty="0" smtClean="0"/>
              <a:t>).</a:t>
            </a:r>
          </a:p>
          <a:p>
            <a:endParaRPr lang="uk-UA" dirty="0"/>
          </a:p>
          <a:p>
            <a:r>
              <a:rPr lang="ru-RU" b="1" dirty="0" err="1"/>
              <a:t>Діагноз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(</a:t>
            </a:r>
            <a:r>
              <a:rPr lang="ru-RU" dirty="0" err="1"/>
              <a:t>diagnosis</a:t>
            </a:r>
            <a:r>
              <a:rPr lang="ru-RU" dirty="0"/>
              <a:t> - </a:t>
            </a:r>
            <a:r>
              <a:rPr lang="ru-RU" dirty="0" err="1"/>
              <a:t>розпізнавання</a:t>
            </a:r>
            <a:r>
              <a:rPr lang="ru-RU" dirty="0"/>
              <a:t> ), короткий </a:t>
            </a:r>
            <a:r>
              <a:rPr lang="ru-RU" dirty="0" err="1"/>
              <a:t>висновок</a:t>
            </a:r>
            <a:r>
              <a:rPr lang="ru-RU" dirty="0"/>
              <a:t> про суть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виражений</a:t>
            </a:r>
            <a:r>
              <a:rPr lang="ru-RU" dirty="0"/>
              <a:t> в </a:t>
            </a:r>
            <a:r>
              <a:rPr lang="ru-RU" dirty="0" err="1"/>
              <a:t>нозологічних</a:t>
            </a:r>
            <a:r>
              <a:rPr lang="ru-RU" dirty="0"/>
              <a:t> </a:t>
            </a:r>
            <a:r>
              <a:rPr lang="ru-RU" dirty="0" err="1"/>
              <a:t>термінах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2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Хвороба,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захворювання</a:t>
            </a:r>
            <a:r>
              <a:rPr lang="ru-RU" sz="2400" b="1" dirty="0"/>
              <a:t> </a:t>
            </a:r>
            <a:r>
              <a:rPr lang="ru-RU" sz="2400" dirty="0"/>
              <a:t>— </a:t>
            </a:r>
            <a:r>
              <a:rPr lang="ru-RU" sz="2400" dirty="0" err="1"/>
              <a:t>патологічний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проявляється</a:t>
            </a:r>
            <a:r>
              <a:rPr lang="ru-RU" sz="2400" dirty="0"/>
              <a:t> </a:t>
            </a:r>
            <a:r>
              <a:rPr lang="ru-RU" sz="2400" dirty="0" err="1"/>
              <a:t>порушеннями</a:t>
            </a:r>
            <a:r>
              <a:rPr lang="ru-RU" sz="2400" dirty="0"/>
              <a:t> </a:t>
            </a:r>
            <a:r>
              <a:rPr lang="ru-RU" sz="2400" dirty="0" err="1"/>
              <a:t>морфології</a:t>
            </a:r>
            <a:r>
              <a:rPr lang="ru-RU" sz="2400" dirty="0"/>
              <a:t> (</a:t>
            </a:r>
            <a:r>
              <a:rPr lang="ru-RU" sz="2400" dirty="0" err="1"/>
              <a:t>анатомічної</a:t>
            </a:r>
            <a:r>
              <a:rPr lang="ru-RU" sz="2400" dirty="0"/>
              <a:t>, </a:t>
            </a:r>
            <a:r>
              <a:rPr lang="ru-RU" sz="2400" dirty="0" err="1"/>
              <a:t>гістологічної</a:t>
            </a:r>
            <a:r>
              <a:rPr lang="ru-RU" sz="2400" dirty="0"/>
              <a:t> </a:t>
            </a:r>
            <a:r>
              <a:rPr lang="ru-RU" sz="2400" dirty="0" err="1"/>
              <a:t>будови</a:t>
            </a:r>
            <a:r>
              <a:rPr lang="ru-RU" sz="2400" dirty="0"/>
              <a:t>), </a:t>
            </a:r>
            <a:r>
              <a:rPr lang="ru-RU" sz="2400" dirty="0" err="1"/>
              <a:t>обміну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(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) у </a:t>
            </a:r>
            <a:r>
              <a:rPr lang="ru-RU" sz="2400" dirty="0" err="1"/>
              <a:t>людини</a:t>
            </a:r>
            <a:r>
              <a:rPr lang="ru-RU" sz="2400" dirty="0"/>
              <a:t> / </a:t>
            </a:r>
            <a:r>
              <a:rPr lang="ru-RU" sz="2400" dirty="0" err="1"/>
              <a:t>тварини</a:t>
            </a:r>
            <a:r>
              <a:rPr lang="ru-RU" sz="2400" dirty="0"/>
              <a:t>. </a:t>
            </a:r>
            <a:r>
              <a:rPr lang="ru-RU" sz="2400" dirty="0" err="1"/>
              <a:t>Важливою</a:t>
            </a:r>
            <a:r>
              <a:rPr lang="ru-RU" sz="2400" dirty="0"/>
              <a:t> </a:t>
            </a:r>
            <a:r>
              <a:rPr lang="ru-RU" sz="2400" dirty="0" err="1"/>
              <a:t>передумовою</a:t>
            </a:r>
            <a:r>
              <a:rPr lang="ru-RU" sz="2400" dirty="0"/>
              <a:t> </a:t>
            </a:r>
            <a:r>
              <a:rPr lang="ru-RU" sz="2400" dirty="0" err="1"/>
              <a:t>профілактики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хвороб є здоровий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— </a:t>
            </a:r>
            <a:r>
              <a:rPr lang="ru-RU" sz="2400" dirty="0" err="1"/>
              <a:t>правильне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, </a:t>
            </a:r>
            <a:r>
              <a:rPr lang="ru-RU" sz="2400" dirty="0" smtClean="0"/>
              <a:t> </a:t>
            </a:r>
            <a:r>
              <a:rPr lang="ru-RU" sz="2400" dirty="0" err="1"/>
              <a:t>дотримання</a:t>
            </a:r>
            <a:r>
              <a:rPr lang="ru-RU" sz="2400" dirty="0"/>
              <a:t> правил і норм </a:t>
            </a:r>
            <a:r>
              <a:rPr lang="ru-RU" sz="2400" dirty="0" err="1" smtClean="0"/>
              <a:t>гігієни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96" y="4077072"/>
            <a:ext cx="4278986" cy="21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824461" cy="320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3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Причини розвитку хвороб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19065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патологічні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викликані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патогенним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(и) факторами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факторами (температура,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іонізуюче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вібрація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факторами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неорганічними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біологічними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факторами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мікроорганізмами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паразитичними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червами,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комахами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продуктами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(токсинами)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Психо-соціальними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психогенна травма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2377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хвороб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912" y="173942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ділять</a:t>
            </a:r>
            <a:r>
              <a:rPr lang="ru-RU" sz="2400" dirty="0"/>
              <a:t> на </a:t>
            </a:r>
            <a:r>
              <a:rPr lang="ru-RU" sz="2400" dirty="0" err="1"/>
              <a:t>заразні</a:t>
            </a:r>
            <a:r>
              <a:rPr lang="ru-RU" sz="2400" dirty="0"/>
              <a:t> і </a:t>
            </a:r>
            <a:r>
              <a:rPr lang="ru-RU" sz="2400" dirty="0" err="1"/>
              <a:t>незаразні</a:t>
            </a:r>
            <a:r>
              <a:rPr lang="ru-RU" sz="2400" dirty="0"/>
              <a:t>. </a:t>
            </a:r>
            <a:r>
              <a:rPr lang="ru-RU" sz="2400" dirty="0" err="1"/>
              <a:t>Перші</a:t>
            </a:r>
            <a:r>
              <a:rPr lang="ru-RU" sz="2400" dirty="0"/>
              <a:t> в свою </a:t>
            </a:r>
            <a:r>
              <a:rPr lang="ru-RU" sz="2400" dirty="0" err="1"/>
              <a:t>чергу</a:t>
            </a:r>
            <a:r>
              <a:rPr lang="ru-RU" sz="2400" dirty="0"/>
              <a:t> </a:t>
            </a:r>
            <a:r>
              <a:rPr lang="ru-RU" sz="2400" dirty="0" err="1"/>
              <a:t>ділять</a:t>
            </a:r>
            <a:r>
              <a:rPr lang="ru-RU" sz="2400" dirty="0"/>
              <a:t> на </a:t>
            </a:r>
            <a:r>
              <a:rPr lang="ru-RU" sz="2400" dirty="0" err="1"/>
              <a:t>інфекційні</a:t>
            </a:r>
            <a:r>
              <a:rPr lang="ru-RU" sz="2400" dirty="0"/>
              <a:t> та </a:t>
            </a:r>
            <a:r>
              <a:rPr lang="ru-RU" sz="2400" dirty="0" err="1"/>
              <a:t>інвазійні</a:t>
            </a:r>
            <a:r>
              <a:rPr lang="ru-RU" sz="2400" dirty="0"/>
              <a:t>. </a:t>
            </a:r>
            <a:r>
              <a:rPr lang="ru-RU" sz="2400" dirty="0" err="1"/>
              <a:t>Інфекційні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спричинюють</a:t>
            </a:r>
            <a:r>
              <a:rPr lang="ru-RU" sz="2400" dirty="0"/>
              <a:t>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(</a:t>
            </a:r>
            <a:r>
              <a:rPr lang="ru-RU" sz="2400" dirty="0" err="1"/>
              <a:t>патогенні</a:t>
            </a:r>
            <a:r>
              <a:rPr lang="ru-RU" sz="2400" dirty="0"/>
              <a:t> </a:t>
            </a:r>
            <a:r>
              <a:rPr lang="ru-RU" sz="2400" dirty="0" err="1"/>
              <a:t>мікроби</a:t>
            </a:r>
            <a:r>
              <a:rPr lang="ru-RU" sz="2400" dirty="0"/>
              <a:t>), а </a:t>
            </a:r>
            <a:r>
              <a:rPr lang="ru-RU" sz="2400" dirty="0" err="1"/>
              <a:t>інвазійні</a:t>
            </a:r>
            <a:r>
              <a:rPr lang="ru-RU" sz="2400" dirty="0"/>
              <a:t> —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тваринного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 (</a:t>
            </a:r>
            <a:r>
              <a:rPr lang="ru-RU" sz="2400" dirty="0" err="1"/>
              <a:t>гельмінти</a:t>
            </a:r>
            <a:r>
              <a:rPr lang="ru-RU" sz="2400" dirty="0"/>
              <a:t>, </a:t>
            </a:r>
            <a:r>
              <a:rPr lang="ru-RU" sz="2400" dirty="0" err="1"/>
              <a:t>найпростіші</a:t>
            </a:r>
            <a:r>
              <a:rPr lang="ru-RU" sz="2400" dirty="0"/>
              <a:t>, </a:t>
            </a:r>
            <a:r>
              <a:rPr lang="ru-RU" sz="2400" dirty="0" err="1"/>
              <a:t>кліщі</a:t>
            </a:r>
            <a:r>
              <a:rPr lang="ru-RU" sz="2400" dirty="0"/>
              <a:t> й </a:t>
            </a:r>
            <a:r>
              <a:rPr lang="ru-RU" sz="2400" dirty="0" err="1"/>
              <a:t>комахи</a:t>
            </a:r>
            <a:r>
              <a:rPr lang="ru-RU" sz="2400" dirty="0"/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7912"/>
            <a:ext cx="2588494" cy="191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766975" cy="18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15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4344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Інфекційні</a:t>
            </a:r>
            <a:r>
              <a:rPr lang="ru-RU" sz="2000" dirty="0" smtClean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: </a:t>
            </a:r>
            <a:r>
              <a:rPr lang="ru-RU" sz="2000" dirty="0" err="1"/>
              <a:t>загальні</a:t>
            </a:r>
            <a:r>
              <a:rPr lang="ru-RU" sz="2000" dirty="0"/>
              <a:t> для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кількох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 (</a:t>
            </a:r>
            <a:r>
              <a:rPr lang="ru-RU" sz="2000" dirty="0" err="1"/>
              <a:t>сибірка</a:t>
            </a:r>
            <a:r>
              <a:rPr lang="ru-RU" sz="2000" dirty="0"/>
              <a:t>, </a:t>
            </a:r>
            <a:r>
              <a:rPr lang="ru-RU" sz="2000" dirty="0" err="1"/>
              <a:t>стовбняк</a:t>
            </a:r>
            <a:r>
              <a:rPr lang="ru-RU" sz="2000" dirty="0"/>
              <a:t>, </a:t>
            </a:r>
            <a:r>
              <a:rPr lang="ru-RU" sz="2000" dirty="0" err="1"/>
              <a:t>туберкульоз</a:t>
            </a:r>
            <a:r>
              <a:rPr lang="ru-RU" sz="2000" dirty="0"/>
              <a:t>, </a:t>
            </a:r>
            <a:r>
              <a:rPr lang="ru-RU" sz="2000" dirty="0" err="1"/>
              <a:t>лептоспіроз</a:t>
            </a:r>
            <a:r>
              <a:rPr lang="ru-RU" sz="2000" dirty="0"/>
              <a:t>, сказ, ящур, </a:t>
            </a:r>
            <a:r>
              <a:rPr lang="ru-RU" sz="2000" dirty="0" err="1"/>
              <a:t>бруцельоз</a:t>
            </a:r>
            <a:r>
              <a:rPr lang="ru-RU" sz="2000" dirty="0"/>
              <a:t> та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 err="1"/>
              <a:t>жуйних</a:t>
            </a:r>
            <a:r>
              <a:rPr lang="ru-RU" sz="2000" dirty="0"/>
              <a:t> (</a:t>
            </a:r>
            <a:r>
              <a:rPr lang="ru-RU" sz="2000" dirty="0" err="1"/>
              <a:t>емфізематозний</a:t>
            </a:r>
            <a:r>
              <a:rPr lang="ru-RU" sz="2000" dirty="0"/>
              <a:t> карбункул, </a:t>
            </a:r>
            <a:r>
              <a:rPr lang="ru-RU" sz="2000" dirty="0" err="1"/>
              <a:t>паратуберкульоз</a:t>
            </a:r>
            <a:r>
              <a:rPr lang="ru-RU" sz="2000" dirty="0"/>
              <a:t>, </a:t>
            </a:r>
            <a:r>
              <a:rPr lang="ru-RU" sz="2000" dirty="0" err="1"/>
              <a:t>вібріоз</a:t>
            </a:r>
            <a:r>
              <a:rPr lang="ru-RU" sz="2000" dirty="0"/>
              <a:t>, чума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рогатої</a:t>
            </a:r>
            <a:r>
              <a:rPr lang="ru-RU" sz="2000" dirty="0"/>
              <a:t> </a:t>
            </a:r>
            <a:r>
              <a:rPr lang="ru-RU" sz="2000" dirty="0" err="1"/>
              <a:t>худоби</a:t>
            </a:r>
            <a:r>
              <a:rPr lang="ru-RU" sz="2000" dirty="0"/>
              <a:t>, </a:t>
            </a:r>
            <a:r>
              <a:rPr lang="ru-RU" sz="2000" dirty="0" err="1"/>
              <a:t>інфекційний</a:t>
            </a:r>
            <a:r>
              <a:rPr lang="ru-RU" sz="2000" dirty="0"/>
              <a:t> </a:t>
            </a:r>
            <a:r>
              <a:rPr lang="ru-RU" sz="2000" dirty="0" err="1"/>
              <a:t>ринотрахеїт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.);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хвороби</a:t>
            </a:r>
            <a:r>
              <a:rPr lang="ru-RU" sz="2000" dirty="0" smtClean="0"/>
              <a:t> </a:t>
            </a:r>
            <a:r>
              <a:rPr lang="ru-RU" sz="2000" dirty="0"/>
              <a:t>коней (сап, </a:t>
            </a:r>
            <a:r>
              <a:rPr lang="ru-RU" sz="2000" dirty="0" err="1"/>
              <a:t>мит</a:t>
            </a:r>
            <a:r>
              <a:rPr lang="ru-RU" sz="2000" dirty="0"/>
              <a:t>, </a:t>
            </a:r>
            <a:r>
              <a:rPr lang="ru-RU" sz="2000" dirty="0" err="1"/>
              <a:t>інфекційна</a:t>
            </a:r>
            <a:r>
              <a:rPr lang="ru-RU" sz="2000" dirty="0"/>
              <a:t> </a:t>
            </a:r>
            <a:r>
              <a:rPr lang="ru-RU" sz="2000" dirty="0" err="1"/>
              <a:t>анемія</a:t>
            </a:r>
            <a:r>
              <a:rPr lang="ru-RU" sz="2000" dirty="0"/>
              <a:t>, </a:t>
            </a:r>
            <a:r>
              <a:rPr lang="ru-RU" sz="2000" dirty="0" err="1"/>
              <a:t>епізоотичний</a:t>
            </a:r>
            <a:r>
              <a:rPr lang="ru-RU" sz="2000" dirty="0"/>
              <a:t> </a:t>
            </a:r>
            <a:r>
              <a:rPr lang="ru-RU" sz="2000" dirty="0" err="1"/>
              <a:t>лімфангоїт</a:t>
            </a:r>
            <a:r>
              <a:rPr lang="ru-RU" sz="2000" dirty="0"/>
              <a:t>, </a:t>
            </a:r>
            <a:r>
              <a:rPr lang="ru-RU" sz="2000" dirty="0" err="1"/>
              <a:t>інфекційний</a:t>
            </a:r>
            <a:r>
              <a:rPr lang="ru-RU" sz="2000" dirty="0"/>
              <a:t> </a:t>
            </a:r>
            <a:r>
              <a:rPr lang="ru-RU" sz="2000" dirty="0" err="1"/>
              <a:t>енцефаломієліт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 smtClean="0"/>
              <a:t>.);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 свиней (рожа, чума, </a:t>
            </a:r>
            <a:r>
              <a:rPr lang="ru-RU" sz="2000" dirty="0" err="1"/>
              <a:t>вірусний</a:t>
            </a:r>
            <a:r>
              <a:rPr lang="ru-RU" sz="2000" dirty="0"/>
              <a:t> </a:t>
            </a:r>
            <a:r>
              <a:rPr lang="ru-RU" sz="2000" dirty="0" err="1"/>
              <a:t>гастроентерит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.); </a:t>
            </a:r>
            <a:r>
              <a:rPr lang="ru-RU" sz="2000" dirty="0" err="1"/>
              <a:t>інфекційні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99" y="4531454"/>
            <a:ext cx="4334833" cy="201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35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>
                <a:solidFill>
                  <a:prstClr val="black"/>
                </a:solidFill>
              </a:rPr>
              <a:t>хвороби</a:t>
            </a:r>
            <a:r>
              <a:rPr lang="ru-RU" sz="2000" dirty="0">
                <a:solidFill>
                  <a:prstClr val="black"/>
                </a:solidFill>
              </a:rPr>
              <a:t> молодняка (</a:t>
            </a:r>
            <a:r>
              <a:rPr lang="ru-RU" sz="2000" dirty="0" err="1">
                <a:solidFill>
                  <a:prstClr val="black"/>
                </a:solidFill>
              </a:rPr>
              <a:t>сальмонельоз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колібактеріоз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диплококоз</a:t>
            </a:r>
            <a:r>
              <a:rPr lang="ru-RU" sz="2000" dirty="0">
                <a:solidFill>
                  <a:prstClr val="black"/>
                </a:solidFill>
              </a:rPr>
              <a:t> та </a:t>
            </a:r>
            <a:r>
              <a:rPr lang="ru-RU" sz="2000" dirty="0" err="1">
                <a:solidFill>
                  <a:prstClr val="black"/>
                </a:solidFill>
              </a:rPr>
              <a:t>ін</a:t>
            </a:r>
            <a:r>
              <a:rPr lang="ru-RU" sz="2000" dirty="0">
                <a:solidFill>
                  <a:prstClr val="black"/>
                </a:solidFill>
              </a:rPr>
              <a:t>.);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>
                <a:solidFill>
                  <a:prstClr val="black"/>
                </a:solidFill>
              </a:rPr>
              <a:t>інфекційні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хвороби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хутрових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звірів</a:t>
            </a:r>
            <a:r>
              <a:rPr lang="ru-RU" sz="2000" dirty="0">
                <a:solidFill>
                  <a:prstClr val="black"/>
                </a:solidFill>
              </a:rPr>
              <a:t> (чума </a:t>
            </a:r>
            <a:r>
              <a:rPr lang="ru-RU" sz="2000" dirty="0" err="1">
                <a:solidFill>
                  <a:prstClr val="black"/>
                </a:solidFill>
              </a:rPr>
              <a:t>м'ясоїдних</a:t>
            </a:r>
            <a:r>
              <a:rPr lang="ru-RU" sz="2000" dirty="0">
                <a:solidFill>
                  <a:prstClr val="black"/>
                </a:solidFill>
              </a:rPr>
              <a:t>, паратиф, </a:t>
            </a:r>
            <a:r>
              <a:rPr lang="ru-RU" sz="2000" dirty="0" err="1">
                <a:solidFill>
                  <a:prstClr val="black"/>
                </a:solidFill>
              </a:rPr>
              <a:t>енцефаломієліт</a:t>
            </a:r>
            <a:r>
              <a:rPr lang="ru-RU" sz="2000" dirty="0">
                <a:solidFill>
                  <a:prstClr val="black"/>
                </a:solidFill>
              </a:rPr>
              <a:t> та </a:t>
            </a:r>
            <a:r>
              <a:rPr lang="ru-RU" sz="2000" dirty="0" err="1">
                <a:solidFill>
                  <a:prstClr val="black"/>
                </a:solidFill>
              </a:rPr>
              <a:t>ін</a:t>
            </a:r>
            <a:r>
              <a:rPr lang="ru-RU" sz="2000" dirty="0">
                <a:solidFill>
                  <a:prstClr val="black"/>
                </a:solidFill>
              </a:rPr>
              <a:t>.); </a:t>
            </a:r>
            <a:r>
              <a:rPr lang="ru-RU" sz="2000" dirty="0" err="1">
                <a:solidFill>
                  <a:prstClr val="black"/>
                </a:solidFill>
              </a:rPr>
              <a:t>інфекційні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хвороби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бджіл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європейський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гнилець</a:t>
            </a:r>
            <a:r>
              <a:rPr lang="ru-RU" sz="2000" dirty="0">
                <a:solidFill>
                  <a:prstClr val="black"/>
                </a:solidFill>
              </a:rPr>
              <a:t> та </a:t>
            </a:r>
            <a:r>
              <a:rPr lang="ru-RU" sz="2000" dirty="0" err="1">
                <a:solidFill>
                  <a:prstClr val="black"/>
                </a:solidFill>
              </a:rPr>
              <a:t>ін</a:t>
            </a:r>
            <a:r>
              <a:rPr lang="ru-RU" sz="2000" dirty="0">
                <a:solidFill>
                  <a:prstClr val="black"/>
                </a:solidFill>
              </a:rPr>
              <a:t>.); </a:t>
            </a:r>
            <a:r>
              <a:rPr lang="ru-RU" sz="2000" dirty="0" err="1">
                <a:solidFill>
                  <a:prstClr val="black"/>
                </a:solidFill>
              </a:rPr>
              <a:t>інфекційні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хвороби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риб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ru-RU" sz="2000" dirty="0" err="1">
                <a:solidFill>
                  <a:prstClr val="black"/>
                </a:solidFill>
              </a:rPr>
              <a:t>аспергільоз</a:t>
            </a:r>
            <a:r>
              <a:rPr lang="ru-RU" sz="2000" dirty="0">
                <a:solidFill>
                  <a:prstClr val="black"/>
                </a:solidFill>
              </a:rPr>
              <a:t>, краснуха, </a:t>
            </a:r>
            <a:r>
              <a:rPr lang="ru-RU" sz="2000" dirty="0" err="1">
                <a:solidFill>
                  <a:prstClr val="black"/>
                </a:solidFill>
              </a:rPr>
              <a:t>запалення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плавального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міхура</a:t>
            </a:r>
            <a:r>
              <a:rPr lang="ru-RU" sz="2000" dirty="0">
                <a:solidFill>
                  <a:prstClr val="black"/>
                </a:solidFill>
              </a:rPr>
              <a:t> та </a:t>
            </a:r>
            <a:r>
              <a:rPr lang="ru-RU" sz="2000" dirty="0" err="1">
                <a:solidFill>
                  <a:prstClr val="black"/>
                </a:solidFill>
              </a:rPr>
              <a:t>ін</a:t>
            </a:r>
            <a:r>
              <a:rPr lang="ru-RU" sz="2000" dirty="0" smtClean="0">
                <a:solidFill>
                  <a:prstClr val="black"/>
                </a:solidFill>
              </a:rPr>
              <a:t>.).</a:t>
            </a:r>
            <a:endParaRPr lang="ru-RU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uk-UA" sz="20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err="1">
                <a:solidFill>
                  <a:prstClr val="black"/>
                </a:solidFill>
              </a:rPr>
              <a:t>хвороби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птиці</a:t>
            </a:r>
            <a:r>
              <a:rPr lang="ru-RU" sz="2000" dirty="0">
                <a:solidFill>
                  <a:prstClr val="black"/>
                </a:solidFill>
              </a:rPr>
              <a:t> (чума, </a:t>
            </a:r>
            <a:r>
              <a:rPr lang="ru-RU" sz="2000" dirty="0" err="1">
                <a:solidFill>
                  <a:prstClr val="black"/>
                </a:solidFill>
              </a:rPr>
              <a:t>пулороз</a:t>
            </a:r>
            <a:r>
              <a:rPr lang="ru-RU" sz="2000" dirty="0">
                <a:solidFill>
                  <a:prstClr val="black"/>
                </a:solidFill>
              </a:rPr>
              <a:t>, хвороба Марека та </a:t>
            </a:r>
            <a:r>
              <a:rPr lang="ru-RU" sz="2000" dirty="0" err="1">
                <a:solidFill>
                  <a:prstClr val="black"/>
                </a:solidFill>
              </a:rPr>
              <a:t>ін</a:t>
            </a:r>
            <a:r>
              <a:rPr lang="ru-RU" sz="2000" dirty="0">
                <a:solidFill>
                  <a:prstClr val="black"/>
                </a:solidFill>
              </a:rPr>
              <a:t>.); </a:t>
            </a:r>
            <a:r>
              <a:rPr lang="ru-RU" sz="2000" dirty="0" err="1">
                <a:solidFill>
                  <a:prstClr val="black"/>
                </a:solidFill>
              </a:rPr>
              <a:t>інфекційні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83631"/>
            <a:ext cx="42672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68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169</TotalTime>
  <Words>697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Поняття про хворобу, патологічні процеси в органах і тканинах сільськогосподарських тварин. їх профілактика та лікування</vt:lpstr>
      <vt:lpstr>План лекції</vt:lpstr>
      <vt:lpstr>Література: обов’язкова: 1. Бурделев Т.Е. Основи ветеринарии. - М.: Колос, 1978. - 432 с. 2. Бурделев Т.Е., Жильцов В.Г. Практикум по основам ветеринарии.-3-є изд. пе-рер. и доп.-М.: Агропромиздат,1989.-303 с. 3. Старовыборннй И.Х., Кутуранов П.Н. Практикум по основам ветеринарии. -Минск, 1979.-262 с. додаткова: 1. Власенко В.М. Словник термінів ветеринарної хірургії.-К.: Вища пж., 1984.- 333 с. 2. Внутренние иезаразнне болезни сельскохозяйственных животннх / Б.М. Анохин, В.М. Данилевский, Л.Г. Захарин и др.- М.: Агропромиздат, 1991.-575 с. 3. Внутренние незаразные болезни сельскохозяйственных животных / И.Г. Шара-брин, В.А. Алшсаев и др.- М.: Агропромиздат, 1985. - 527 с. 4. Гончаров Т.В., Дидовец С.Л. Организация ветеринарного дела,- М.: Колос, 1971.-262 с.  5. Закон України про ветеринарну медицину. 6. Клиническая диагностика внутренних незаразних болезней животньїх / А.М. Смирнов, И.Я. Кононешсо, Р.П. Пушкарев и др.- М.: Агропромиздат, 1988. -512 с. 7. Общая ветеринарная хирургия / А.А. Белов, М.В. Плахотин, Б.А. Башкирев и др.- М.: Агропромиздат, 1990.- 592 с. 9. Паразитология и инвазионные болезни сельскохозяйственных животных. / К.И. Абуладзе, Н.В. Демидов, И.А.Непоклонов и др. -М.: Агропромиздат, 1990. - 464 с. 12. Зпизоотология и инфекционные болезни сельскохозяйственных животных / А.А. Конопатин, Й.А. Бакуло, Я.В. Нуйкини др.-М.: Колос, 1984.-544с. </vt:lpstr>
      <vt:lpstr>Словник </vt:lpstr>
      <vt:lpstr>Презентация PowerPoint</vt:lpstr>
      <vt:lpstr>Причини розвитку хвороб</vt:lpstr>
      <vt:lpstr>Класифікація хвороб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Профілактика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хворобу, патологічні процеси в органах і тканинах сільськогосподарських тварин. їх профілактика та лікування</dc:title>
  <cp:lastModifiedBy>Tarasik</cp:lastModifiedBy>
  <cp:revision>10</cp:revision>
  <dcterms:modified xsi:type="dcterms:W3CDTF">2017-11-27T23:05:54Z</dcterms:modified>
</cp:coreProperties>
</file>