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C4EC-DF1A-4489-8F3E-A9234C1508E1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E62915E-A6D9-4A41-ABB2-6C48AAECB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54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C4EC-DF1A-4489-8F3E-A9234C1508E1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915E-A6D9-4A41-ABB2-6C48AAECB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97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C4EC-DF1A-4489-8F3E-A9234C1508E1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915E-A6D9-4A41-ABB2-6C48AAECB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99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C4EC-DF1A-4489-8F3E-A9234C1508E1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915E-A6D9-4A41-ABB2-6C48AAECB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97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C95C4EC-DF1A-4489-8F3E-A9234C1508E1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E62915E-A6D9-4A41-ABB2-6C48AAECB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28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C4EC-DF1A-4489-8F3E-A9234C1508E1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915E-A6D9-4A41-ABB2-6C48AAECB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66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C4EC-DF1A-4489-8F3E-A9234C1508E1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915E-A6D9-4A41-ABB2-6C48AAECB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83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C4EC-DF1A-4489-8F3E-A9234C1508E1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915E-A6D9-4A41-ABB2-6C48AAECB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3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C4EC-DF1A-4489-8F3E-A9234C1508E1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915E-A6D9-4A41-ABB2-6C48AAECB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40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C4EC-DF1A-4489-8F3E-A9234C1508E1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915E-A6D9-4A41-ABB2-6C48AAECB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37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C4EC-DF1A-4489-8F3E-A9234C1508E1}" type="datetimeFigureOut">
              <a:rPr lang="ru-RU" smtClean="0"/>
              <a:t>22.08.2022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915E-A6D9-4A41-ABB2-6C48AAECB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73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C95C4EC-DF1A-4489-8F3E-A9234C1508E1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E62915E-A6D9-4A41-ABB2-6C48AAECB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52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6000" dirty="0" err="1">
                <a:solidFill>
                  <a:srgbClr val="FF0000"/>
                </a:solidFill>
              </a:rPr>
              <a:t>Дослідження</a:t>
            </a:r>
            <a:r>
              <a:rPr lang="ru-RU" sz="6000" dirty="0">
                <a:solidFill>
                  <a:srgbClr val="FF0000"/>
                </a:solidFill>
              </a:rPr>
              <a:t> </a:t>
            </a:r>
            <a:r>
              <a:rPr lang="ru-RU" sz="6000" dirty="0" err="1">
                <a:solidFill>
                  <a:srgbClr val="FF0000"/>
                </a:solidFill>
              </a:rPr>
              <a:t>системи</a:t>
            </a:r>
            <a:r>
              <a:rPr lang="ru-RU" sz="6000" dirty="0">
                <a:solidFill>
                  <a:srgbClr val="FF0000"/>
                </a:solidFill>
              </a:rPr>
              <a:t> </a:t>
            </a:r>
            <a:r>
              <a:rPr lang="ru-RU" sz="6000" dirty="0" err="1">
                <a:solidFill>
                  <a:srgbClr val="FF0000"/>
                </a:solidFill>
              </a:rPr>
              <a:t>органів</a:t>
            </a:r>
            <a:r>
              <a:rPr lang="ru-RU" sz="6000" dirty="0">
                <a:solidFill>
                  <a:srgbClr val="FF0000"/>
                </a:solidFill>
              </a:rPr>
              <a:t> </a:t>
            </a:r>
            <a:r>
              <a:rPr lang="ru-RU" sz="6000" dirty="0" err="1">
                <a:solidFill>
                  <a:srgbClr val="FF0000"/>
                </a:solidFill>
              </a:rPr>
              <a:t>дихання</a:t>
            </a:r>
            <a:r>
              <a:rPr lang="ru-RU" sz="6000" dirty="0">
                <a:solidFill>
                  <a:srgbClr val="FF0000"/>
                </a:solidFill>
              </a:rPr>
              <a:t> у </a:t>
            </a:r>
            <a:r>
              <a:rPr lang="ru-RU" sz="6000" dirty="0" err="1">
                <a:solidFill>
                  <a:srgbClr val="FF0000"/>
                </a:solidFill>
              </a:rPr>
              <a:t>сільськогосподарських</a:t>
            </a:r>
            <a:r>
              <a:rPr lang="ru-RU" sz="6000" dirty="0">
                <a:solidFill>
                  <a:srgbClr val="FF0000"/>
                </a:solidFill>
              </a:rPr>
              <a:t> </a:t>
            </a:r>
            <a:r>
              <a:rPr lang="ru-RU" sz="6000" dirty="0" err="1" smtClean="0">
                <a:solidFill>
                  <a:srgbClr val="FF0000"/>
                </a:solidFill>
              </a:rPr>
              <a:t>тварин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20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/>
              <a:t>Знаходять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розгалуження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 на два </a:t>
            </a:r>
            <a:r>
              <a:rPr lang="ru-RU" dirty="0" err="1"/>
              <a:t>головні</a:t>
            </a:r>
            <a:r>
              <a:rPr lang="ru-RU" dirty="0"/>
              <a:t> бронхи - </a:t>
            </a:r>
            <a:r>
              <a:rPr lang="ru-RU" i="1" dirty="0" err="1"/>
              <a:t>Біфуркацію</a:t>
            </a:r>
            <a:r>
              <a:rPr lang="ru-RU" i="1" dirty="0"/>
              <a:t> </a:t>
            </a:r>
            <a:r>
              <a:rPr lang="ru-RU" i="1" dirty="0" err="1"/>
              <a:t>трахеї</a:t>
            </a:r>
            <a:r>
              <a:rPr lang="ru-RU" i="1" dirty="0"/>
              <a:t>.</a:t>
            </a:r>
            <a:r>
              <a:rPr lang="ru-RU" dirty="0"/>
              <a:t> </a:t>
            </a:r>
            <a:r>
              <a:rPr lang="ru-RU" dirty="0" err="1"/>
              <a:t>Досліджують</a:t>
            </a:r>
            <a:r>
              <a:rPr lang="ru-RU" dirty="0"/>
              <a:t> </a:t>
            </a:r>
            <a:r>
              <a:rPr lang="ru-RU" dirty="0" err="1"/>
              <a:t>зовнішню</a:t>
            </a:r>
            <a:r>
              <a:rPr lang="ru-RU" dirty="0"/>
              <a:t> </a:t>
            </a:r>
            <a:r>
              <a:rPr lang="ru-RU" dirty="0" err="1"/>
              <a:t>сполучнотканинну</a:t>
            </a:r>
            <a:r>
              <a:rPr lang="ru-RU" dirty="0"/>
              <a:t> </a:t>
            </a:r>
            <a:r>
              <a:rPr lang="ru-RU" dirty="0" err="1"/>
              <a:t>оболонку</a:t>
            </a:r>
            <a:r>
              <a:rPr lang="ru-RU" dirty="0"/>
              <a:t>. </a:t>
            </a:r>
            <a:r>
              <a:rPr lang="ru-RU" dirty="0" err="1"/>
              <a:t>Кістковими</a:t>
            </a:r>
            <a:r>
              <a:rPr lang="ru-RU" dirty="0"/>
              <a:t> </a:t>
            </a:r>
            <a:r>
              <a:rPr lang="ru-RU" dirty="0" err="1"/>
              <a:t>ножицями</a:t>
            </a:r>
            <a:r>
              <a:rPr lang="ru-RU" dirty="0"/>
              <a:t> </a:t>
            </a:r>
            <a:r>
              <a:rPr lang="ru-RU" dirty="0" err="1"/>
              <a:t>розрізають</a:t>
            </a:r>
            <a:r>
              <a:rPr lang="ru-RU" dirty="0"/>
              <a:t> </a:t>
            </a:r>
            <a:r>
              <a:rPr lang="ru-RU" dirty="0" err="1"/>
              <a:t>стінку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 </a:t>
            </a:r>
            <a:r>
              <a:rPr lang="ru-RU" dirty="0" err="1"/>
              <a:t>вздовж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 легко </a:t>
            </a:r>
            <a:r>
              <a:rPr lang="ru-RU" dirty="0" err="1"/>
              <a:t>розсікаються</a:t>
            </a:r>
            <a:r>
              <a:rPr lang="ru-RU" dirty="0"/>
              <a:t>, але не </a:t>
            </a:r>
            <a:r>
              <a:rPr lang="ru-RU" dirty="0" err="1"/>
              <a:t>розходяться</a:t>
            </a:r>
            <a:r>
              <a:rPr lang="ru-RU" dirty="0"/>
              <a:t>. </a:t>
            </a:r>
            <a:r>
              <a:rPr lang="ru-RU" dirty="0" err="1"/>
              <a:t>Пінцетами</a:t>
            </a:r>
            <a:r>
              <a:rPr lang="ru-RU" dirty="0"/>
              <a:t> </a:t>
            </a:r>
            <a:r>
              <a:rPr lang="ru-RU" dirty="0" err="1"/>
              <a:t>розводять</a:t>
            </a:r>
            <a:r>
              <a:rPr lang="ru-RU" dirty="0"/>
              <a:t> </a:t>
            </a:r>
            <a:r>
              <a:rPr lang="ru-RU" dirty="0" err="1"/>
              <a:t>розсічені</a:t>
            </a:r>
            <a:r>
              <a:rPr lang="ru-RU" dirty="0"/>
              <a:t> </a:t>
            </a:r>
            <a:r>
              <a:rPr lang="ru-RU" dirty="0" err="1"/>
              <a:t>кінці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 в </a:t>
            </a:r>
            <a:r>
              <a:rPr lang="ru-RU" dirty="0" err="1"/>
              <a:t>сторони</a:t>
            </a:r>
            <a:r>
              <a:rPr lang="ru-RU" dirty="0"/>
              <a:t> і </a:t>
            </a:r>
            <a:r>
              <a:rPr lang="ru-RU" dirty="0" err="1"/>
              <a:t>оглядають</a:t>
            </a:r>
            <a:r>
              <a:rPr lang="ru-RU" dirty="0"/>
              <a:t> </a:t>
            </a:r>
            <a:r>
              <a:rPr lang="ru-RU" dirty="0" err="1"/>
              <a:t>слизову</a:t>
            </a:r>
            <a:r>
              <a:rPr lang="ru-RU" dirty="0"/>
              <a:t> </a:t>
            </a:r>
            <a:r>
              <a:rPr lang="ru-RU" dirty="0" err="1"/>
              <a:t>оболонку</a:t>
            </a:r>
            <a:r>
              <a:rPr lang="ru-RU" dirty="0"/>
              <a:t>. </a:t>
            </a:r>
            <a:r>
              <a:rPr lang="ru-RU" dirty="0" err="1"/>
              <a:t>Слизова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 </a:t>
            </a:r>
            <a:r>
              <a:rPr lang="ru-RU" dirty="0" err="1"/>
              <a:t>рожевого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 і на </a:t>
            </a:r>
            <a:r>
              <a:rPr lang="ru-RU" dirty="0" err="1"/>
              <a:t>свіжому</a:t>
            </a:r>
            <a:r>
              <a:rPr lang="ru-RU" dirty="0"/>
              <a:t> </a:t>
            </a:r>
            <a:r>
              <a:rPr lang="ru-RU" dirty="0" err="1"/>
              <a:t>препараті</a:t>
            </a:r>
            <a:r>
              <a:rPr lang="ru-RU" dirty="0"/>
              <a:t> </a:t>
            </a:r>
            <a:r>
              <a:rPr lang="ru-RU" dirty="0" err="1"/>
              <a:t>вкрита</a:t>
            </a:r>
            <a:r>
              <a:rPr lang="ru-RU" dirty="0"/>
              <a:t> </a:t>
            </a:r>
            <a:r>
              <a:rPr lang="ru-RU" dirty="0" err="1"/>
              <a:t>слизом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Відзначають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 </a:t>
            </a:r>
            <a:r>
              <a:rPr lang="ru-RU" dirty="0" err="1"/>
              <a:t>з'єднані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волокнистою </a:t>
            </a:r>
            <a:r>
              <a:rPr lang="ru-RU" dirty="0" err="1"/>
              <a:t>сполучною</a:t>
            </a:r>
            <a:r>
              <a:rPr lang="ru-RU" dirty="0"/>
              <a:t> тканиною. </a:t>
            </a:r>
            <a:r>
              <a:rPr lang="ru-RU" dirty="0" err="1"/>
              <a:t>Досліджують</a:t>
            </a:r>
            <a:r>
              <a:rPr lang="ru-RU" dirty="0"/>
              <a:t> </a:t>
            </a:r>
            <a:r>
              <a:rPr lang="ru-RU" dirty="0" err="1"/>
              <a:t>міцність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 та </a:t>
            </a:r>
            <a:r>
              <a:rPr lang="ru-RU" dirty="0" err="1"/>
              <a:t>віддаль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кільцями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Відпрепаровують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 і </a:t>
            </a:r>
            <a:r>
              <a:rPr lang="ru-RU" dirty="0" err="1"/>
              <a:t>вивчають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будову</a:t>
            </a:r>
            <a:r>
              <a:rPr lang="ru-RU" dirty="0"/>
              <a:t>. </a:t>
            </a:r>
            <a:r>
              <a:rPr lang="ru-RU" dirty="0" err="1"/>
              <a:t>Відмічають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вони </a:t>
            </a:r>
            <a:r>
              <a:rPr lang="ru-RU" dirty="0" err="1"/>
              <a:t>несуцільні</a:t>
            </a:r>
            <a:r>
              <a:rPr lang="ru-RU" dirty="0"/>
              <a:t>. </a:t>
            </a:r>
            <a:r>
              <a:rPr lang="ru-RU" dirty="0" err="1"/>
              <a:t>Кожне</a:t>
            </a:r>
            <a:r>
              <a:rPr lang="ru-RU" dirty="0"/>
              <a:t> </a:t>
            </a:r>
            <a:r>
              <a:rPr lang="ru-RU" dirty="0" err="1"/>
              <a:t>кільце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два </a:t>
            </a:r>
            <a:r>
              <a:rPr lang="ru-RU" dirty="0" err="1"/>
              <a:t>вільні</a:t>
            </a:r>
            <a:r>
              <a:rPr lang="ru-RU" dirty="0"/>
              <a:t> </a:t>
            </a:r>
            <a:r>
              <a:rPr lang="ru-RU" dirty="0" err="1"/>
              <a:t>кінці</a:t>
            </a:r>
            <a:r>
              <a:rPr lang="ru-RU" dirty="0"/>
              <a:t>. На </a:t>
            </a:r>
            <a:r>
              <a:rPr lang="ru-RU" dirty="0" err="1"/>
              <a:t>трахеї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рогатої</a:t>
            </a:r>
            <a:r>
              <a:rPr lang="ru-RU" dirty="0"/>
              <a:t> </a:t>
            </a:r>
            <a:r>
              <a:rPr lang="ru-RU" dirty="0" err="1"/>
              <a:t>худоби</a:t>
            </a:r>
            <a:r>
              <a:rPr lang="ru-RU" dirty="0"/>
              <a:t> один </a:t>
            </a:r>
            <a:r>
              <a:rPr lang="ru-RU" dirty="0" err="1"/>
              <a:t>кінець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 не доходить до другого і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гребінь</a:t>
            </a:r>
            <a:r>
              <a:rPr lang="ru-RU" dirty="0"/>
              <a:t>, а у коней </a:t>
            </a:r>
            <a:r>
              <a:rPr lang="ru-RU" dirty="0" err="1"/>
              <a:t>кінці</a:t>
            </a:r>
            <a:r>
              <a:rPr lang="ru-RU" dirty="0"/>
              <a:t> </a:t>
            </a:r>
            <a:r>
              <a:rPr lang="ru-RU" dirty="0" err="1"/>
              <a:t>стоншені</a:t>
            </a:r>
            <a:r>
              <a:rPr lang="ru-RU" dirty="0"/>
              <a:t> і один </a:t>
            </a:r>
            <a:r>
              <a:rPr lang="ru-RU" dirty="0" err="1"/>
              <a:t>кінець</a:t>
            </a:r>
            <a:r>
              <a:rPr lang="ru-RU" dirty="0"/>
              <a:t> заходить за </a:t>
            </a:r>
            <a:r>
              <a:rPr lang="ru-RU" dirty="0" err="1"/>
              <a:t>другий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9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ЛЕГЕНІ</a:t>
            </a:r>
            <a:endParaRPr lang="ru-RU" dirty="0"/>
          </a:p>
        </p:txBody>
      </p:sp>
      <p:pic>
        <p:nvPicPr>
          <p:cNvPr id="4098" name="Picture 2" descr="https://im0-tub-ua.yandex.net/i?id=02ec7ac1b118988061fb63e7b809e6b0&amp;n=33&amp;h=215&amp;w=19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7" y="2093976"/>
            <a:ext cx="3453209" cy="390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23056" y="1717260"/>
            <a:ext cx="733838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свіжих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консервованих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препаратах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легень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вивчають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їх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зовнішню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будову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Визначають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форму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легень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колір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консистенцію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Легені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мають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форму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грудної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порожнини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Знаходять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оглядають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всі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поверхні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легень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: 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Реберну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Lucida Grande"/>
              </a:rPr>
              <a:t>,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діафрагматичну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Lucida Grande"/>
              </a:rPr>
              <a:t> і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середостінну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, 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також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верхній-тупий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нижній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- 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Гострий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краї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Lucida Grande"/>
              </a:rPr>
              <a:t>.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Досліджують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всі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частини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легень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визначають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їх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кількість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розміри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Свіжий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препарат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легень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має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 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Рожевий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колір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Lucida Grande"/>
              </a:rPr>
              <a:t> і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пухку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консистенцію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Консистенцію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легень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досліджують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пальпацією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Ямка, яка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утворюється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при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надавлюванні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легені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пальцями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швидко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розправляється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Це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пояснюється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тим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в альвеолах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легень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,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альвеолярних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ходах і бронхах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залишається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трохи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повітря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Якщо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занурити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легені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в воду, то вони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залишаються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поверхні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води (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плавають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).</a:t>
            </a:r>
          </a:p>
          <a:p>
            <a:pPr algn="just"/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Дослідіть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зовнішню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серозну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оболонку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легень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Це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легенева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плевра,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її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поверхня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гладенька.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Знайдіть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місця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заходу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головних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бронхів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легені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303219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Треба </a:t>
            </a:r>
            <a:r>
              <a:rPr lang="ru-RU" dirty="0" err="1"/>
              <a:t>мати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корів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 </a:t>
            </a:r>
            <a:r>
              <a:rPr lang="ru-RU" dirty="0" err="1"/>
              <a:t>відгалужується</a:t>
            </a:r>
            <a:r>
              <a:rPr lang="ru-RU" dirty="0"/>
              <a:t> </a:t>
            </a:r>
            <a:r>
              <a:rPr lang="ru-RU" dirty="0" err="1"/>
              <a:t>додатковий</a:t>
            </a:r>
            <a:r>
              <a:rPr lang="ru-RU" dirty="0"/>
              <a:t> бронх </a:t>
            </a:r>
            <a:r>
              <a:rPr lang="ru-RU" dirty="0" err="1"/>
              <a:t>ще</a:t>
            </a:r>
            <a:r>
              <a:rPr lang="ru-RU" dirty="0"/>
              <a:t> до </a:t>
            </a:r>
            <a:r>
              <a:rPr lang="ru-RU" dirty="0" err="1"/>
              <a:t>біфуркації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заходить в </a:t>
            </a:r>
            <a:r>
              <a:rPr lang="ru-RU" dirty="0" err="1"/>
              <a:t>додаткову</a:t>
            </a:r>
            <a:r>
              <a:rPr lang="ru-RU" dirty="0"/>
              <a:t> долю </a:t>
            </a:r>
            <a:r>
              <a:rPr lang="ru-RU" dirty="0" err="1"/>
              <a:t>легень</a:t>
            </a:r>
            <a:r>
              <a:rPr lang="ru-RU" dirty="0"/>
              <a:t>. </a:t>
            </a:r>
            <a:r>
              <a:rPr lang="ru-RU" dirty="0" err="1"/>
              <a:t>Знайдіть</a:t>
            </a:r>
            <a:r>
              <a:rPr lang="ru-RU" dirty="0"/>
              <a:t> і </a:t>
            </a:r>
            <a:r>
              <a:rPr lang="ru-RU" dirty="0" err="1"/>
              <a:t>дослідіть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будови</a:t>
            </a:r>
            <a:r>
              <a:rPr lang="ru-RU" dirty="0"/>
              <a:t> </a:t>
            </a:r>
            <a:r>
              <a:rPr lang="ru-RU" dirty="0" err="1"/>
              <a:t>легень</a:t>
            </a:r>
            <a:r>
              <a:rPr lang="ru-RU" dirty="0"/>
              <a:t>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розріз</a:t>
            </a:r>
            <a:r>
              <a:rPr lang="ru-RU" dirty="0"/>
              <a:t> </a:t>
            </a:r>
            <a:r>
              <a:rPr lang="ru-RU" dirty="0" err="1"/>
              <a:t>легеневої</a:t>
            </a:r>
            <a:r>
              <a:rPr lang="ru-RU" dirty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гострим</a:t>
            </a:r>
            <a:r>
              <a:rPr lang="ru-RU" dirty="0" smtClean="0"/>
              <a:t> </a:t>
            </a:r>
            <a:r>
              <a:rPr lang="ru-RU" dirty="0" err="1"/>
              <a:t>секційним</a:t>
            </a:r>
            <a:r>
              <a:rPr lang="ru-RU" dirty="0"/>
              <a:t> </a:t>
            </a:r>
            <a:r>
              <a:rPr lang="ru-RU" dirty="0" err="1"/>
              <a:t>ножем</a:t>
            </a:r>
            <a:r>
              <a:rPr lang="ru-RU" dirty="0"/>
              <a:t>. </a:t>
            </a:r>
            <a:r>
              <a:rPr lang="ru-RU" dirty="0" err="1"/>
              <a:t>Вивчають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розрізу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натиснути</a:t>
            </a:r>
            <a:r>
              <a:rPr lang="ru-RU" dirty="0"/>
              <a:t> на </a:t>
            </a:r>
            <a:r>
              <a:rPr lang="ru-RU" dirty="0" err="1"/>
              <a:t>свіжий</a:t>
            </a:r>
            <a:r>
              <a:rPr lang="ru-RU" dirty="0"/>
              <a:t> препарат </a:t>
            </a:r>
            <a:r>
              <a:rPr lang="ru-RU" dirty="0" err="1"/>
              <a:t>легені</a:t>
            </a:r>
            <a:r>
              <a:rPr lang="ru-RU" dirty="0"/>
              <a:t>, то з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розрізу</a:t>
            </a:r>
            <a:r>
              <a:rPr lang="ru-RU" dirty="0"/>
              <a:t> </a:t>
            </a:r>
            <a:r>
              <a:rPr lang="ru-RU" dirty="0" err="1"/>
              <a:t>виділяється</a:t>
            </a:r>
            <a:r>
              <a:rPr lang="ru-RU" dirty="0"/>
              <a:t> </a:t>
            </a:r>
            <a:r>
              <a:rPr lang="ru-RU" dirty="0" err="1"/>
              <a:t>рідина</a:t>
            </a:r>
            <a:r>
              <a:rPr lang="ru-RU" dirty="0"/>
              <a:t> з </a:t>
            </a:r>
            <a:r>
              <a:rPr lang="ru-RU" dirty="0" err="1"/>
              <a:t>пухирцями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. На </a:t>
            </a:r>
            <a:r>
              <a:rPr lang="ru-RU" dirty="0" err="1"/>
              <a:t>розрізі</a:t>
            </a:r>
            <a:r>
              <a:rPr lang="ru-RU" dirty="0"/>
              <a:t> добре видно </a:t>
            </a:r>
            <a:r>
              <a:rPr lang="ru-RU" dirty="0" err="1"/>
              <a:t>поздовжній</a:t>
            </a:r>
            <a:r>
              <a:rPr lang="ru-RU" dirty="0"/>
              <a:t> і </a:t>
            </a:r>
            <a:r>
              <a:rPr lang="ru-RU" dirty="0" err="1"/>
              <a:t>поперечний</a:t>
            </a:r>
            <a:r>
              <a:rPr lang="ru-RU" dirty="0"/>
              <a:t> </a:t>
            </a:r>
            <a:r>
              <a:rPr lang="ru-RU" dirty="0" err="1"/>
              <a:t>переріз</a:t>
            </a:r>
            <a:r>
              <a:rPr lang="ru-RU" dirty="0"/>
              <a:t> </a:t>
            </a:r>
            <a:r>
              <a:rPr lang="ru-RU" dirty="0" err="1"/>
              <a:t>бронхів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діаметра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кровоносних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(</a:t>
            </a:r>
            <a:r>
              <a:rPr lang="ru-RU" dirty="0" err="1"/>
              <a:t>артерій</a:t>
            </a:r>
            <a:r>
              <a:rPr lang="ru-RU" dirty="0"/>
              <a:t> і вен),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ідуть</a:t>
            </a:r>
            <a:r>
              <a:rPr lang="ru-RU" dirty="0"/>
              <a:t> і </a:t>
            </a:r>
            <a:r>
              <a:rPr lang="ru-RU" dirty="0" err="1"/>
              <a:t>розгалужуються</a:t>
            </a:r>
            <a:r>
              <a:rPr lang="ru-RU" dirty="0"/>
              <a:t> </a:t>
            </a:r>
            <a:r>
              <a:rPr lang="ru-RU" dirty="0" err="1"/>
              <a:t>паралельно</a:t>
            </a:r>
            <a:r>
              <a:rPr lang="ru-RU" dirty="0"/>
              <a:t> до </a:t>
            </a:r>
            <a:r>
              <a:rPr lang="ru-RU" dirty="0" err="1"/>
              <a:t>бронхів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При </a:t>
            </a:r>
            <a:r>
              <a:rPr lang="ru-RU" dirty="0" err="1"/>
              <a:t>уважному</a:t>
            </a:r>
            <a:r>
              <a:rPr lang="ru-RU" dirty="0"/>
              <a:t> </a:t>
            </a:r>
            <a:r>
              <a:rPr lang="ru-RU" dirty="0" err="1"/>
              <a:t>огляді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розрізу</a:t>
            </a:r>
            <a:r>
              <a:rPr lang="ru-RU" dirty="0"/>
              <a:t> </a:t>
            </a:r>
            <a:r>
              <a:rPr lang="ru-RU" dirty="0" err="1"/>
              <a:t>легень</a:t>
            </a:r>
            <a:r>
              <a:rPr lang="ru-RU" dirty="0"/>
              <a:t> </a:t>
            </a:r>
            <a:r>
              <a:rPr lang="ru-RU" dirty="0" err="1"/>
              <a:t>звертають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пористість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пояснюється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легенях</a:t>
            </a:r>
            <a:r>
              <a:rPr lang="ru-RU" dirty="0"/>
              <a:t> є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дрібних</a:t>
            </a:r>
            <a:r>
              <a:rPr lang="ru-RU" dirty="0"/>
              <a:t> </a:t>
            </a:r>
            <a:r>
              <a:rPr lang="ru-RU" dirty="0" err="1"/>
              <a:t>пухирців</a:t>
            </a:r>
            <a:r>
              <a:rPr lang="ru-RU" dirty="0"/>
              <a:t> (альвеол) і </a:t>
            </a:r>
            <a:r>
              <a:rPr lang="ru-RU" dirty="0" err="1"/>
              <a:t>альвеолярних</a:t>
            </a:r>
            <a:r>
              <a:rPr lang="ru-RU" dirty="0"/>
              <a:t> </a:t>
            </a:r>
            <a:r>
              <a:rPr lang="ru-RU" dirty="0" err="1"/>
              <a:t>ходів</a:t>
            </a:r>
            <a:r>
              <a:rPr lang="ru-RU" dirty="0"/>
              <a:t>. Вони </a:t>
            </a:r>
            <a:r>
              <a:rPr lang="ru-RU" dirty="0" err="1"/>
              <a:t>вкриті</a:t>
            </a:r>
            <a:r>
              <a:rPr lang="ru-RU" dirty="0"/>
              <a:t> густою </a:t>
            </a:r>
            <a:r>
              <a:rPr lang="ru-RU" dirty="0" err="1"/>
              <a:t>сіткою</a:t>
            </a:r>
            <a:r>
              <a:rPr lang="ru-RU" dirty="0"/>
              <a:t> </a:t>
            </a:r>
            <a:r>
              <a:rPr lang="ru-RU" dirty="0" err="1"/>
              <a:t>кровоносних</a:t>
            </a:r>
            <a:r>
              <a:rPr lang="ru-RU" dirty="0"/>
              <a:t> </a:t>
            </a:r>
            <a:r>
              <a:rPr lang="ru-RU" dirty="0" err="1"/>
              <a:t>капілярів</a:t>
            </a:r>
            <a:r>
              <a:rPr lang="ru-RU" dirty="0"/>
              <a:t>. Тут і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газів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вдихуваним</a:t>
            </a:r>
            <a:r>
              <a:rPr lang="ru-RU" dirty="0"/>
              <a:t> </a:t>
            </a:r>
            <a:r>
              <a:rPr lang="ru-RU" dirty="0" err="1"/>
              <a:t>повітрям</a:t>
            </a:r>
            <a:r>
              <a:rPr lang="ru-RU" dirty="0"/>
              <a:t> і </a:t>
            </a:r>
            <a:r>
              <a:rPr lang="ru-RU" dirty="0" err="1"/>
              <a:t>кров'ю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Будову </a:t>
            </a:r>
            <a:r>
              <a:rPr lang="ru-RU" dirty="0" err="1"/>
              <a:t>альвеолярних</a:t>
            </a:r>
            <a:r>
              <a:rPr lang="ru-RU" dirty="0"/>
              <a:t> </a:t>
            </a:r>
            <a:r>
              <a:rPr lang="ru-RU" dirty="0" err="1"/>
              <a:t>ходів</a:t>
            </a:r>
            <a:r>
              <a:rPr lang="ru-RU" dirty="0"/>
              <a:t> і альвеол </a:t>
            </a:r>
            <a:r>
              <a:rPr lang="ru-RU" dirty="0" err="1"/>
              <a:t>вивчають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мікроскопом</a:t>
            </a:r>
            <a:r>
              <a:rPr lang="ru-RU" dirty="0"/>
              <a:t> на </a:t>
            </a:r>
            <a:r>
              <a:rPr lang="ru-RU" dirty="0" err="1"/>
              <a:t>гістологічних</a:t>
            </a:r>
            <a:r>
              <a:rPr lang="ru-RU" dirty="0"/>
              <a:t> препаратах.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52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6524" y="450759"/>
            <a:ext cx="8385048" cy="101215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1313645"/>
            <a:ext cx="10058400" cy="485855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При </a:t>
            </a:r>
            <a:r>
              <a:rPr lang="ru-RU" dirty="0" err="1"/>
              <a:t>розгляді</a:t>
            </a:r>
            <a:r>
              <a:rPr lang="ru-RU" dirty="0"/>
              <a:t> препарату в </a:t>
            </a:r>
            <a:r>
              <a:rPr lang="ru-RU" dirty="0" err="1"/>
              <a:t>полі</a:t>
            </a:r>
            <a:r>
              <a:rPr lang="ru-RU" dirty="0"/>
              <a:t> </a:t>
            </a:r>
            <a:r>
              <a:rPr lang="ru-RU" dirty="0" err="1"/>
              <a:t>зору</a:t>
            </a:r>
            <a:r>
              <a:rPr lang="ru-RU" dirty="0"/>
              <a:t> видно </a:t>
            </a:r>
            <a:r>
              <a:rPr lang="ru-RU" dirty="0" err="1"/>
              <a:t>легеневу</a:t>
            </a:r>
            <a:r>
              <a:rPr lang="ru-RU" dirty="0"/>
              <a:t> тканину. Вона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порожнини</a:t>
            </a:r>
            <a:r>
              <a:rPr lang="ru-RU" dirty="0"/>
              <a:t> </a:t>
            </a:r>
            <a:r>
              <a:rPr lang="ru-RU" dirty="0" err="1"/>
              <a:t>різної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і </a:t>
            </a:r>
            <a:r>
              <a:rPr lang="ru-RU" dirty="0" err="1"/>
              <a:t>величини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розділені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тоненькими </a:t>
            </a:r>
            <a:r>
              <a:rPr lang="ru-RU" dirty="0" err="1"/>
              <a:t>стінками</a:t>
            </a:r>
            <a:r>
              <a:rPr lang="ru-RU" dirty="0"/>
              <a:t>. </a:t>
            </a:r>
            <a:r>
              <a:rPr lang="ru-RU" dirty="0" err="1"/>
              <a:t>Порожнини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, </a:t>
            </a:r>
            <a:r>
              <a:rPr lang="ru-RU" dirty="0" err="1"/>
              <a:t>розрізані</a:t>
            </a:r>
            <a:r>
              <a:rPr lang="ru-RU" dirty="0"/>
              <a:t> в поперечному </a:t>
            </a:r>
            <a:r>
              <a:rPr lang="ru-RU" dirty="0" err="1"/>
              <a:t>напрямку</a:t>
            </a:r>
            <a:r>
              <a:rPr lang="ru-RU" dirty="0"/>
              <a:t> бронхи, </a:t>
            </a:r>
            <a:r>
              <a:rPr lang="ru-RU" dirty="0" err="1"/>
              <a:t>бронхіоли</a:t>
            </a:r>
            <a:r>
              <a:rPr lang="ru-RU" dirty="0"/>
              <a:t> та </a:t>
            </a:r>
            <a:r>
              <a:rPr lang="ru-RU" dirty="0" err="1"/>
              <a:t>альвеоли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В </a:t>
            </a:r>
            <a:r>
              <a:rPr lang="ru-RU" dirty="0" err="1"/>
              <a:t>сполучнотканинних</a:t>
            </a:r>
            <a:r>
              <a:rPr lang="ru-RU" dirty="0"/>
              <a:t> перегородках видно </a:t>
            </a:r>
            <a:r>
              <a:rPr lang="ru-RU" dirty="0" err="1"/>
              <a:t>поперечні</a:t>
            </a:r>
            <a:r>
              <a:rPr lang="ru-RU" dirty="0"/>
              <a:t> </a:t>
            </a:r>
            <a:r>
              <a:rPr lang="ru-RU" dirty="0" err="1"/>
              <a:t>зрізи</a:t>
            </a:r>
            <a:r>
              <a:rPr lang="ru-RU" dirty="0"/>
              <a:t> великих </a:t>
            </a:r>
            <a:r>
              <a:rPr lang="ru-RU" dirty="0" err="1"/>
              <a:t>бронхів</a:t>
            </a:r>
            <a:r>
              <a:rPr lang="ru-RU" dirty="0"/>
              <a:t> і </a:t>
            </a:r>
            <a:r>
              <a:rPr lang="ru-RU" dirty="0" err="1"/>
              <a:t>кровоносних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(</a:t>
            </a:r>
            <a:r>
              <a:rPr lang="ru-RU" dirty="0" err="1"/>
              <a:t>артерій</a:t>
            </a:r>
            <a:r>
              <a:rPr lang="ru-RU" dirty="0"/>
              <a:t> і вен).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лежать </a:t>
            </a:r>
            <a:r>
              <a:rPr lang="ru-RU" dirty="0" err="1"/>
              <a:t>поряд</a:t>
            </a:r>
            <a:r>
              <a:rPr lang="ru-RU" dirty="0"/>
              <a:t>. </a:t>
            </a:r>
            <a:r>
              <a:rPr lang="ru-RU" dirty="0" err="1"/>
              <a:t>Просвіт</a:t>
            </a:r>
            <a:r>
              <a:rPr lang="ru-RU" dirty="0"/>
              <a:t> </a:t>
            </a:r>
            <a:r>
              <a:rPr lang="ru-RU" dirty="0" err="1"/>
              <a:t>бронхів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зірчасту</a:t>
            </a:r>
            <a:r>
              <a:rPr lang="ru-RU" dirty="0"/>
              <a:t> форму. На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бронхів</a:t>
            </a:r>
            <a:r>
              <a:rPr lang="ru-RU" dirty="0"/>
              <a:t> </a:t>
            </a:r>
            <a:r>
              <a:rPr lang="ru-RU" dirty="0" err="1"/>
              <a:t>знаходять</a:t>
            </a:r>
            <a:r>
              <a:rPr lang="ru-RU" dirty="0"/>
              <a:t> </a:t>
            </a:r>
            <a:r>
              <a:rPr lang="ru-RU" dirty="0" err="1"/>
              <a:t>виступи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пояснюється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гладкі</a:t>
            </a:r>
            <a:r>
              <a:rPr lang="ru-RU" dirty="0"/>
              <a:t> </a:t>
            </a:r>
            <a:r>
              <a:rPr lang="ru-RU" dirty="0" err="1"/>
              <a:t>м'язові</a:t>
            </a:r>
            <a:r>
              <a:rPr lang="ru-RU" dirty="0"/>
              <a:t> волокна </a:t>
            </a:r>
            <a:r>
              <a:rPr lang="ru-RU" dirty="0" err="1"/>
              <a:t>скорочуються</a:t>
            </a:r>
            <a:r>
              <a:rPr lang="ru-RU" dirty="0"/>
              <a:t> і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здавлюють</a:t>
            </a:r>
            <a:r>
              <a:rPr lang="ru-RU" dirty="0"/>
              <a:t> </a:t>
            </a:r>
            <a:r>
              <a:rPr lang="ru-RU" dirty="0" err="1"/>
              <a:t>просвіт</a:t>
            </a:r>
            <a:r>
              <a:rPr lang="ru-RU" dirty="0"/>
              <a:t> </a:t>
            </a:r>
            <a:r>
              <a:rPr lang="ru-RU" dirty="0" err="1"/>
              <a:t>бронхів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Просвіт</a:t>
            </a:r>
            <a:r>
              <a:rPr lang="ru-RU" dirty="0"/>
              <a:t> </a:t>
            </a:r>
            <a:r>
              <a:rPr lang="ru-RU" dirty="0" err="1"/>
              <a:t>артерій</a:t>
            </a:r>
            <a:r>
              <a:rPr lang="ru-RU" dirty="0"/>
              <a:t> </a:t>
            </a:r>
            <a:r>
              <a:rPr lang="ru-RU" dirty="0" err="1"/>
              <a:t>круглий</a:t>
            </a:r>
            <a:r>
              <a:rPr lang="ru-RU" dirty="0"/>
              <a:t>, а </a:t>
            </a:r>
            <a:r>
              <a:rPr lang="ru-RU" dirty="0" err="1"/>
              <a:t>стінка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- </a:t>
            </a:r>
            <a:r>
              <a:rPr lang="ru-RU" dirty="0" err="1"/>
              <a:t>товста</a:t>
            </a:r>
            <a:r>
              <a:rPr lang="ru-RU" dirty="0"/>
              <a:t>. </a:t>
            </a:r>
            <a:r>
              <a:rPr lang="ru-RU" dirty="0" err="1"/>
              <a:t>Просвіт</a:t>
            </a:r>
            <a:r>
              <a:rPr lang="ru-RU" dirty="0"/>
              <a:t> </a:t>
            </a:r>
            <a:r>
              <a:rPr lang="ru-RU" dirty="0" err="1"/>
              <a:t>вени</a:t>
            </a:r>
            <a:r>
              <a:rPr lang="ru-RU" dirty="0"/>
              <a:t> </a:t>
            </a:r>
            <a:r>
              <a:rPr lang="ru-RU" dirty="0" err="1"/>
              <a:t>більший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, але </a:t>
            </a:r>
            <a:r>
              <a:rPr lang="ru-RU" dirty="0" err="1"/>
              <a:t>стінка</a:t>
            </a:r>
            <a:r>
              <a:rPr lang="ru-RU" dirty="0"/>
              <a:t> </a:t>
            </a:r>
            <a:r>
              <a:rPr lang="ru-RU" dirty="0" err="1" smtClean="0"/>
              <a:t>вени</a:t>
            </a:r>
            <a:r>
              <a:rPr lang="ru-RU" dirty="0" smtClean="0"/>
              <a:t> тоненька </a:t>
            </a:r>
            <a:r>
              <a:rPr lang="ru-RU" dirty="0"/>
              <a:t>і тому </a:t>
            </a:r>
            <a:r>
              <a:rPr lang="ru-RU" dirty="0" err="1"/>
              <a:t>здавлена</a:t>
            </a:r>
            <a:r>
              <a:rPr lang="ru-RU" dirty="0"/>
              <a:t>. В </a:t>
            </a:r>
            <a:r>
              <a:rPr lang="ru-RU" dirty="0" err="1"/>
              <a:t>просвіті</a:t>
            </a:r>
            <a:r>
              <a:rPr lang="ru-RU" dirty="0"/>
              <a:t> </a:t>
            </a:r>
            <a:r>
              <a:rPr lang="ru-RU" dirty="0" err="1"/>
              <a:t>артерій</a:t>
            </a:r>
            <a:r>
              <a:rPr lang="ru-RU" dirty="0"/>
              <a:t> і вен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скупчення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(</a:t>
            </a:r>
            <a:r>
              <a:rPr lang="ru-RU" dirty="0" err="1"/>
              <a:t>еритроцитів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добре видно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мікроскопом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Звертають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альвеол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тоненькі</a:t>
            </a:r>
            <a:r>
              <a:rPr lang="ru-RU" dirty="0"/>
              <a:t>. Вони </a:t>
            </a:r>
            <a:r>
              <a:rPr lang="ru-RU" dirty="0" err="1"/>
              <a:t>побудовані</a:t>
            </a:r>
            <a:r>
              <a:rPr lang="ru-RU" dirty="0"/>
              <a:t> з плоского </a:t>
            </a:r>
            <a:r>
              <a:rPr lang="ru-RU" dirty="0" err="1"/>
              <a:t>епітелію</a:t>
            </a:r>
            <a:r>
              <a:rPr lang="ru-RU" dirty="0"/>
              <a:t>, </a:t>
            </a:r>
            <a:r>
              <a:rPr lang="ru-RU" dirty="0" err="1"/>
              <a:t>розміщеного</a:t>
            </a:r>
            <a:r>
              <a:rPr lang="ru-RU" dirty="0"/>
              <a:t> в один шар на </a:t>
            </a:r>
            <a:r>
              <a:rPr lang="ru-RU" dirty="0" err="1"/>
              <a:t>основній</a:t>
            </a:r>
            <a:r>
              <a:rPr lang="ru-RU" dirty="0"/>
              <a:t> </a:t>
            </a:r>
            <a:r>
              <a:rPr lang="ru-RU" dirty="0" err="1"/>
              <a:t>перетинці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альвеол </a:t>
            </a:r>
            <a:r>
              <a:rPr lang="ru-RU" dirty="0" err="1"/>
              <a:t>розірвані</a:t>
            </a:r>
            <a:r>
              <a:rPr lang="ru-RU" dirty="0"/>
              <a:t>, то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мікроскопом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бачити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</a:t>
            </a:r>
            <a:r>
              <a:rPr lang="ru-RU" dirty="0" err="1"/>
              <a:t>більших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В </a:t>
            </a:r>
            <a:r>
              <a:rPr lang="ru-RU" dirty="0" err="1"/>
              <a:t>дрібних</a:t>
            </a:r>
            <a:r>
              <a:rPr lang="ru-RU" dirty="0"/>
              <a:t> бронхах </a:t>
            </a:r>
            <a:r>
              <a:rPr lang="ru-RU" dirty="0" err="1"/>
              <a:t>слизова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 </a:t>
            </a:r>
            <a:r>
              <a:rPr lang="ru-RU" dirty="0" err="1"/>
              <a:t>вкрита</a:t>
            </a:r>
            <a:r>
              <a:rPr lang="ru-RU" dirty="0"/>
              <a:t> </a:t>
            </a:r>
            <a:r>
              <a:rPr lang="ru-RU" dirty="0" err="1"/>
              <a:t>одношаровим</a:t>
            </a:r>
            <a:r>
              <a:rPr lang="ru-RU" dirty="0"/>
              <a:t> </a:t>
            </a:r>
            <a:r>
              <a:rPr lang="ru-RU" dirty="0" err="1"/>
              <a:t>кубічним</a:t>
            </a:r>
            <a:r>
              <a:rPr lang="ru-RU" dirty="0"/>
              <a:t> </a:t>
            </a:r>
            <a:r>
              <a:rPr lang="ru-RU" dirty="0" err="1"/>
              <a:t>епітелієм</a:t>
            </a:r>
            <a:r>
              <a:rPr lang="ru-RU" dirty="0"/>
              <a:t>, в великих бронхах </a:t>
            </a:r>
            <a:r>
              <a:rPr lang="ru-RU" dirty="0" err="1"/>
              <a:t>епітелій</a:t>
            </a:r>
            <a:r>
              <a:rPr lang="ru-RU" dirty="0"/>
              <a:t> </a:t>
            </a:r>
            <a:r>
              <a:rPr lang="ru-RU" dirty="0" err="1"/>
              <a:t>двохрядний</a:t>
            </a:r>
            <a:r>
              <a:rPr lang="ru-RU" dirty="0"/>
              <a:t> </a:t>
            </a:r>
            <a:r>
              <a:rPr lang="ru-RU" dirty="0" err="1"/>
              <a:t>циліндричний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В </a:t>
            </a:r>
            <a:r>
              <a:rPr lang="ru-RU" dirty="0" err="1"/>
              <a:t>стінках</a:t>
            </a:r>
            <a:r>
              <a:rPr lang="ru-RU" dirty="0"/>
              <a:t> великих </a:t>
            </a:r>
            <a:r>
              <a:rPr lang="ru-RU" dirty="0" err="1"/>
              <a:t>бронхів</a:t>
            </a:r>
            <a:r>
              <a:rPr lang="ru-RU" dirty="0"/>
              <a:t> є </a:t>
            </a:r>
            <a:r>
              <a:rPr lang="ru-RU" dirty="0" err="1"/>
              <a:t>хрящові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64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err="1" smtClean="0"/>
              <a:t>Вивчення</a:t>
            </a:r>
            <a:r>
              <a:rPr lang="ru-RU" b="1" i="1" dirty="0" smtClean="0"/>
              <a:t> </a:t>
            </a:r>
            <a:r>
              <a:rPr lang="ru-RU" b="1" i="1" dirty="0" err="1"/>
              <a:t>органів</a:t>
            </a:r>
            <a:r>
              <a:rPr lang="ru-RU" b="1" i="1" dirty="0"/>
              <a:t> </a:t>
            </a:r>
            <a:r>
              <a:rPr lang="ru-RU" b="1" i="1" dirty="0" err="1"/>
              <a:t>дихання</a:t>
            </a:r>
            <a:r>
              <a:rPr lang="ru-RU" b="1" i="1" dirty="0"/>
              <a:t> на </a:t>
            </a:r>
            <a:r>
              <a:rPr lang="ru-RU" b="1" i="1" dirty="0" err="1"/>
              <a:t>живих</a:t>
            </a:r>
            <a:r>
              <a:rPr lang="ru-RU" b="1" i="1" dirty="0"/>
              <a:t> </a:t>
            </a:r>
            <a:r>
              <a:rPr lang="ru-RU" b="1" i="1" dirty="0" err="1"/>
              <a:t>тваринах</a:t>
            </a:r>
            <a:r>
              <a:rPr lang="ru-RU" b="1" i="1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/>
              <a:t>Виконуючи</a:t>
            </a:r>
            <a:r>
              <a:rPr lang="ru-RU" dirty="0"/>
              <a:t> правила </a:t>
            </a:r>
            <a:r>
              <a:rPr lang="ru-RU" dirty="0" err="1"/>
              <a:t>фіксації</a:t>
            </a:r>
            <a:r>
              <a:rPr lang="ru-RU" dirty="0"/>
              <a:t> та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оглядають</a:t>
            </a:r>
            <a:r>
              <a:rPr lang="ru-RU" dirty="0"/>
              <a:t> і </a:t>
            </a:r>
            <a:r>
              <a:rPr lang="ru-RU" dirty="0" err="1"/>
              <a:t>вивчають</a:t>
            </a:r>
            <a:r>
              <a:rPr lang="ru-RU" dirty="0"/>
              <a:t> </a:t>
            </a:r>
            <a:r>
              <a:rPr lang="ru-RU" dirty="0" err="1"/>
              <a:t>видимі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та </a:t>
            </a:r>
            <a:r>
              <a:rPr lang="ru-RU" dirty="0" err="1"/>
              <a:t>топографію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Перш за все </a:t>
            </a:r>
            <a:r>
              <a:rPr lang="ru-RU" dirty="0" err="1"/>
              <a:t>досліджують</a:t>
            </a:r>
            <a:r>
              <a:rPr lang="ru-RU" dirty="0"/>
              <a:t> </a:t>
            </a:r>
            <a:r>
              <a:rPr lang="ru-RU" dirty="0" err="1"/>
              <a:t>носову</a:t>
            </a:r>
            <a:r>
              <a:rPr lang="ru-RU" dirty="0"/>
              <a:t> </a:t>
            </a:r>
            <a:r>
              <a:rPr lang="ru-RU" dirty="0" err="1"/>
              <a:t>порожнину</a:t>
            </a:r>
            <a:r>
              <a:rPr lang="ru-RU" dirty="0"/>
              <a:t>. </a:t>
            </a:r>
            <a:r>
              <a:rPr lang="ru-RU" dirty="0" err="1"/>
              <a:t>Оглядають</a:t>
            </a:r>
            <a:r>
              <a:rPr lang="ru-RU" dirty="0"/>
              <a:t> </a:t>
            </a:r>
            <a:r>
              <a:rPr lang="ru-RU" dirty="0" err="1"/>
              <a:t>ніздрі</a:t>
            </a:r>
            <a:r>
              <a:rPr lang="ru-RU" dirty="0"/>
              <a:t>, пальцем </a:t>
            </a:r>
            <a:r>
              <a:rPr lang="ru-RU" dirty="0" err="1"/>
              <a:t>досліджують</a:t>
            </a:r>
            <a:r>
              <a:rPr lang="ru-RU" dirty="0"/>
              <a:t> </a:t>
            </a:r>
            <a:r>
              <a:rPr lang="ru-RU" dirty="0" err="1"/>
              <a:t>несправжні</a:t>
            </a:r>
            <a:r>
              <a:rPr lang="ru-RU" dirty="0"/>
              <a:t> </a:t>
            </a:r>
            <a:r>
              <a:rPr lang="ru-RU" dirty="0" err="1"/>
              <a:t>ніздрі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тільки</a:t>
            </a:r>
            <a:r>
              <a:rPr lang="ru-RU" dirty="0"/>
              <a:t> у коней.</a:t>
            </a:r>
          </a:p>
          <a:p>
            <a:pPr marL="0" indent="0" algn="just">
              <a:buNone/>
            </a:pPr>
            <a:r>
              <a:rPr lang="ru-RU" dirty="0"/>
              <a:t>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тварину</a:t>
            </a:r>
            <a:r>
              <a:rPr lang="ru-RU" dirty="0"/>
              <a:t> </a:t>
            </a:r>
            <a:r>
              <a:rPr lang="ru-RU" dirty="0" err="1"/>
              <a:t>міцно</a:t>
            </a:r>
            <a:r>
              <a:rPr lang="ru-RU" dirty="0"/>
              <a:t> </a:t>
            </a:r>
            <a:r>
              <a:rPr lang="ru-RU" dirty="0" err="1"/>
              <a:t>утримують</a:t>
            </a:r>
            <a:r>
              <a:rPr lang="ru-RU" dirty="0"/>
              <a:t> за </a:t>
            </a:r>
            <a:r>
              <a:rPr lang="ru-RU" dirty="0" err="1"/>
              <a:t>вуздечку</a:t>
            </a:r>
            <a:r>
              <a:rPr lang="ru-RU" dirty="0"/>
              <a:t> </a:t>
            </a:r>
            <a:r>
              <a:rPr lang="ru-RU" dirty="0" err="1"/>
              <a:t>лівою</a:t>
            </a:r>
            <a:r>
              <a:rPr lang="ru-RU" dirty="0"/>
              <a:t> рукою. Студент-</a:t>
            </a:r>
            <a:r>
              <a:rPr lang="ru-RU" dirty="0" err="1"/>
              <a:t>фіксатор</a:t>
            </a:r>
            <a:r>
              <a:rPr lang="ru-RU" dirty="0"/>
              <a:t> </a:t>
            </a:r>
            <a:r>
              <a:rPr lang="ru-RU" dirty="0" err="1"/>
              <a:t>піднімає</a:t>
            </a:r>
            <a:r>
              <a:rPr lang="ru-RU" dirty="0"/>
              <a:t> </a:t>
            </a:r>
            <a:r>
              <a:rPr lang="ru-RU" dirty="0" err="1"/>
              <a:t>передню</a:t>
            </a:r>
            <a:r>
              <a:rPr lang="ru-RU" dirty="0"/>
              <a:t> </a:t>
            </a:r>
            <a:r>
              <a:rPr lang="ru-RU" dirty="0" err="1"/>
              <a:t>кінцівку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Вказівний</a:t>
            </a:r>
            <a:r>
              <a:rPr lang="ru-RU" dirty="0"/>
              <a:t> </a:t>
            </a:r>
            <a:r>
              <a:rPr lang="ru-RU" dirty="0" err="1"/>
              <a:t>палець</a:t>
            </a:r>
            <a:r>
              <a:rPr lang="ru-RU" dirty="0"/>
              <a:t> </a:t>
            </a:r>
            <a:r>
              <a:rPr lang="ru-RU" dirty="0" err="1"/>
              <a:t>правої</a:t>
            </a:r>
            <a:r>
              <a:rPr lang="ru-RU" dirty="0"/>
              <a:t> руки </a:t>
            </a:r>
            <a:r>
              <a:rPr lang="ru-RU" dirty="0" err="1"/>
              <a:t>вводять</a:t>
            </a:r>
            <a:r>
              <a:rPr lang="ru-RU" dirty="0"/>
              <a:t> у </a:t>
            </a:r>
            <a:r>
              <a:rPr lang="ru-RU" dirty="0" err="1"/>
              <a:t>несправжню</a:t>
            </a:r>
            <a:r>
              <a:rPr lang="ru-RU" dirty="0"/>
              <a:t> </a:t>
            </a:r>
            <a:r>
              <a:rPr lang="ru-RU" dirty="0" err="1"/>
              <a:t>ніздрю</a:t>
            </a:r>
            <a:r>
              <a:rPr lang="ru-RU" dirty="0"/>
              <a:t> коня.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ніздря</a:t>
            </a:r>
            <a:r>
              <a:rPr lang="ru-RU" dirty="0"/>
              <a:t> </a:t>
            </a:r>
            <a:r>
              <a:rPr lang="ru-RU" dirty="0" err="1"/>
              <a:t>розміщена</a:t>
            </a:r>
            <a:r>
              <a:rPr lang="ru-RU" dirty="0"/>
              <a:t> </a:t>
            </a:r>
            <a:r>
              <a:rPr lang="ru-RU" dirty="0" err="1"/>
              <a:t>зверху</a:t>
            </a:r>
            <a:r>
              <a:rPr lang="ru-RU" dirty="0"/>
              <a:t> над </a:t>
            </a:r>
            <a:r>
              <a:rPr lang="ru-RU" dirty="0" err="1"/>
              <a:t>справжньою</a:t>
            </a:r>
            <a:r>
              <a:rPr lang="ru-RU" dirty="0"/>
              <a:t>. Вона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сліпий</a:t>
            </a:r>
            <a:r>
              <a:rPr lang="ru-RU" dirty="0"/>
              <a:t> </a:t>
            </a:r>
            <a:r>
              <a:rPr lang="ru-RU" dirty="0" err="1"/>
              <a:t>мішок</a:t>
            </a:r>
            <a:r>
              <a:rPr lang="ru-RU" dirty="0"/>
              <a:t>, </a:t>
            </a:r>
            <a:r>
              <a:rPr lang="ru-RU" dirty="0" err="1"/>
              <a:t>висланий</a:t>
            </a:r>
            <a:r>
              <a:rPr lang="ru-RU" dirty="0"/>
              <a:t> </a:t>
            </a:r>
            <a:r>
              <a:rPr lang="ru-RU" dirty="0" err="1"/>
              <a:t>шкірою</a:t>
            </a:r>
            <a:r>
              <a:rPr lang="ru-RU" dirty="0"/>
              <a:t>.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дослідити</a:t>
            </a:r>
            <a:r>
              <a:rPr lang="ru-RU" dirty="0"/>
              <a:t> </a:t>
            </a:r>
            <a:r>
              <a:rPr lang="ru-RU" dirty="0" err="1"/>
              <a:t>ніздрю</a:t>
            </a:r>
            <a:r>
              <a:rPr lang="ru-RU" dirty="0"/>
              <a:t> на всю </a:t>
            </a:r>
            <a:r>
              <a:rPr lang="ru-RU" dirty="0" err="1"/>
              <a:t>глибину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відчути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дно.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переконатися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сліпий</a:t>
            </a:r>
            <a:r>
              <a:rPr lang="ru-RU" dirty="0"/>
              <a:t> </a:t>
            </a:r>
            <a:r>
              <a:rPr lang="ru-RU" dirty="0" err="1"/>
              <a:t>кінець</a:t>
            </a:r>
            <a:r>
              <a:rPr lang="ru-RU" dirty="0"/>
              <a:t>.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довжину</a:t>
            </a:r>
            <a:r>
              <a:rPr lang="ru-RU" dirty="0"/>
              <a:t> і </a:t>
            </a:r>
            <a:r>
              <a:rPr lang="ru-RU" dirty="0" err="1"/>
              <a:t>діаметр</a:t>
            </a:r>
            <a:r>
              <a:rPr lang="ru-RU" dirty="0"/>
              <a:t> </a:t>
            </a:r>
            <a:r>
              <a:rPr lang="ru-RU" dirty="0" err="1"/>
              <a:t>ніздрі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піднімають</a:t>
            </a:r>
            <a:r>
              <a:rPr lang="ru-RU" dirty="0"/>
              <a:t> </a:t>
            </a:r>
            <a:r>
              <a:rPr lang="ru-RU" dirty="0" err="1"/>
              <a:t>високо</a:t>
            </a:r>
            <a:r>
              <a:rPr lang="ru-RU" dirty="0"/>
              <a:t> голову </a:t>
            </a:r>
            <a:r>
              <a:rPr lang="ru-RU" dirty="0" err="1"/>
              <a:t>тварини</a:t>
            </a:r>
            <a:r>
              <a:rPr lang="ru-RU" dirty="0"/>
              <a:t>, </a:t>
            </a:r>
            <a:r>
              <a:rPr lang="ru-RU" dirty="0" err="1"/>
              <a:t>розширяють</a:t>
            </a:r>
            <a:r>
              <a:rPr lang="ru-RU" dirty="0"/>
              <a:t> </a:t>
            </a:r>
            <a:r>
              <a:rPr lang="ru-RU" dirty="0" err="1"/>
              <a:t>пальцями</a:t>
            </a:r>
            <a:r>
              <a:rPr lang="ru-RU" dirty="0"/>
              <a:t> </a:t>
            </a:r>
            <a:r>
              <a:rPr lang="ru-RU" dirty="0" err="1"/>
              <a:t>лівої</a:t>
            </a:r>
            <a:r>
              <a:rPr lang="ru-RU" dirty="0"/>
              <a:t> руки </a:t>
            </a:r>
            <a:r>
              <a:rPr lang="ru-RU" dirty="0" err="1"/>
              <a:t>справжню</a:t>
            </a:r>
            <a:r>
              <a:rPr lang="ru-RU" dirty="0"/>
              <a:t> </a:t>
            </a:r>
            <a:r>
              <a:rPr lang="ru-RU" dirty="0" err="1"/>
              <a:t>ніздрю</a:t>
            </a:r>
            <a:r>
              <a:rPr lang="ru-RU" dirty="0"/>
              <a:t> і </a:t>
            </a:r>
            <a:r>
              <a:rPr lang="ru-RU" dirty="0" err="1"/>
              <a:t>оглядають</a:t>
            </a:r>
            <a:r>
              <a:rPr lang="ru-RU" dirty="0"/>
              <a:t> </a:t>
            </a:r>
            <a:r>
              <a:rPr lang="ru-RU" dirty="0" err="1"/>
              <a:t>слизову</a:t>
            </a:r>
            <a:r>
              <a:rPr lang="ru-RU" dirty="0"/>
              <a:t> </a:t>
            </a:r>
            <a:r>
              <a:rPr lang="ru-RU" dirty="0" err="1"/>
              <a:t>оболонку</a:t>
            </a:r>
            <a:r>
              <a:rPr lang="ru-RU" dirty="0"/>
              <a:t> </a:t>
            </a:r>
            <a:r>
              <a:rPr lang="ru-RU" dirty="0" err="1"/>
              <a:t>носової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59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1674254"/>
            <a:ext cx="10058400" cy="44979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Для </a:t>
            </a:r>
            <a:r>
              <a:rPr lang="ru-RU" dirty="0" err="1"/>
              <a:t>кращого</a:t>
            </a:r>
            <a:r>
              <a:rPr lang="ru-RU" dirty="0"/>
              <a:t> </a:t>
            </a:r>
            <a:r>
              <a:rPr lang="ru-RU" dirty="0" err="1"/>
              <a:t>освітлення</a:t>
            </a:r>
            <a:r>
              <a:rPr lang="ru-RU" dirty="0"/>
              <a:t> </a:t>
            </a:r>
            <a:r>
              <a:rPr lang="ru-RU" dirty="0" err="1"/>
              <a:t>носової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</a:t>
            </a:r>
            <a:r>
              <a:rPr lang="ru-RU" dirty="0" err="1"/>
              <a:t>тварину</a:t>
            </a:r>
            <a:r>
              <a:rPr lang="ru-RU" dirty="0"/>
              <a:t> </a:t>
            </a:r>
            <a:r>
              <a:rPr lang="ru-RU" dirty="0" err="1"/>
              <a:t>ставлять</a:t>
            </a:r>
            <a:r>
              <a:rPr lang="ru-RU" dirty="0"/>
              <a:t> головою до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. З </a:t>
            </a:r>
            <a:r>
              <a:rPr lang="ru-RU" dirty="0" err="1"/>
              <a:t>цією</a:t>
            </a:r>
            <a:r>
              <a:rPr lang="ru-RU" dirty="0"/>
              <a:t> ж метою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спеціальний</a:t>
            </a:r>
            <a:r>
              <a:rPr lang="ru-RU" dirty="0"/>
              <a:t> </a:t>
            </a:r>
            <a:r>
              <a:rPr lang="ru-RU" dirty="0" err="1"/>
              <a:t>прилад</a:t>
            </a:r>
            <a:r>
              <a:rPr lang="ru-RU" dirty="0"/>
              <a:t> - рефлектор. </a:t>
            </a:r>
            <a:r>
              <a:rPr lang="ru-RU" dirty="0" err="1"/>
              <a:t>Відмічають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 і </a:t>
            </a:r>
            <a:r>
              <a:rPr lang="ru-RU" dirty="0" err="1"/>
              <a:t>вологість</a:t>
            </a:r>
            <a:r>
              <a:rPr lang="ru-RU" dirty="0"/>
              <a:t> </a:t>
            </a:r>
            <a:r>
              <a:rPr lang="ru-RU" dirty="0" err="1"/>
              <a:t>слизової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Гортань </a:t>
            </a:r>
            <a:r>
              <a:rPr lang="ru-RU" dirty="0" err="1"/>
              <a:t>досліджують</a:t>
            </a:r>
            <a:r>
              <a:rPr lang="ru-RU" dirty="0"/>
              <a:t> методом </a:t>
            </a:r>
            <a:r>
              <a:rPr lang="ru-RU" dirty="0" err="1"/>
              <a:t>пальпації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прощупати</a:t>
            </a:r>
            <a:r>
              <a:rPr lang="ru-RU" dirty="0"/>
              <a:t> гортань,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пальцями</a:t>
            </a:r>
            <a:r>
              <a:rPr lang="ru-RU" dirty="0"/>
              <a:t> </a:t>
            </a:r>
            <a:r>
              <a:rPr lang="ru-RU" dirty="0" err="1"/>
              <a:t>обох</a:t>
            </a:r>
            <a:r>
              <a:rPr lang="ru-RU" dirty="0"/>
              <a:t> рук </a:t>
            </a:r>
            <a:r>
              <a:rPr lang="ru-RU" dirty="0" err="1"/>
              <a:t>натиснути</a:t>
            </a:r>
            <a:r>
              <a:rPr lang="ru-RU" dirty="0"/>
              <a:t> </a:t>
            </a:r>
            <a:r>
              <a:rPr lang="ru-RU" dirty="0" err="1"/>
              <a:t>угору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гілками</a:t>
            </a:r>
            <a:r>
              <a:rPr lang="ru-RU" dirty="0"/>
              <a:t> </a:t>
            </a:r>
            <a:r>
              <a:rPr lang="ru-RU" dirty="0" err="1"/>
              <a:t>нижньої</a:t>
            </a:r>
            <a:r>
              <a:rPr lang="ru-RU" dirty="0"/>
              <a:t> </a:t>
            </a:r>
            <a:r>
              <a:rPr lang="ru-RU" dirty="0" err="1"/>
              <a:t>щелепи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відчувається</a:t>
            </a:r>
            <a:r>
              <a:rPr lang="ru-RU" dirty="0"/>
              <a:t> </a:t>
            </a:r>
            <a:r>
              <a:rPr lang="ru-RU" dirty="0" err="1"/>
              <a:t>тверде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 </a:t>
            </a:r>
            <a:r>
              <a:rPr lang="ru-RU" dirty="0" err="1"/>
              <a:t>округлої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- гортань. </a:t>
            </a:r>
            <a:r>
              <a:rPr lang="ru-RU" dirty="0" err="1"/>
              <a:t>Якщо</a:t>
            </a:r>
            <a:r>
              <a:rPr lang="ru-RU" dirty="0"/>
              <a:t> гортань </a:t>
            </a:r>
            <a:r>
              <a:rPr lang="ru-RU" dirty="0" err="1"/>
              <a:t>стиснути</a:t>
            </a:r>
            <a:r>
              <a:rPr lang="ru-RU" dirty="0"/>
              <a:t> </a:t>
            </a:r>
            <a:r>
              <a:rPr lang="ru-RU" dirty="0" err="1"/>
              <a:t>пальцями</a:t>
            </a:r>
            <a:r>
              <a:rPr lang="ru-RU" dirty="0"/>
              <a:t> </a:t>
            </a:r>
            <a:r>
              <a:rPr lang="ru-RU" dirty="0" err="1"/>
              <a:t>зверху</a:t>
            </a:r>
            <a:r>
              <a:rPr lang="ru-RU" dirty="0"/>
              <a:t>, то </a:t>
            </a:r>
            <a:r>
              <a:rPr lang="ru-RU" dirty="0" err="1"/>
              <a:t>відбудеться</a:t>
            </a:r>
            <a:r>
              <a:rPr lang="ru-RU" dirty="0"/>
              <a:t> кашель.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підтверджується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чутливість</a:t>
            </a:r>
            <a:r>
              <a:rPr lang="ru-RU" dirty="0"/>
              <a:t> </a:t>
            </a:r>
            <a:r>
              <a:rPr lang="ru-RU" dirty="0" err="1"/>
              <a:t>гортані</a:t>
            </a:r>
            <a:r>
              <a:rPr lang="ru-RU" dirty="0"/>
              <a:t> до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подразників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i="1" dirty="0"/>
              <a:t>Трахею</a:t>
            </a:r>
            <a:r>
              <a:rPr lang="ru-RU" dirty="0"/>
              <a:t> </a:t>
            </a:r>
            <a:r>
              <a:rPr lang="ru-RU" dirty="0" err="1"/>
              <a:t>досліджують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пальпацією</a:t>
            </a:r>
            <a:r>
              <a:rPr lang="ru-RU" dirty="0"/>
              <a:t>. При </a:t>
            </a:r>
            <a:r>
              <a:rPr lang="ru-RU" dirty="0" err="1"/>
              <a:t>пальпації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 </a:t>
            </a:r>
            <a:r>
              <a:rPr lang="ru-RU" dirty="0" err="1"/>
              <a:t>відчувають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хрящових</a:t>
            </a:r>
            <a:r>
              <a:rPr lang="ru-RU" dirty="0"/>
              <a:t> </a:t>
            </a:r>
            <a:r>
              <a:rPr lang="ru-RU" dirty="0" err="1"/>
              <a:t>кілець</a:t>
            </a:r>
            <a:r>
              <a:rPr lang="ru-RU" dirty="0"/>
              <a:t>. </a:t>
            </a:r>
            <a:r>
              <a:rPr lang="ru-RU" dirty="0" err="1"/>
              <a:t>Кільця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 </a:t>
            </a:r>
            <a:r>
              <a:rPr lang="ru-RU" dirty="0" err="1"/>
              <a:t>пружні</a:t>
            </a:r>
            <a:r>
              <a:rPr lang="ru-RU" dirty="0"/>
              <a:t> і не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затиснути</a:t>
            </a:r>
            <a:r>
              <a:rPr lang="ru-RU" dirty="0"/>
              <a:t> </a:t>
            </a:r>
            <a:r>
              <a:rPr lang="ru-RU" dirty="0" err="1"/>
              <a:t>просвіт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.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діаметр</a:t>
            </a:r>
            <a:r>
              <a:rPr lang="ru-RU" dirty="0"/>
              <a:t> і </a:t>
            </a:r>
            <a:r>
              <a:rPr lang="ru-RU" dirty="0" err="1"/>
              <a:t>топографію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i="1" dirty="0" err="1" smtClean="0"/>
              <a:t>Легені</a:t>
            </a:r>
            <a:r>
              <a:rPr lang="ru-RU" dirty="0" smtClean="0"/>
              <a:t> </a:t>
            </a:r>
            <a:r>
              <a:rPr lang="ru-RU" dirty="0" err="1" smtClean="0"/>
              <a:t>розміщені</a:t>
            </a:r>
            <a:r>
              <a:rPr lang="ru-RU" dirty="0" smtClean="0"/>
              <a:t> в </a:t>
            </a:r>
            <a:r>
              <a:rPr lang="ru-RU" dirty="0" err="1" smtClean="0"/>
              <a:t>грудній</a:t>
            </a:r>
            <a:r>
              <a:rPr lang="ru-RU" dirty="0" smtClean="0"/>
              <a:t> </a:t>
            </a:r>
            <a:r>
              <a:rPr lang="ru-RU" dirty="0" err="1" smtClean="0"/>
              <a:t>порожнині</a:t>
            </a:r>
            <a:r>
              <a:rPr lang="ru-RU" dirty="0" smtClean="0"/>
              <a:t>, і </a:t>
            </a:r>
            <a:r>
              <a:rPr lang="ru-RU" dirty="0" err="1" smtClean="0"/>
              <a:t>зовнішнє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не </a:t>
            </a:r>
            <a:r>
              <a:rPr lang="ru-RU" dirty="0" err="1" smtClean="0"/>
              <a:t>можливе</a:t>
            </a:r>
            <a:r>
              <a:rPr lang="ru-RU" dirty="0" smtClean="0"/>
              <a:t>. Тому величину і форму </a:t>
            </a:r>
            <a:r>
              <a:rPr lang="ru-RU" dirty="0" err="1" smtClean="0"/>
              <a:t>легень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методом </a:t>
            </a:r>
            <a:r>
              <a:rPr lang="ru-RU" dirty="0" err="1" smtClean="0"/>
              <a:t>простукування</a:t>
            </a:r>
            <a:r>
              <a:rPr lang="ru-RU" dirty="0" smtClean="0"/>
              <a:t>, </a:t>
            </a:r>
            <a:r>
              <a:rPr lang="ru-RU" dirty="0" err="1" smtClean="0"/>
              <a:t>прослухування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рентгеноскопією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5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sz="4800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0" indent="0" algn="ctr">
              <a:buNone/>
            </a:pPr>
            <a:r>
              <a:rPr lang="uk-UA" sz="4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ДЯКУЮ ЗА УВАГУ</a:t>
            </a:r>
            <a:endParaRPr lang="ru-RU" sz="4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5122" name="Picture 2" descr="http://mojfon.ru/admin/uploads/cf0e63b63168f789cb6ac36db49ac365_mojf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27" y="3928057"/>
            <a:ext cx="4424694" cy="2765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5ballov.qip.ru/images/news/12/-D0-9A-D0-BE-D0-B7-D0-B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446" y="188124"/>
            <a:ext cx="3920499" cy="282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im3-tub-ua.yandex.net/i?id=5a7c9b076b6fe6b130c2539c4a303190&amp;n=33&amp;h=215&amp;w=38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009" y="691590"/>
            <a:ext cx="3638550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poradum.com/wp-content/uploads/2016/05/119d8cbebc1ff984d7bb33f8a1c3c7f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366" y="3928057"/>
            <a:ext cx="3808882" cy="2523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53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/>
              <a:t>Дослідженню</a:t>
            </a:r>
            <a:r>
              <a:rPr lang="ru-RU" dirty="0"/>
              <a:t> </a:t>
            </a:r>
            <a:r>
              <a:rPr lang="ru-RU" dirty="0" err="1"/>
              <a:t>дихальної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у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. </a:t>
            </a:r>
            <a:r>
              <a:rPr lang="ru-RU" dirty="0" err="1"/>
              <a:t>Найбільш</a:t>
            </a:r>
            <a:r>
              <a:rPr lang="ru-RU" dirty="0"/>
              <a:t> часто </a:t>
            </a:r>
            <a:r>
              <a:rPr lang="ru-RU" dirty="0" err="1"/>
              <a:t>реєструють</a:t>
            </a:r>
            <a:r>
              <a:rPr lang="ru-RU" dirty="0"/>
              <a:t> </a:t>
            </a:r>
            <a:r>
              <a:rPr lang="ru-RU" dirty="0" err="1"/>
              <a:t>запалення</a:t>
            </a:r>
            <a:r>
              <a:rPr lang="ru-RU" dirty="0"/>
              <a:t> </a:t>
            </a:r>
            <a:r>
              <a:rPr lang="ru-RU" dirty="0" err="1"/>
              <a:t>слизових</a:t>
            </a:r>
            <a:r>
              <a:rPr lang="ru-RU" dirty="0"/>
              <a:t> </a:t>
            </a:r>
            <a:r>
              <a:rPr lang="ru-RU" dirty="0" err="1"/>
              <a:t>оболонок</a:t>
            </a:r>
            <a:r>
              <a:rPr lang="ru-RU" dirty="0"/>
              <a:t> носа (</a:t>
            </a:r>
            <a:r>
              <a:rPr lang="ru-RU" dirty="0" err="1"/>
              <a:t>риніт</a:t>
            </a:r>
            <a:r>
              <a:rPr lang="ru-RU" dirty="0"/>
              <a:t>), </a:t>
            </a:r>
            <a:r>
              <a:rPr lang="ru-RU" dirty="0" err="1"/>
              <a:t>верхньощелепної</a:t>
            </a:r>
            <a:r>
              <a:rPr lang="ru-RU" dirty="0"/>
              <a:t> (гайморит) і </a:t>
            </a:r>
            <a:r>
              <a:rPr lang="ru-RU" dirty="0" err="1"/>
              <a:t>лобової</a:t>
            </a:r>
            <a:r>
              <a:rPr lang="ru-RU" dirty="0"/>
              <a:t> (фронтит) пазух, </a:t>
            </a:r>
            <a:r>
              <a:rPr lang="ru-RU" dirty="0" err="1"/>
              <a:t>гортані</a:t>
            </a:r>
            <a:r>
              <a:rPr lang="ru-RU" dirty="0"/>
              <a:t> (</a:t>
            </a:r>
            <a:r>
              <a:rPr lang="ru-RU" dirty="0" err="1"/>
              <a:t>ларингіт</a:t>
            </a:r>
            <a:r>
              <a:rPr lang="ru-RU" dirty="0"/>
              <a:t>), </a:t>
            </a:r>
            <a:r>
              <a:rPr lang="ru-RU" dirty="0" err="1"/>
              <a:t>трахеї</a:t>
            </a:r>
            <a:r>
              <a:rPr lang="ru-RU" dirty="0"/>
              <a:t> (</a:t>
            </a:r>
            <a:r>
              <a:rPr lang="ru-RU" dirty="0" err="1"/>
              <a:t>трахеїт</a:t>
            </a:r>
            <a:r>
              <a:rPr lang="ru-RU" dirty="0"/>
              <a:t>), </a:t>
            </a:r>
            <a:r>
              <a:rPr lang="ru-RU" dirty="0" err="1"/>
              <a:t>бронхів</a:t>
            </a:r>
            <a:r>
              <a:rPr lang="ru-RU" dirty="0"/>
              <a:t> (</a:t>
            </a:r>
            <a:r>
              <a:rPr lang="ru-RU" dirty="0" err="1"/>
              <a:t>бронхіт</a:t>
            </a:r>
            <a:r>
              <a:rPr lang="ru-RU" dirty="0"/>
              <a:t>), </a:t>
            </a:r>
            <a:r>
              <a:rPr lang="ru-RU" dirty="0" err="1"/>
              <a:t>легень</a:t>
            </a:r>
            <a:r>
              <a:rPr lang="ru-RU" dirty="0"/>
              <a:t> (</a:t>
            </a:r>
            <a:r>
              <a:rPr lang="ru-RU" dirty="0" err="1"/>
              <a:t>пневмонія</a:t>
            </a:r>
            <a:r>
              <a:rPr lang="ru-RU" dirty="0"/>
              <a:t>), плеврит, </a:t>
            </a:r>
            <a:r>
              <a:rPr lang="ru-RU" dirty="0" err="1"/>
              <a:t>альвеолярну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інтерстиціальну</a:t>
            </a:r>
            <a:r>
              <a:rPr lang="ru-RU" dirty="0"/>
              <a:t> </a:t>
            </a:r>
            <a:r>
              <a:rPr lang="ru-RU" dirty="0" err="1"/>
              <a:t>емфізему</a:t>
            </a:r>
            <a:r>
              <a:rPr lang="ru-RU" dirty="0"/>
              <a:t> </a:t>
            </a:r>
            <a:r>
              <a:rPr lang="ru-RU" dirty="0" err="1"/>
              <a:t>легенів</a:t>
            </a:r>
            <a:r>
              <a:rPr lang="ru-RU" dirty="0"/>
              <a:t>. </a:t>
            </a:r>
            <a:r>
              <a:rPr lang="ru-RU" dirty="0" err="1"/>
              <a:t>Поразка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є часто результатом </a:t>
            </a:r>
            <a:r>
              <a:rPr lang="ru-RU" dirty="0" err="1"/>
              <a:t>заразних</a:t>
            </a:r>
            <a:r>
              <a:rPr lang="ru-RU" dirty="0"/>
              <a:t> хвороб, як </a:t>
            </a:r>
            <a:r>
              <a:rPr lang="ru-RU" dirty="0" err="1"/>
              <a:t>інфекційних</a:t>
            </a:r>
            <a:r>
              <a:rPr lang="ru-RU" dirty="0"/>
              <a:t>, так і </a:t>
            </a:r>
            <a:r>
              <a:rPr lang="ru-RU" dirty="0" err="1"/>
              <a:t>інвазійних</a:t>
            </a:r>
            <a:r>
              <a:rPr lang="ru-RU" dirty="0"/>
              <a:t>, </a:t>
            </a:r>
            <a:r>
              <a:rPr lang="ru-RU" dirty="0" err="1"/>
              <a:t>збудники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локалізуються</a:t>
            </a:r>
            <a:r>
              <a:rPr lang="ru-RU" dirty="0"/>
              <a:t> в </a:t>
            </a:r>
            <a:r>
              <a:rPr lang="ru-RU" dirty="0" err="1"/>
              <a:t>саме</a:t>
            </a:r>
            <a:r>
              <a:rPr lang="ru-RU" dirty="0"/>
              <a:t> в </a:t>
            </a:r>
            <a:r>
              <a:rPr lang="ru-RU" dirty="0" err="1"/>
              <a:t>дихальній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. </a:t>
            </a:r>
            <a:r>
              <a:rPr lang="ru-RU" dirty="0" err="1"/>
              <a:t>Останнім</a:t>
            </a:r>
            <a:r>
              <a:rPr lang="ru-RU" dirty="0"/>
              <a:t> часом </a:t>
            </a:r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</a:t>
            </a:r>
            <a:r>
              <a:rPr lang="ru-RU" dirty="0" err="1"/>
              <a:t>гострі</a:t>
            </a:r>
            <a:r>
              <a:rPr lang="ru-RU" dirty="0"/>
              <a:t> </a:t>
            </a:r>
            <a:r>
              <a:rPr lang="ru-RU" dirty="0" err="1"/>
              <a:t>респіраторні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інфекційної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: </a:t>
            </a:r>
            <a:r>
              <a:rPr lang="ru-RU" dirty="0" err="1"/>
              <a:t>парагрип</a:t>
            </a:r>
            <a:r>
              <a:rPr lang="ru-RU" dirty="0"/>
              <a:t>, </a:t>
            </a:r>
            <a:r>
              <a:rPr lang="ru-RU" dirty="0" err="1"/>
              <a:t>інфекційний</a:t>
            </a:r>
            <a:r>
              <a:rPr lang="ru-RU" dirty="0"/>
              <a:t> </a:t>
            </a:r>
            <a:r>
              <a:rPr lang="ru-RU" dirty="0" err="1"/>
              <a:t>ринотрахеїт</a:t>
            </a:r>
            <a:r>
              <a:rPr lang="ru-RU" dirty="0"/>
              <a:t>, </a:t>
            </a:r>
            <a:r>
              <a:rPr lang="ru-RU" dirty="0" err="1"/>
              <a:t>аденовірусна</a:t>
            </a:r>
            <a:r>
              <a:rPr lang="ru-RU" dirty="0"/>
              <a:t> </a:t>
            </a:r>
            <a:r>
              <a:rPr lang="ru-RU" dirty="0" err="1"/>
              <a:t>бронхопневмонія</a:t>
            </a:r>
            <a:r>
              <a:rPr lang="ru-RU" dirty="0"/>
              <a:t> у телят, </a:t>
            </a:r>
            <a:r>
              <a:rPr lang="ru-RU" dirty="0" err="1" smtClean="0"/>
              <a:t>бордетеліозна</a:t>
            </a:r>
            <a:r>
              <a:rPr lang="ru-RU" dirty="0" smtClean="0"/>
              <a:t> </a:t>
            </a:r>
            <a:r>
              <a:rPr lang="ru-RU" dirty="0" err="1"/>
              <a:t>пневмонія</a:t>
            </a:r>
            <a:r>
              <a:rPr lang="ru-RU" dirty="0"/>
              <a:t>, </a:t>
            </a:r>
            <a:r>
              <a:rPr lang="ru-RU" dirty="0" err="1"/>
              <a:t>мікоплазмоз</a:t>
            </a:r>
            <a:r>
              <a:rPr lang="ru-RU" dirty="0"/>
              <a:t>, </a:t>
            </a:r>
            <a:r>
              <a:rPr lang="ru-RU" dirty="0" err="1" smtClean="0"/>
              <a:t>гемофільозна</a:t>
            </a:r>
            <a:r>
              <a:rPr lang="ru-RU" dirty="0" smtClean="0"/>
              <a:t> </a:t>
            </a:r>
            <a:r>
              <a:rPr lang="ru-RU" dirty="0" err="1"/>
              <a:t>плевропневмонія</a:t>
            </a:r>
            <a:r>
              <a:rPr lang="ru-RU" dirty="0"/>
              <a:t> у свиней та </a:t>
            </a:r>
            <a:r>
              <a:rPr lang="ru-RU" dirty="0" err="1"/>
              <a:t>ін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66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/>
              <a:t>Будова </a:t>
            </a:r>
            <a:r>
              <a:rPr lang="ru-RU" b="1" i="1" dirty="0" err="1"/>
              <a:t>носової</a:t>
            </a:r>
            <a:r>
              <a:rPr lang="ru-RU" b="1" i="1" dirty="0"/>
              <a:t> </a:t>
            </a:r>
            <a:r>
              <a:rPr lang="ru-RU" b="1" i="1" dirty="0" err="1"/>
              <a:t>порожнини</a:t>
            </a:r>
            <a:endParaRPr lang="ru-RU" dirty="0"/>
          </a:p>
        </p:txBody>
      </p:sp>
      <p:pic>
        <p:nvPicPr>
          <p:cNvPr id="1026" name="Picture 2" descr="http://ok-t.ru/studopediaru/baza6/1113636371166.files/image02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23" y="1940595"/>
            <a:ext cx="4067570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418614" y="2750274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Носова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порожнина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утворюється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кістками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лицевого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відділу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черепа і є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закритою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порожниною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Тому для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вивчення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її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будови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використовують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розпил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голови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сагітальному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напрямку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</a:t>
            </a:r>
          </a:p>
          <a:p>
            <a:pPr algn="just"/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Щоб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виготовити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такий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препарат,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носову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порожнину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допомогою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кісткової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пилки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або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ножовки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розпилюють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дві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частини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При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цьому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переконуються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носова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порожнина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носовою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перегородкою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поділяється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дві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симетричні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половини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: праву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ліву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270318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розрізу</a:t>
            </a:r>
            <a:r>
              <a:rPr lang="ru-RU" dirty="0"/>
              <a:t> </a:t>
            </a:r>
            <a:r>
              <a:rPr lang="ru-RU" dirty="0" err="1"/>
              <a:t>вивчають</a:t>
            </a:r>
            <a:r>
              <a:rPr lang="ru-RU" dirty="0"/>
              <a:t> </a:t>
            </a:r>
            <a:r>
              <a:rPr lang="ru-RU" dirty="0" err="1"/>
              <a:t>внутрішню</a:t>
            </a:r>
            <a:r>
              <a:rPr lang="ru-RU" dirty="0"/>
              <a:t> </a:t>
            </a:r>
            <a:r>
              <a:rPr lang="ru-RU" dirty="0" err="1"/>
              <a:t>будову</a:t>
            </a:r>
            <a:r>
              <a:rPr lang="ru-RU" dirty="0"/>
              <a:t> </a:t>
            </a:r>
            <a:r>
              <a:rPr lang="ru-RU" dirty="0" err="1"/>
              <a:t>носової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 </a:t>
            </a:r>
            <a:r>
              <a:rPr lang="ru-RU" dirty="0" err="1"/>
              <a:t>Знаходять</a:t>
            </a:r>
            <a:r>
              <a:rPr lang="ru-RU" dirty="0"/>
              <a:t> отвори - </a:t>
            </a:r>
            <a:r>
              <a:rPr lang="ru-RU" i="1" dirty="0" err="1"/>
              <a:t>Ніздрі</a:t>
            </a:r>
            <a:r>
              <a:rPr lang="ru-RU" dirty="0"/>
              <a:t> та </a:t>
            </a:r>
            <a:r>
              <a:rPr lang="ru-RU" i="1" dirty="0"/>
              <a:t>Х о а н 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відкриваються</a:t>
            </a:r>
            <a:r>
              <a:rPr lang="ru-RU" dirty="0"/>
              <a:t> в </a:t>
            </a:r>
            <a:r>
              <a:rPr lang="ru-RU" dirty="0" err="1"/>
              <a:t>дихальну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глотки і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носова</a:t>
            </a:r>
            <a:r>
              <a:rPr lang="ru-RU" dirty="0"/>
              <a:t> </a:t>
            </a:r>
            <a:r>
              <a:rPr lang="ru-RU" dirty="0" err="1"/>
              <a:t>порожнина</a:t>
            </a:r>
            <a:r>
              <a:rPr lang="ru-RU" dirty="0"/>
              <a:t> </a:t>
            </a:r>
            <a:r>
              <a:rPr lang="ru-RU" dirty="0" err="1"/>
              <a:t>сполучається</a:t>
            </a:r>
            <a:r>
              <a:rPr lang="ru-RU" dirty="0"/>
              <a:t> з </a:t>
            </a:r>
            <a:r>
              <a:rPr lang="ru-RU" dirty="0" err="1"/>
              <a:t>зовнішнім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оглядають</a:t>
            </a:r>
            <a:r>
              <a:rPr lang="ru-RU" dirty="0"/>
              <a:t> </a:t>
            </a:r>
            <a:r>
              <a:rPr lang="ru-RU" i="1" dirty="0" err="1"/>
              <a:t>Носові</a:t>
            </a:r>
            <a:r>
              <a:rPr lang="ru-RU" i="1" dirty="0"/>
              <a:t> </a:t>
            </a:r>
            <a:r>
              <a:rPr lang="ru-RU" i="1" dirty="0" err="1"/>
              <a:t>раковини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розміщені</a:t>
            </a:r>
            <a:r>
              <a:rPr lang="ru-RU" dirty="0"/>
              <a:t> на </a:t>
            </a:r>
            <a:r>
              <a:rPr lang="ru-RU" dirty="0" err="1"/>
              <a:t>бокових</a:t>
            </a:r>
            <a:r>
              <a:rPr lang="ru-RU" dirty="0"/>
              <a:t> </a:t>
            </a:r>
            <a:r>
              <a:rPr lang="ru-RU" dirty="0" err="1"/>
              <a:t>стінках</a:t>
            </a:r>
            <a:r>
              <a:rPr lang="ru-RU" dirty="0"/>
              <a:t> </a:t>
            </a:r>
            <a:r>
              <a:rPr lang="ru-RU" dirty="0" err="1"/>
              <a:t>носової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 В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половині</a:t>
            </a:r>
            <a:r>
              <a:rPr lang="ru-RU" dirty="0"/>
              <a:t> </a:t>
            </a:r>
            <a:r>
              <a:rPr lang="ru-RU" dirty="0" err="1"/>
              <a:t>носової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є по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носові</a:t>
            </a:r>
            <a:r>
              <a:rPr lang="ru-RU" dirty="0"/>
              <a:t> </a:t>
            </a:r>
            <a:r>
              <a:rPr lang="ru-RU" dirty="0" err="1"/>
              <a:t>раковини</a:t>
            </a:r>
            <a:r>
              <a:rPr lang="ru-RU" dirty="0"/>
              <a:t>: </a:t>
            </a:r>
            <a:r>
              <a:rPr lang="ru-RU" dirty="0" err="1"/>
              <a:t>верхня</a:t>
            </a:r>
            <a:r>
              <a:rPr lang="ru-RU" dirty="0"/>
              <a:t> і </a:t>
            </a:r>
            <a:r>
              <a:rPr lang="ru-RU" dirty="0" err="1"/>
              <a:t>нижня</a:t>
            </a:r>
            <a:r>
              <a:rPr lang="ru-RU" dirty="0"/>
              <a:t>. В </a:t>
            </a:r>
            <a:r>
              <a:rPr lang="ru-RU" dirty="0" err="1"/>
              <a:t>задній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носової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</a:t>
            </a:r>
            <a:r>
              <a:rPr lang="ru-RU" dirty="0" err="1"/>
              <a:t>знайдіть</a:t>
            </a:r>
            <a:r>
              <a:rPr lang="ru-RU" dirty="0"/>
              <a:t> </a:t>
            </a:r>
            <a:r>
              <a:rPr lang="ru-RU" i="1" dirty="0" err="1"/>
              <a:t>Нюховий</a:t>
            </a:r>
            <a:r>
              <a:rPr lang="ru-RU" i="1" dirty="0"/>
              <a:t> </a:t>
            </a:r>
            <a:r>
              <a:rPr lang="ru-RU" i="1" dirty="0" err="1"/>
              <a:t>лабіринт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вкриті</a:t>
            </a:r>
            <a:r>
              <a:rPr lang="ru-RU" dirty="0"/>
              <a:t> </a:t>
            </a:r>
            <a:r>
              <a:rPr lang="ru-RU" dirty="0" err="1"/>
              <a:t>слизовою</a:t>
            </a:r>
            <a:r>
              <a:rPr lang="ru-RU" dirty="0"/>
              <a:t> </a:t>
            </a:r>
            <a:r>
              <a:rPr lang="ru-RU" dirty="0" err="1"/>
              <a:t>оболонкою</a:t>
            </a:r>
            <a:r>
              <a:rPr lang="ru-RU" dirty="0"/>
              <a:t>. </a:t>
            </a:r>
            <a:r>
              <a:rPr lang="ru-RU" dirty="0" err="1"/>
              <a:t>Зверніть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 і </a:t>
            </a:r>
            <a:r>
              <a:rPr lang="ru-RU" dirty="0" err="1"/>
              <a:t>вигляд</a:t>
            </a:r>
            <a:r>
              <a:rPr lang="ru-RU" dirty="0"/>
              <a:t>. </a:t>
            </a:r>
            <a:r>
              <a:rPr lang="ru-RU" dirty="0" err="1"/>
              <a:t>Переконайтеся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переддвер'я</a:t>
            </a:r>
            <a:r>
              <a:rPr lang="ru-RU" dirty="0"/>
              <a:t> </a:t>
            </a:r>
            <a:r>
              <a:rPr lang="ru-RU" dirty="0" err="1"/>
              <a:t>слизова</a:t>
            </a:r>
            <a:r>
              <a:rPr lang="ru-RU" dirty="0"/>
              <a:t> </a:t>
            </a:r>
            <a:r>
              <a:rPr lang="ru-RU" dirty="0" err="1"/>
              <a:t>блідого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. Вона </a:t>
            </a:r>
            <a:r>
              <a:rPr lang="ru-RU" dirty="0" err="1"/>
              <a:t>вкрита</a:t>
            </a:r>
            <a:r>
              <a:rPr lang="ru-RU" dirty="0"/>
              <a:t> </a:t>
            </a:r>
            <a:r>
              <a:rPr lang="ru-RU" dirty="0" err="1"/>
              <a:t>багатошаровим</a:t>
            </a:r>
            <a:r>
              <a:rPr lang="ru-RU" dirty="0"/>
              <a:t> плоским </a:t>
            </a:r>
            <a:r>
              <a:rPr lang="ru-RU" dirty="0" err="1"/>
              <a:t>епітелієм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55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В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дихальної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носової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</a:t>
            </a:r>
            <a:r>
              <a:rPr lang="ru-RU" dirty="0" err="1"/>
              <a:t>слизова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рожевий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пояснюється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тут </a:t>
            </a:r>
            <a:r>
              <a:rPr lang="ru-RU" dirty="0" err="1"/>
              <a:t>розгалужується</a:t>
            </a:r>
            <a:r>
              <a:rPr lang="ru-RU" dirty="0"/>
              <a:t> </a:t>
            </a:r>
            <a:r>
              <a:rPr lang="ru-RU" dirty="0" err="1"/>
              <a:t>величезна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кровоносних</a:t>
            </a:r>
            <a:r>
              <a:rPr lang="ru-RU" dirty="0"/>
              <a:t> </a:t>
            </a:r>
            <a:r>
              <a:rPr lang="ru-RU" dirty="0" err="1"/>
              <a:t>капілярів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Слизова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 </a:t>
            </a:r>
            <a:r>
              <a:rPr lang="ru-RU" dirty="0" err="1"/>
              <a:t>нюхового</a:t>
            </a:r>
            <a:r>
              <a:rPr lang="ru-RU" dirty="0"/>
              <a:t> </a:t>
            </a:r>
            <a:r>
              <a:rPr lang="ru-RU" dirty="0" err="1"/>
              <a:t>лабіринту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жовтуватий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. Вона </a:t>
            </a:r>
            <a:r>
              <a:rPr lang="ru-RU" dirty="0" err="1"/>
              <a:t>вкрита</a:t>
            </a:r>
            <a:r>
              <a:rPr lang="ru-RU" dirty="0"/>
              <a:t> </a:t>
            </a:r>
            <a:r>
              <a:rPr lang="ru-RU" dirty="0" err="1"/>
              <a:t>особливим</a:t>
            </a:r>
            <a:r>
              <a:rPr lang="ru-RU" dirty="0"/>
              <a:t> </a:t>
            </a:r>
            <a:r>
              <a:rPr lang="ru-RU" dirty="0" err="1"/>
              <a:t>чутливим</a:t>
            </a:r>
            <a:r>
              <a:rPr lang="ru-RU" dirty="0"/>
              <a:t> </a:t>
            </a:r>
            <a:r>
              <a:rPr lang="ru-RU" dirty="0" err="1"/>
              <a:t>епітелієм</a:t>
            </a:r>
            <a:r>
              <a:rPr lang="ru-RU" dirty="0"/>
              <a:t>, в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 </a:t>
            </a:r>
            <a:r>
              <a:rPr lang="ru-RU" dirty="0" err="1"/>
              <a:t>нервові</a:t>
            </a:r>
            <a:r>
              <a:rPr lang="ru-RU" dirty="0"/>
              <a:t> </a:t>
            </a:r>
            <a:r>
              <a:rPr lang="ru-RU" dirty="0" err="1" smtClean="0"/>
              <a:t>закінчення</a:t>
            </a:r>
            <a:r>
              <a:rPr lang="ru-RU" dirty="0"/>
              <a:t> </a:t>
            </a:r>
            <a:r>
              <a:rPr lang="ru-RU" dirty="0" err="1" smtClean="0"/>
              <a:t>нюхового</a:t>
            </a:r>
            <a:r>
              <a:rPr lang="ru-RU" dirty="0" smtClean="0"/>
              <a:t> </a:t>
            </a:r>
            <a:r>
              <a:rPr lang="ru-RU" dirty="0"/>
              <a:t>нерва.</a:t>
            </a:r>
          </a:p>
          <a:p>
            <a:pPr marL="0" indent="0" algn="just">
              <a:buNone/>
            </a:pPr>
            <a:r>
              <a:rPr lang="ru-RU" dirty="0" err="1" smtClean="0"/>
              <a:t>Знаходять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 smtClean="0"/>
              <a:t>досліджують</a:t>
            </a:r>
            <a:r>
              <a:rPr lang="ru-RU" dirty="0" smtClean="0"/>
              <a:t> </a:t>
            </a:r>
            <a:r>
              <a:rPr lang="ru-RU" dirty="0" err="1"/>
              <a:t>всі</a:t>
            </a:r>
            <a:r>
              <a:rPr lang="ru-RU" dirty="0"/>
              <a:t> три </a:t>
            </a:r>
            <a:r>
              <a:rPr lang="ru-RU" dirty="0" err="1"/>
              <a:t>носові</a:t>
            </a:r>
            <a:r>
              <a:rPr lang="ru-RU" dirty="0"/>
              <a:t> ходи,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проходять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раковинами і </a:t>
            </a:r>
            <a:r>
              <a:rPr lang="ru-RU" dirty="0" err="1"/>
              <a:t>стінкою</a:t>
            </a:r>
            <a:r>
              <a:rPr lang="ru-RU" dirty="0"/>
              <a:t> </a:t>
            </a:r>
            <a:r>
              <a:rPr lang="ru-RU" dirty="0" err="1"/>
              <a:t>носової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 При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будови</a:t>
            </a:r>
            <a:r>
              <a:rPr lang="ru-RU" dirty="0"/>
              <a:t> </a:t>
            </a:r>
            <a:r>
              <a:rPr lang="ru-RU" dirty="0" err="1"/>
              <a:t>носової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свійських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зверніть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в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будові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Так, на </a:t>
            </a:r>
            <a:r>
              <a:rPr lang="ru-RU" dirty="0" err="1"/>
              <a:t>препараті</a:t>
            </a:r>
            <a:r>
              <a:rPr lang="ru-RU" dirty="0"/>
              <a:t> </a:t>
            </a:r>
            <a:r>
              <a:rPr lang="ru-RU" dirty="0" err="1"/>
              <a:t>носової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коня </a:t>
            </a:r>
            <a:r>
              <a:rPr lang="ru-RU" dirty="0" err="1"/>
              <a:t>знайдіть</a:t>
            </a:r>
            <a:r>
              <a:rPr lang="ru-RU" dirty="0"/>
              <a:t> і </a:t>
            </a:r>
            <a:r>
              <a:rPr lang="ru-RU" dirty="0" err="1"/>
              <a:t>дослідіть</a:t>
            </a:r>
            <a:r>
              <a:rPr lang="ru-RU" dirty="0"/>
              <a:t> </a:t>
            </a:r>
            <a:r>
              <a:rPr lang="ru-RU" i="1" dirty="0" err="1"/>
              <a:t>Несправжню</a:t>
            </a:r>
            <a:r>
              <a:rPr lang="ru-RU" i="1" dirty="0"/>
              <a:t> </a:t>
            </a:r>
            <a:r>
              <a:rPr lang="ru-RU" i="1" dirty="0" err="1"/>
              <a:t>ніздрю</a:t>
            </a:r>
            <a:r>
              <a:rPr lang="ru-RU" i="1" dirty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Носова </a:t>
            </a:r>
            <a:r>
              <a:rPr lang="ru-RU" dirty="0" err="1"/>
              <a:t>порожнина</a:t>
            </a:r>
            <a:r>
              <a:rPr lang="ru-RU" dirty="0"/>
              <a:t> </a:t>
            </a:r>
            <a:r>
              <a:rPr lang="ru-RU" dirty="0" err="1"/>
              <a:t>жуйних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свиней і собак з </a:t>
            </a:r>
            <a:r>
              <a:rPr lang="ru-RU" dirty="0" err="1"/>
              <a:t>допомогою</a:t>
            </a:r>
            <a:r>
              <a:rPr lang="ru-RU" dirty="0"/>
              <a:t> </a:t>
            </a:r>
            <a:r>
              <a:rPr lang="ru-RU" i="1" dirty="0" err="1"/>
              <a:t>Піднебінно</a:t>
            </a:r>
            <a:r>
              <a:rPr lang="ru-RU" i="1" dirty="0"/>
              <a:t>-носового каналу</a:t>
            </a:r>
            <a:r>
              <a:rPr lang="ru-RU" dirty="0"/>
              <a:t> </a:t>
            </a:r>
            <a:r>
              <a:rPr lang="ru-RU" dirty="0" err="1"/>
              <a:t>сполучається</a:t>
            </a:r>
            <a:r>
              <a:rPr lang="ru-RU" dirty="0"/>
              <a:t> з ротовою </a:t>
            </a:r>
            <a:r>
              <a:rPr lang="ru-RU" dirty="0" err="1"/>
              <a:t>порожниною</a:t>
            </a:r>
            <a:r>
              <a:rPr lang="ru-RU" dirty="0"/>
              <a:t>. </a:t>
            </a:r>
            <a:r>
              <a:rPr lang="ru-RU" dirty="0" err="1" smtClean="0"/>
              <a:t>Знаходять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 smtClean="0"/>
              <a:t>досліджують</a:t>
            </a:r>
            <a:r>
              <a:rPr lang="ru-RU" dirty="0" smtClean="0"/>
              <a:t> </a:t>
            </a:r>
            <a:r>
              <a:rPr lang="ru-RU" dirty="0" err="1"/>
              <a:t>цей</a:t>
            </a:r>
            <a:r>
              <a:rPr lang="ru-RU" dirty="0"/>
              <a:t> канал.</a:t>
            </a:r>
          </a:p>
          <a:p>
            <a:pPr marL="0" indent="0" algn="just">
              <a:buNone/>
            </a:pPr>
            <a:r>
              <a:rPr lang="ru-RU" dirty="0"/>
              <a:t>На </a:t>
            </a:r>
            <a:r>
              <a:rPr lang="ru-RU" dirty="0" err="1"/>
              <a:t>препараті</a:t>
            </a:r>
            <a:r>
              <a:rPr lang="ru-RU" dirty="0"/>
              <a:t> черепа в </a:t>
            </a:r>
            <a:r>
              <a:rPr lang="ru-RU" dirty="0" err="1"/>
              <a:t>сагітальному</a:t>
            </a:r>
            <a:r>
              <a:rPr lang="ru-RU" dirty="0"/>
              <a:t> - </a:t>
            </a:r>
            <a:r>
              <a:rPr lang="ru-RU" dirty="0" err="1"/>
              <a:t>розрізі</a:t>
            </a:r>
            <a:r>
              <a:rPr lang="ru-RU" dirty="0"/>
              <a:t> </a:t>
            </a:r>
            <a:r>
              <a:rPr lang="ru-RU" dirty="0" err="1" smtClean="0"/>
              <a:t>оглядають</a:t>
            </a:r>
            <a:r>
              <a:rPr lang="ru-RU" dirty="0" smtClean="0"/>
              <a:t> </a:t>
            </a:r>
            <a:r>
              <a:rPr lang="ru-RU" dirty="0" err="1"/>
              <a:t>кістки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основу </a:t>
            </a:r>
            <a:r>
              <a:rPr lang="ru-RU" dirty="0" err="1"/>
              <a:t>носової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52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ГОРТАНЬ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http://handcent.ru/uploads/posts/2013-05/1369421855_486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637" y="2093976"/>
            <a:ext cx="3077382" cy="3969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915436" y="1816729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основі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гортані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лежать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хрящі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гортані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які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з'єднані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між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собою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сполучною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тканиною. Такими Хрящами є: 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Lucida Grande"/>
              </a:rPr>
              <a:t>К І Л ь ц е в и д н и Й,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щитовидний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Lucida Grande"/>
              </a:rPr>
              <a:t>,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черпакуваті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хрящі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Lucida Grande"/>
              </a:rPr>
              <a:t> та надгортанник.</a:t>
            </a:r>
            <a:endParaRPr lang="ru-RU" b="0" i="0" dirty="0" smtClean="0">
              <a:solidFill>
                <a:srgbClr val="000000"/>
              </a:solidFill>
              <a:effectLst/>
              <a:latin typeface="Lucida Grande"/>
            </a:endParaRPr>
          </a:p>
          <a:p>
            <a:pPr algn="just"/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Вивчають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будову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і форму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всієї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гортані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окремих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її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хрящів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Здавлюванням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хрящів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досліджують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консистенцію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пружність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гортані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Вивчають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механізм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роботи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надгортанника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визначають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його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значення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При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натискуванні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на надгортанник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він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закриває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вхід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в гортань.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Якщо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припинити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натискувати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на гортань, надгортанник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відкриває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голосову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щілину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Пальпацією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досліджують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внутрішню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будову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гортані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Зокрема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знаходять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 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Голосові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зв'язки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і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Голосову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щілину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Прощупують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 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Бокові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гортанні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Lucida Grande"/>
              </a:rPr>
              <a:t>кишеньки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розміщені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бокових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стінках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гортані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коней,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досліджують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гортанні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складки.</a:t>
            </a:r>
            <a:endParaRPr lang="ru-RU" b="0" i="0" dirty="0">
              <a:solidFill>
                <a:srgbClr val="000000"/>
              </a:solidFill>
              <a:effectLst/>
              <a:latin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263047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Для </a:t>
            </a:r>
            <a:r>
              <a:rPr lang="ru-RU" dirty="0" err="1"/>
              <a:t>огляду</a:t>
            </a:r>
            <a:r>
              <a:rPr lang="ru-RU" dirty="0"/>
              <a:t> і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</a:t>
            </a:r>
            <a:r>
              <a:rPr lang="ru-RU" dirty="0" err="1"/>
              <a:t>гортані</a:t>
            </a:r>
            <a:r>
              <a:rPr lang="ru-RU" dirty="0"/>
              <a:t> </a:t>
            </a:r>
            <a:r>
              <a:rPr lang="ru-RU" dirty="0" err="1"/>
              <a:t>ножицями</a:t>
            </a:r>
            <a:r>
              <a:rPr lang="ru-RU" dirty="0"/>
              <a:t> </a:t>
            </a:r>
            <a:r>
              <a:rPr lang="ru-RU" dirty="0" err="1"/>
              <a:t>розсікають</a:t>
            </a:r>
            <a:r>
              <a:rPr lang="ru-RU" dirty="0"/>
              <a:t> </a:t>
            </a:r>
            <a:r>
              <a:rPr lang="ru-RU" dirty="0" err="1"/>
              <a:t>верхню</a:t>
            </a:r>
            <a:r>
              <a:rPr lang="ru-RU" dirty="0"/>
              <a:t> пластинку </a:t>
            </a:r>
            <a:r>
              <a:rPr lang="ru-RU" dirty="0" err="1"/>
              <a:t>кільцевидного</a:t>
            </a:r>
            <a:r>
              <a:rPr lang="ru-RU" dirty="0"/>
              <a:t> хряща (спинку хряща) і </a:t>
            </a:r>
            <a:r>
              <a:rPr lang="ru-RU" dirty="0" err="1"/>
              <a:t>пінцетами</a:t>
            </a:r>
            <a:r>
              <a:rPr lang="ru-RU" dirty="0"/>
              <a:t> </a:t>
            </a:r>
            <a:r>
              <a:rPr lang="ru-RU" dirty="0" err="1"/>
              <a:t>розводять</a:t>
            </a:r>
            <a:r>
              <a:rPr lang="ru-RU" dirty="0"/>
              <a:t> в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розрізані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кінці</a:t>
            </a:r>
            <a:r>
              <a:rPr lang="ru-RU" dirty="0"/>
              <a:t>. Гортань </a:t>
            </a:r>
            <a:r>
              <a:rPr lang="ru-RU" dirty="0" err="1"/>
              <a:t>розкривається</a:t>
            </a:r>
            <a:r>
              <a:rPr lang="ru-RU" dirty="0"/>
              <a:t> </a:t>
            </a:r>
            <a:r>
              <a:rPr lang="ru-RU" dirty="0" err="1"/>
              <a:t>зверху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Вивчають</a:t>
            </a:r>
            <a:r>
              <a:rPr lang="ru-RU" dirty="0"/>
              <a:t> </a:t>
            </a:r>
            <a:r>
              <a:rPr lang="ru-RU" dirty="0" err="1"/>
              <a:t>будову</a:t>
            </a:r>
            <a:r>
              <a:rPr lang="ru-RU" dirty="0"/>
              <a:t> </a:t>
            </a:r>
            <a:r>
              <a:rPr lang="ru-RU" dirty="0" err="1"/>
              <a:t>слизової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 </a:t>
            </a:r>
            <a:r>
              <a:rPr lang="ru-RU" dirty="0" err="1"/>
              <a:t>гортані</a:t>
            </a:r>
            <a:r>
              <a:rPr lang="ru-RU" dirty="0"/>
              <a:t>.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і </a:t>
            </a:r>
            <a:r>
              <a:rPr lang="ru-RU" dirty="0" err="1"/>
              <a:t>колір</a:t>
            </a:r>
            <a:r>
              <a:rPr lang="ru-RU" dirty="0"/>
              <a:t>. Вона </a:t>
            </a:r>
            <a:r>
              <a:rPr lang="ru-RU" dirty="0" err="1"/>
              <a:t>вкрита</a:t>
            </a:r>
            <a:r>
              <a:rPr lang="ru-RU" dirty="0"/>
              <a:t> </a:t>
            </a:r>
            <a:r>
              <a:rPr lang="ru-RU" dirty="0" err="1"/>
              <a:t>циліндричним</a:t>
            </a:r>
            <a:r>
              <a:rPr lang="ru-RU" dirty="0"/>
              <a:t> </a:t>
            </a:r>
            <a:r>
              <a:rPr lang="ru-RU" dirty="0" err="1"/>
              <a:t>миготливим</a:t>
            </a:r>
            <a:r>
              <a:rPr lang="ru-RU" dirty="0"/>
              <a:t> </a:t>
            </a:r>
            <a:r>
              <a:rPr lang="ru-RU" dirty="0" err="1"/>
              <a:t>епітелієм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пам'ятати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слизовій</a:t>
            </a:r>
            <a:r>
              <a:rPr lang="ru-RU" dirty="0"/>
              <a:t> </a:t>
            </a:r>
            <a:r>
              <a:rPr lang="ru-RU" dirty="0" err="1"/>
              <a:t>оболонці</a:t>
            </a:r>
            <a:r>
              <a:rPr lang="ru-RU" dirty="0"/>
              <a:t> </a:t>
            </a:r>
            <a:r>
              <a:rPr lang="ru-RU" dirty="0" err="1"/>
              <a:t>гортані</a:t>
            </a:r>
            <a:r>
              <a:rPr lang="ru-RU" dirty="0"/>
              <a:t> </a:t>
            </a:r>
            <a:r>
              <a:rPr lang="ru-RU" dirty="0" err="1"/>
              <a:t>розгалужується</a:t>
            </a:r>
            <a:r>
              <a:rPr lang="ru-RU" dirty="0"/>
              <a:t> </a:t>
            </a:r>
            <a:r>
              <a:rPr lang="ru-RU" dirty="0" err="1"/>
              <a:t>величезна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чутливих</a:t>
            </a:r>
            <a:r>
              <a:rPr lang="ru-RU" dirty="0"/>
              <a:t> </a:t>
            </a:r>
            <a:r>
              <a:rPr lang="ru-RU" dirty="0" err="1"/>
              <a:t>нервових</a:t>
            </a:r>
            <a:r>
              <a:rPr lang="ru-RU" dirty="0"/>
              <a:t> </a:t>
            </a:r>
            <a:r>
              <a:rPr lang="ru-RU" dirty="0" err="1"/>
              <a:t>закінчень</a:t>
            </a:r>
            <a:r>
              <a:rPr lang="ru-RU" dirty="0"/>
              <a:t>. Тому гортань є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чутливий</a:t>
            </a:r>
            <a:r>
              <a:rPr lang="ru-RU" dirty="0"/>
              <a:t> орган.</a:t>
            </a:r>
          </a:p>
          <a:p>
            <a:pPr marL="0" indent="0" algn="just">
              <a:buNone/>
            </a:pPr>
            <a:r>
              <a:rPr lang="ru-RU" dirty="0" err="1"/>
              <a:t>Якщо</a:t>
            </a:r>
            <a:r>
              <a:rPr lang="ru-RU" dirty="0"/>
              <a:t> на </a:t>
            </a:r>
            <a:r>
              <a:rPr lang="ru-RU" dirty="0" err="1"/>
              <a:t>слизову</a:t>
            </a:r>
            <a:r>
              <a:rPr lang="ru-RU" dirty="0"/>
              <a:t> </a:t>
            </a:r>
            <a:r>
              <a:rPr lang="ru-RU" dirty="0" err="1"/>
              <a:t>оболонку</a:t>
            </a:r>
            <a:r>
              <a:rPr lang="ru-RU" dirty="0"/>
              <a:t> </a:t>
            </a:r>
            <a:r>
              <a:rPr lang="ru-RU" dirty="0" err="1"/>
              <a:t>гортані</a:t>
            </a:r>
            <a:r>
              <a:rPr lang="ru-RU" dirty="0"/>
              <a:t> у </a:t>
            </a:r>
            <a:r>
              <a:rPr lang="ru-RU" dirty="0" err="1"/>
              <a:t>живої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 </a:t>
            </a:r>
            <a:r>
              <a:rPr lang="ru-RU" dirty="0" err="1"/>
              <a:t>попадають</a:t>
            </a:r>
            <a:r>
              <a:rPr lang="ru-RU" dirty="0"/>
              <a:t> </a:t>
            </a:r>
            <a:r>
              <a:rPr lang="ru-RU" dirty="0" err="1"/>
              <a:t>сторонні</a:t>
            </a:r>
            <a:r>
              <a:rPr lang="ru-RU" dirty="0"/>
              <a:t> </a:t>
            </a:r>
            <a:r>
              <a:rPr lang="ru-RU" dirty="0" err="1"/>
              <a:t>частинки</a:t>
            </a:r>
            <a:r>
              <a:rPr lang="ru-RU" dirty="0"/>
              <a:t> (кусочки корму, </a:t>
            </a:r>
            <a:r>
              <a:rPr lang="ru-RU" dirty="0" err="1"/>
              <a:t>слизу</a:t>
            </a:r>
            <a:r>
              <a:rPr lang="ru-RU" dirty="0"/>
              <a:t> і т. д.), то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визиває</a:t>
            </a:r>
            <a:r>
              <a:rPr lang="ru-RU" dirty="0"/>
              <a:t> </a:t>
            </a:r>
            <a:r>
              <a:rPr lang="ru-RU" dirty="0" err="1"/>
              <a:t>рефлекторний</a:t>
            </a:r>
            <a:r>
              <a:rPr lang="ru-RU" dirty="0"/>
              <a:t> </a:t>
            </a:r>
            <a:r>
              <a:rPr lang="ru-RU" dirty="0" err="1"/>
              <a:t>захисний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- кашель.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56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огляньте</a:t>
            </a:r>
            <a:r>
              <a:rPr lang="ru-RU" dirty="0"/>
              <a:t> </a:t>
            </a:r>
            <a:r>
              <a:rPr lang="ru-RU" dirty="0" err="1"/>
              <a:t>слизову</a:t>
            </a:r>
            <a:r>
              <a:rPr lang="ru-RU" dirty="0"/>
              <a:t> </a:t>
            </a:r>
            <a:r>
              <a:rPr lang="ru-RU" dirty="0" err="1"/>
              <a:t>оболонку</a:t>
            </a:r>
            <a:r>
              <a:rPr lang="ru-RU" dirty="0"/>
              <a:t> </a:t>
            </a:r>
            <a:r>
              <a:rPr lang="ru-RU" dirty="0" err="1"/>
              <a:t>голосових</a:t>
            </a:r>
            <a:r>
              <a:rPr lang="ru-RU" dirty="0"/>
              <a:t> губ, в </a:t>
            </a:r>
            <a:r>
              <a:rPr lang="ru-RU" dirty="0" err="1"/>
              <a:t>товщі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закладені</a:t>
            </a:r>
            <a:r>
              <a:rPr lang="ru-RU" dirty="0"/>
              <a:t> </a:t>
            </a:r>
            <a:r>
              <a:rPr lang="ru-RU" dirty="0" err="1"/>
              <a:t>голосові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. Вони </a:t>
            </a:r>
            <a:r>
              <a:rPr lang="ru-RU" dirty="0" err="1"/>
              <a:t>вкриті</a:t>
            </a:r>
            <a:r>
              <a:rPr lang="ru-RU" dirty="0"/>
              <a:t> </a:t>
            </a:r>
            <a:r>
              <a:rPr lang="ru-RU" dirty="0" err="1"/>
              <a:t>багатошаровим</a:t>
            </a:r>
            <a:r>
              <a:rPr lang="ru-RU" dirty="0"/>
              <a:t> плоским </a:t>
            </a:r>
            <a:r>
              <a:rPr lang="ru-RU" dirty="0" err="1"/>
              <a:t>епітелієм</a:t>
            </a:r>
            <a:r>
              <a:rPr lang="ru-RU" dirty="0"/>
              <a:t>. </a:t>
            </a:r>
            <a:r>
              <a:rPr lang="ru-RU" dirty="0" err="1"/>
              <a:t>Дослідіть</a:t>
            </a:r>
            <a:r>
              <a:rPr lang="ru-RU" dirty="0"/>
              <a:t> натяг </a:t>
            </a:r>
            <a:r>
              <a:rPr lang="ru-RU" dirty="0" err="1"/>
              <a:t>еластичність</a:t>
            </a:r>
            <a:r>
              <a:rPr lang="ru-RU" dirty="0"/>
              <a:t> </a:t>
            </a:r>
            <a:r>
              <a:rPr lang="ru-RU" dirty="0" err="1"/>
              <a:t>голосових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. </a:t>
            </a:r>
            <a:r>
              <a:rPr lang="ru-RU" dirty="0" err="1"/>
              <a:t>Відпрепаруйте</a:t>
            </a:r>
            <a:r>
              <a:rPr lang="ru-RU" dirty="0"/>
              <a:t> </a:t>
            </a:r>
            <a:r>
              <a:rPr lang="ru-RU" dirty="0" err="1"/>
              <a:t>слизову</a:t>
            </a:r>
            <a:r>
              <a:rPr lang="ru-RU" dirty="0"/>
              <a:t> </a:t>
            </a:r>
            <a:r>
              <a:rPr lang="ru-RU" dirty="0" err="1"/>
              <a:t>оболонку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і </a:t>
            </a:r>
            <a:r>
              <a:rPr lang="ru-RU" dirty="0" err="1"/>
              <a:t>дослідіть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волокон </a:t>
            </a:r>
            <a:r>
              <a:rPr lang="ru-RU" i="1" dirty="0" err="1"/>
              <a:t>Голосових</a:t>
            </a:r>
            <a:r>
              <a:rPr lang="ru-RU" i="1" dirty="0"/>
              <a:t> м' </a:t>
            </a:r>
            <a:r>
              <a:rPr lang="ru-RU" i="1" dirty="0" err="1"/>
              <a:t>язів</a:t>
            </a:r>
            <a:r>
              <a:rPr lang="ru-RU" i="1" dirty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Вивчіть</a:t>
            </a:r>
            <a:r>
              <a:rPr lang="ru-RU" dirty="0"/>
              <a:t> </a:t>
            </a:r>
            <a:r>
              <a:rPr lang="ru-RU" dirty="0" err="1"/>
              <a:t>будову</a:t>
            </a:r>
            <a:r>
              <a:rPr lang="ru-RU" dirty="0"/>
              <a:t> і форму </a:t>
            </a:r>
            <a:r>
              <a:rPr lang="ru-RU" dirty="0" err="1"/>
              <a:t>хрящів</a:t>
            </a:r>
            <a:r>
              <a:rPr lang="ru-RU" dirty="0"/>
              <a:t> </a:t>
            </a:r>
            <a:r>
              <a:rPr lang="ru-RU" dirty="0" err="1"/>
              <a:t>гортані</a:t>
            </a:r>
            <a:r>
              <a:rPr lang="ru-RU" dirty="0"/>
              <a:t>. </a:t>
            </a:r>
            <a:r>
              <a:rPr lang="ru-RU" dirty="0" err="1"/>
              <a:t>Переконайтеся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кільцевидний</a:t>
            </a:r>
            <a:r>
              <a:rPr lang="ru-RU" dirty="0"/>
              <a:t>, </a:t>
            </a:r>
            <a:r>
              <a:rPr lang="ru-RU" dirty="0" err="1"/>
              <a:t>щитовидний</a:t>
            </a:r>
            <a:r>
              <a:rPr lang="ru-RU" dirty="0"/>
              <a:t> і </a:t>
            </a:r>
            <a:r>
              <a:rPr lang="ru-RU" dirty="0" err="1"/>
              <a:t>черпакуваті</a:t>
            </a:r>
            <a:r>
              <a:rPr lang="ru-RU" dirty="0"/>
              <a:t> </a:t>
            </a:r>
            <a:r>
              <a:rPr lang="ru-RU" dirty="0" err="1"/>
              <a:t>хрящі</a:t>
            </a:r>
            <a:r>
              <a:rPr lang="ru-RU" dirty="0"/>
              <a:t> </a:t>
            </a:r>
            <a:r>
              <a:rPr lang="ru-RU" dirty="0" err="1"/>
              <a:t>пружні</a:t>
            </a:r>
            <a:r>
              <a:rPr lang="ru-RU" dirty="0"/>
              <a:t>, </a:t>
            </a:r>
            <a:r>
              <a:rPr lang="ru-RU" dirty="0" err="1"/>
              <a:t>побудовані</a:t>
            </a:r>
            <a:r>
              <a:rPr lang="ru-RU" dirty="0"/>
              <a:t> з </a:t>
            </a:r>
            <a:r>
              <a:rPr lang="ru-RU" dirty="0" err="1"/>
              <a:t>гіалінової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Надгортанник </a:t>
            </a:r>
            <a:r>
              <a:rPr lang="ru-RU" dirty="0" err="1"/>
              <a:t>гнучкий</a:t>
            </a:r>
            <a:r>
              <a:rPr lang="ru-RU" dirty="0"/>
              <a:t>, </a:t>
            </a:r>
            <a:r>
              <a:rPr lang="ru-RU" dirty="0" err="1"/>
              <a:t>еластичний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побудований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еластичного</a:t>
            </a:r>
            <a:r>
              <a:rPr lang="ru-RU" dirty="0"/>
              <a:t> хряща. </a:t>
            </a:r>
            <a:r>
              <a:rPr lang="ru-RU" dirty="0" err="1"/>
              <a:t>Огляньте</a:t>
            </a:r>
            <a:r>
              <a:rPr lang="ru-RU" dirty="0"/>
              <a:t> </a:t>
            </a:r>
            <a:r>
              <a:rPr lang="ru-RU" dirty="0" err="1"/>
              <a:t>м'язи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закріплюються</a:t>
            </a:r>
            <a:r>
              <a:rPr lang="ru-RU" dirty="0"/>
              <a:t> на </a:t>
            </a:r>
            <a:r>
              <a:rPr lang="ru-RU" dirty="0" err="1"/>
              <a:t>гортані</a:t>
            </a:r>
            <a:r>
              <a:rPr lang="ru-RU" dirty="0"/>
              <a:t>, і </a:t>
            </a:r>
            <a:r>
              <a:rPr lang="ru-RU" dirty="0" err="1"/>
              <a:t>зовнішню</a:t>
            </a:r>
            <a:r>
              <a:rPr lang="ru-RU" dirty="0"/>
              <a:t> </a:t>
            </a:r>
            <a:r>
              <a:rPr lang="ru-RU" dirty="0" err="1"/>
              <a:t>оболонку</a:t>
            </a:r>
            <a:r>
              <a:rPr lang="ru-RU" dirty="0"/>
              <a:t>. </a:t>
            </a:r>
            <a:r>
              <a:rPr lang="ru-RU" dirty="0" err="1"/>
              <a:t>Порівняйте</a:t>
            </a:r>
            <a:r>
              <a:rPr lang="ru-RU" dirty="0"/>
              <a:t> </a:t>
            </a:r>
            <a:r>
              <a:rPr lang="ru-RU" dirty="0" err="1"/>
              <a:t>будову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гортані</a:t>
            </a:r>
            <a:r>
              <a:rPr lang="ru-RU" dirty="0"/>
              <a:t> з </a:t>
            </a:r>
            <a:r>
              <a:rPr lang="ru-RU" dirty="0" err="1"/>
              <a:t>зображенням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моделях, сухих препаратах, </a:t>
            </a:r>
            <a:r>
              <a:rPr lang="ru-RU" dirty="0" err="1"/>
              <a:t>таблицях</a:t>
            </a:r>
            <a:r>
              <a:rPr lang="ru-RU" dirty="0"/>
              <a:t> і схемах.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755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ТРАХЕЯ</a:t>
            </a:r>
            <a:endParaRPr lang="ru-RU" dirty="0"/>
          </a:p>
        </p:txBody>
      </p:sp>
      <p:pic>
        <p:nvPicPr>
          <p:cNvPr id="3074" name="Picture 2" descr="http://anatomus.ru/images/dyhanie/trache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" y="2093976"/>
            <a:ext cx="3074327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838164" y="2411466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Препаратами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можуть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бути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окремі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кільця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трахеї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різних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видів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тварин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ціла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трахея.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Визначають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довжину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діаметр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трахеї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По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таблицях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і моделях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вивчають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топографію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трахеї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її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еластичність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пружність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Якщо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здавити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трахею руками, то вона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трохи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звужується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, але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просвіт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не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закривається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При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відпусканні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трахея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набуває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попереднього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стану.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Якщо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трахею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зігнути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, 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потім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відпустити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, то вона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розправляється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Це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свідчить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про те,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трахея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пружна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забезпечує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вільний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доступ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повітря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до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легень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</a:t>
            </a:r>
          </a:p>
          <a:p>
            <a:pPr algn="just"/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Підраховують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кількість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кілець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трахеї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 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різних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видів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тварин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їх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кількість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Lucida Grande"/>
              </a:rPr>
              <a:t>різна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Lucida Grande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411345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96</TotalTime>
  <Words>1102</Words>
  <Application>Microsoft Office PowerPoint</Application>
  <PresentationFormat>Широкоэкранный</PresentationFormat>
  <Paragraphs>52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Cambria</vt:lpstr>
      <vt:lpstr>Lucida Grande</vt:lpstr>
      <vt:lpstr>Rockwell</vt:lpstr>
      <vt:lpstr>Rockwell Condensed</vt:lpstr>
      <vt:lpstr>Wingdings</vt:lpstr>
      <vt:lpstr>Дерево</vt:lpstr>
      <vt:lpstr>Дослідження системи органів дихання у сільськогосподарських тварин</vt:lpstr>
      <vt:lpstr>Презентация PowerPoint</vt:lpstr>
      <vt:lpstr>Будова носової порожнини</vt:lpstr>
      <vt:lpstr>Презентация PowerPoint</vt:lpstr>
      <vt:lpstr>Презентация PowerPoint</vt:lpstr>
      <vt:lpstr> ГОРТАНЬ  </vt:lpstr>
      <vt:lpstr>Презентация PowerPoint</vt:lpstr>
      <vt:lpstr>Презентация PowerPoint</vt:lpstr>
      <vt:lpstr>ТРАХЕЯ</vt:lpstr>
      <vt:lpstr>Презентация PowerPoint</vt:lpstr>
      <vt:lpstr>ЛЕГЕНІ</vt:lpstr>
      <vt:lpstr>Презентация PowerPoint</vt:lpstr>
      <vt:lpstr>Презентация PowerPoint</vt:lpstr>
      <vt:lpstr> Вивчення органів дихання на живих тваринах. 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Дослідження системи органів дихання у сільськогосподарських тварин</dc:title>
  <dc:creator>Лена</dc:creator>
  <cp:lastModifiedBy>RePack by Diakov</cp:lastModifiedBy>
  <cp:revision>7</cp:revision>
  <dcterms:created xsi:type="dcterms:W3CDTF">2016-09-25T21:11:46Z</dcterms:created>
  <dcterms:modified xsi:type="dcterms:W3CDTF">2022-08-22T07:15:11Z</dcterms:modified>
</cp:coreProperties>
</file>