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ДОСЛІДЖЕННЯ СЕРЦЕВО-СУДИННОЇ СИСТЕМИ У </a:t>
            </a:r>
            <a:r>
              <a:rPr lang="ru-RU" b="1" dirty="0" smtClean="0">
                <a:solidFill>
                  <a:srgbClr val="FF0000"/>
                </a:solidFill>
              </a:rPr>
              <a:t>ТВАРИН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695459"/>
            <a:ext cx="10058400" cy="5576552"/>
          </a:xfrm>
        </p:spPr>
        <p:txBody>
          <a:bodyPr>
            <a:normAutofit/>
          </a:bodyPr>
          <a:lstStyle/>
          <a:p>
            <a:pPr indent="-450000" algn="just"/>
            <a:r>
              <a:rPr lang="ru-RU" b="1" i="1" dirty="0" err="1">
                <a:solidFill>
                  <a:srgbClr val="002060"/>
                </a:solidFill>
              </a:rPr>
              <a:t>Ендокардіальні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або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внутрішньосерцеві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шуми </a:t>
            </a:r>
            <a:r>
              <a:rPr lang="ru-RU" dirty="0" err="1">
                <a:solidFill>
                  <a:schemeClr val="tx1"/>
                </a:solidFill>
              </a:rPr>
              <a:t>виникають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внаслідок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органічних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функціональних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змін</a:t>
            </a:r>
            <a:r>
              <a:rPr lang="ru-RU" dirty="0">
                <a:solidFill>
                  <a:schemeClr val="tx1"/>
                </a:solidFill>
              </a:rPr>
              <a:t> в клапанах (</a:t>
            </a:r>
            <a:r>
              <a:rPr lang="ru-RU" dirty="0" err="1">
                <a:solidFill>
                  <a:schemeClr val="tx1"/>
                </a:solidFill>
              </a:rPr>
              <a:t>морфологічний</a:t>
            </a:r>
            <a:r>
              <a:rPr lang="ru-RU" dirty="0">
                <a:solidFill>
                  <a:schemeClr val="tx1"/>
                </a:solidFill>
              </a:rPr>
              <a:t> фактор), </a:t>
            </a:r>
            <a:r>
              <a:rPr lang="ru-RU" dirty="0" err="1">
                <a:solidFill>
                  <a:schemeClr val="tx1"/>
                </a:solidFill>
              </a:rPr>
              <a:t>отворах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гемодинамічний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фактор</a:t>
            </a:r>
            <a:r>
              <a:rPr lang="ru-RU" dirty="0">
                <a:solidFill>
                  <a:schemeClr val="tx1"/>
                </a:solidFill>
              </a:rPr>
              <a:t>), при </a:t>
            </a:r>
            <a:r>
              <a:rPr lang="ru-RU" dirty="0" err="1">
                <a:solidFill>
                  <a:schemeClr val="tx1"/>
                </a:solidFill>
              </a:rPr>
              <a:t>зміні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в'язкості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крові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наприклад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анемії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гідремії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реологічний</a:t>
            </a:r>
            <a:r>
              <a:rPr lang="ru-RU" dirty="0">
                <a:solidFill>
                  <a:schemeClr val="tx1"/>
                </a:solidFill>
              </a:rPr>
              <a:t> фактор). 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i="1" u="sng" dirty="0" err="1" smtClean="0">
                <a:solidFill>
                  <a:schemeClr val="tx1"/>
                </a:solidFill>
              </a:rPr>
              <a:t>Ендокардіальних</a:t>
            </a:r>
            <a:r>
              <a:rPr lang="ru-RU" i="1" u="sng" dirty="0" smtClean="0">
                <a:solidFill>
                  <a:schemeClr val="tx1"/>
                </a:solidFill>
              </a:rPr>
              <a:t> </a:t>
            </a:r>
            <a:r>
              <a:rPr lang="ru-RU" i="1" u="sng" dirty="0" err="1">
                <a:solidFill>
                  <a:schemeClr val="tx1"/>
                </a:solidFill>
              </a:rPr>
              <a:t>органічні</a:t>
            </a:r>
            <a:r>
              <a:rPr lang="ru-RU" i="1" u="sng" dirty="0">
                <a:solidFill>
                  <a:schemeClr val="tx1"/>
                </a:solidFill>
              </a:rPr>
              <a:t> шуми </a:t>
            </a:r>
            <a:r>
              <a:rPr lang="ru-RU" i="1" u="sng" dirty="0" err="1">
                <a:solidFill>
                  <a:schemeClr val="tx1"/>
                </a:solidFill>
              </a:rPr>
              <a:t>виникають</a:t>
            </a:r>
            <a:r>
              <a:rPr lang="ru-RU" i="1" u="sng" dirty="0">
                <a:solidFill>
                  <a:schemeClr val="tx1"/>
                </a:solidFill>
              </a:rPr>
              <a:t>: </a:t>
            </a:r>
            <a:endParaRPr lang="ru-RU" i="1" u="sng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dirty="0" smtClean="0">
                <a:solidFill>
                  <a:schemeClr val="tx1"/>
                </a:solidFill>
              </a:rPr>
              <a:t>1</a:t>
            </a:r>
            <a:r>
              <a:rPr lang="ru-RU" dirty="0">
                <a:solidFill>
                  <a:schemeClr val="tx1"/>
                </a:solidFill>
              </a:rPr>
              <a:t>) при </a:t>
            </a:r>
            <a:r>
              <a:rPr lang="ru-RU" dirty="0" err="1">
                <a:solidFill>
                  <a:schemeClr val="tx1"/>
                </a:solidFill>
              </a:rPr>
              <a:t>змінах</a:t>
            </a:r>
            <a:r>
              <a:rPr lang="ru-RU" dirty="0">
                <a:solidFill>
                  <a:schemeClr val="tx1"/>
                </a:solidFill>
              </a:rPr>
              <a:t> клапанного </a:t>
            </a:r>
            <a:r>
              <a:rPr lang="ru-RU" dirty="0" err="1">
                <a:solidFill>
                  <a:schemeClr val="tx1"/>
                </a:solidFill>
              </a:rPr>
              <a:t>апарату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, коли клапан </a:t>
            </a:r>
            <a:r>
              <a:rPr lang="ru-RU" dirty="0" err="1">
                <a:solidFill>
                  <a:schemeClr val="tx1"/>
                </a:solidFill>
              </a:rPr>
              <a:t>нещільно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закриває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відповідний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отвір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виникає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недостатність</a:t>
            </a:r>
            <a:r>
              <a:rPr lang="ru-RU" dirty="0">
                <a:solidFill>
                  <a:schemeClr val="tx1"/>
                </a:solidFill>
              </a:rPr>
              <a:t> клапана;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dirty="0" smtClean="0">
                <a:solidFill>
                  <a:schemeClr val="tx1"/>
                </a:solidFill>
              </a:rPr>
              <a:t>2</a:t>
            </a:r>
            <a:r>
              <a:rPr lang="ru-RU" dirty="0">
                <a:solidFill>
                  <a:schemeClr val="tx1"/>
                </a:solidFill>
              </a:rPr>
              <a:t>) при </a:t>
            </a:r>
            <a:r>
              <a:rPr lang="ru-RU" dirty="0" err="1">
                <a:solidFill>
                  <a:schemeClr val="tx1"/>
                </a:solidFill>
              </a:rPr>
              <a:t>звуженні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стенозі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smtClean="0">
                <a:solidFill>
                  <a:schemeClr val="tx1"/>
                </a:solidFill>
              </a:rPr>
              <a:t>отвори</a:t>
            </a:r>
          </a:p>
          <a:p>
            <a:pPr indent="-450000" algn="just"/>
            <a:r>
              <a:rPr lang="ru-RU" i="1" u="sng" dirty="0" err="1">
                <a:solidFill>
                  <a:schemeClr val="tx1"/>
                </a:solidFill>
              </a:rPr>
              <a:t>Розрізняють</a:t>
            </a:r>
            <a:r>
              <a:rPr lang="ru-RU" i="1" u="sng" dirty="0">
                <a:solidFill>
                  <a:schemeClr val="tx1"/>
                </a:solidFill>
              </a:rPr>
              <a:t> </a:t>
            </a:r>
            <a:r>
              <a:rPr lang="ru-RU" i="1" u="sng" dirty="0" err="1">
                <a:solidFill>
                  <a:schemeClr val="tx1"/>
                </a:solidFill>
              </a:rPr>
              <a:t>серед</a:t>
            </a:r>
            <a:r>
              <a:rPr lang="ru-RU" i="1" u="sng" dirty="0">
                <a:solidFill>
                  <a:schemeClr val="tx1"/>
                </a:solidFill>
              </a:rPr>
              <a:t> </a:t>
            </a:r>
            <a:r>
              <a:rPr lang="ru-RU" i="1" u="sng" dirty="0" err="1">
                <a:solidFill>
                  <a:schemeClr val="tx1"/>
                </a:solidFill>
              </a:rPr>
              <a:t>ендокардіальних</a:t>
            </a:r>
            <a:r>
              <a:rPr lang="ru-RU" i="1" u="sng" dirty="0">
                <a:solidFill>
                  <a:schemeClr val="tx1"/>
                </a:solidFill>
              </a:rPr>
              <a:t> </a:t>
            </a:r>
            <a:r>
              <a:rPr lang="ru-RU" i="1" u="sng" dirty="0" err="1">
                <a:solidFill>
                  <a:schemeClr val="tx1"/>
                </a:solidFill>
              </a:rPr>
              <a:t>органічних</a:t>
            </a:r>
            <a:r>
              <a:rPr lang="ru-RU" i="1" u="sng" dirty="0">
                <a:solidFill>
                  <a:schemeClr val="tx1"/>
                </a:solidFill>
              </a:rPr>
              <a:t> </a:t>
            </a:r>
            <a:r>
              <a:rPr lang="ru-RU" i="1" u="sng" dirty="0" err="1">
                <a:solidFill>
                  <a:schemeClr val="tx1"/>
                </a:solidFill>
              </a:rPr>
              <a:t>шумів</a:t>
            </a:r>
            <a:r>
              <a:rPr lang="ru-RU" i="1" u="sng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пресистоличний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систолічний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 smtClean="0">
                <a:solidFill>
                  <a:schemeClr val="tx1"/>
                </a:solidFill>
              </a:rPr>
              <a:t>діастолічний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indent="-450000" algn="just"/>
            <a:r>
              <a:rPr lang="ru-RU" i="1" u="sng" dirty="0" err="1">
                <a:solidFill>
                  <a:schemeClr val="tx1"/>
                </a:solidFill>
              </a:rPr>
              <a:t>Органічні</a:t>
            </a:r>
            <a:r>
              <a:rPr lang="ru-RU" i="1" u="sng" dirty="0">
                <a:solidFill>
                  <a:schemeClr val="tx1"/>
                </a:solidFill>
              </a:rPr>
              <a:t> шуми </a:t>
            </a:r>
            <a:r>
              <a:rPr lang="ru-RU" i="1" u="sng" dirty="0" err="1">
                <a:solidFill>
                  <a:schemeClr val="tx1"/>
                </a:solidFill>
              </a:rPr>
              <a:t>мають</a:t>
            </a:r>
            <a:r>
              <a:rPr lang="ru-RU" i="1" u="sng" dirty="0">
                <a:solidFill>
                  <a:schemeClr val="tx1"/>
                </a:solidFill>
              </a:rPr>
              <a:t> </a:t>
            </a:r>
            <a:r>
              <a:rPr lang="ru-RU" i="1" u="sng" dirty="0" err="1">
                <a:solidFill>
                  <a:schemeClr val="tx1"/>
                </a:solidFill>
              </a:rPr>
              <a:t>такі</a:t>
            </a:r>
            <a:r>
              <a:rPr lang="ru-RU" i="1" u="sng" dirty="0">
                <a:solidFill>
                  <a:schemeClr val="tx1"/>
                </a:solidFill>
              </a:rPr>
              <a:t> </a:t>
            </a:r>
            <a:r>
              <a:rPr lang="ru-RU" i="1" u="sng" dirty="0" err="1">
                <a:solidFill>
                  <a:schemeClr val="tx1"/>
                </a:solidFill>
              </a:rPr>
              <a:t>особливості</a:t>
            </a:r>
            <a:r>
              <a:rPr lang="ru-RU" i="1" u="sng" dirty="0">
                <a:solidFill>
                  <a:schemeClr val="tx1"/>
                </a:solidFill>
              </a:rPr>
              <a:t>: </a:t>
            </a:r>
            <a:endParaRPr lang="ru-RU" i="1" u="sng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dirty="0" smtClean="0">
                <a:solidFill>
                  <a:schemeClr val="tx1"/>
                </a:solidFill>
              </a:rPr>
              <a:t>1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стійкі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dirty="0" smtClean="0">
                <a:solidFill>
                  <a:schemeClr val="tx1"/>
                </a:solidFill>
              </a:rPr>
              <a:t>2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збігаються</a:t>
            </a:r>
            <a:r>
              <a:rPr lang="ru-RU" dirty="0">
                <a:solidFill>
                  <a:schemeClr val="tx1"/>
                </a:solidFill>
              </a:rPr>
              <a:t> з фазами </a:t>
            </a:r>
            <a:r>
              <a:rPr lang="ru-RU" dirty="0" err="1">
                <a:solidFill>
                  <a:schemeClr val="tx1"/>
                </a:solidFill>
              </a:rPr>
              <a:t>серцевої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діяльності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dirty="0" smtClean="0">
                <a:solidFill>
                  <a:schemeClr val="tx1"/>
                </a:solidFill>
              </a:rPr>
              <a:t>3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прослуховуються</a:t>
            </a:r>
            <a:r>
              <a:rPr lang="ru-RU" dirty="0">
                <a:solidFill>
                  <a:schemeClr val="tx1"/>
                </a:solidFill>
              </a:rPr>
              <a:t> у пунктах </a:t>
            </a:r>
            <a:r>
              <a:rPr lang="ru-RU" dirty="0" err="1">
                <a:solidFill>
                  <a:schemeClr val="tx1"/>
                </a:solidFill>
              </a:rPr>
              <a:t>оптимальної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чутності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dirty="0" smtClean="0">
                <a:solidFill>
                  <a:schemeClr val="tx1"/>
                </a:solidFill>
              </a:rPr>
              <a:t>4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частіше</a:t>
            </a:r>
            <a:r>
              <a:rPr lang="ru-RU" dirty="0">
                <a:solidFill>
                  <a:schemeClr val="tx1"/>
                </a:solidFill>
              </a:rPr>
              <a:t> є </a:t>
            </a:r>
            <a:r>
              <a:rPr lang="ru-RU" dirty="0" err="1">
                <a:solidFill>
                  <a:schemeClr val="tx1"/>
                </a:solidFill>
              </a:rPr>
              <a:t>музичними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скребуть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пилять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32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875762"/>
            <a:ext cx="10058400" cy="5138671"/>
          </a:xfrm>
        </p:spPr>
        <p:txBody>
          <a:bodyPr>
            <a:normAutofit lnSpcReduction="10000"/>
          </a:bodyPr>
          <a:lstStyle/>
          <a:p>
            <a:pPr indent="-450000" algn="just"/>
            <a:r>
              <a:rPr lang="ru-RU" dirty="0">
                <a:solidFill>
                  <a:schemeClr val="tx1"/>
                </a:solidFill>
              </a:rPr>
              <a:t>При </a:t>
            </a:r>
            <a:r>
              <a:rPr lang="ru-RU" dirty="0" err="1">
                <a:solidFill>
                  <a:schemeClr val="tx1"/>
                </a:solidFill>
              </a:rPr>
              <a:t>оцінці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тонів</a:t>
            </a:r>
            <a:r>
              <a:rPr lang="ru-RU" dirty="0">
                <a:solidFill>
                  <a:schemeClr val="tx1"/>
                </a:solidFill>
              </a:rPr>
              <a:t> і, особливо, </a:t>
            </a:r>
            <a:r>
              <a:rPr lang="ru-RU" dirty="0" err="1">
                <a:solidFill>
                  <a:schemeClr val="tx1"/>
                </a:solidFill>
              </a:rPr>
              <a:t>шумів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необхідно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враховувати</a:t>
            </a:r>
            <a:r>
              <a:rPr lang="ru-RU" dirty="0">
                <a:solidFill>
                  <a:schemeClr val="tx1"/>
                </a:solidFill>
              </a:rPr>
              <a:t> стан </a:t>
            </a:r>
            <a:r>
              <a:rPr lang="ru-RU" dirty="0" err="1">
                <a:solidFill>
                  <a:schemeClr val="tx1"/>
                </a:solidFill>
              </a:rPr>
              <a:t>окремих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компонентів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зокрема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клапанів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Серцеві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клапани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тварин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проектуються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грудну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клітку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тобто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знаходяться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мінімальному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видаленні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поверхні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тіла</a:t>
            </a:r>
            <a:r>
              <a:rPr lang="ru-RU" dirty="0">
                <a:solidFill>
                  <a:schemeClr val="tx1"/>
                </a:solidFill>
              </a:rPr>
              <a:t> таким чином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indent="-450000" algn="just"/>
            <a:r>
              <a:rPr lang="ru-RU" b="1" i="1" dirty="0">
                <a:solidFill>
                  <a:srgbClr val="002060"/>
                </a:solidFill>
              </a:rPr>
              <a:t>У коня </a:t>
            </a:r>
            <a:r>
              <a:rPr lang="ru-RU" dirty="0" err="1">
                <a:solidFill>
                  <a:schemeClr val="tx1"/>
                </a:solidFill>
              </a:rPr>
              <a:t>проекція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двостулкового</a:t>
            </a:r>
            <a:r>
              <a:rPr lang="ru-RU" dirty="0">
                <a:solidFill>
                  <a:schemeClr val="tx1"/>
                </a:solidFill>
              </a:rPr>
              <a:t> клапана </a:t>
            </a:r>
            <a:r>
              <a:rPr lang="ru-RU" dirty="0" err="1">
                <a:solidFill>
                  <a:schemeClr val="tx1"/>
                </a:solidFill>
              </a:rPr>
              <a:t>знаходиться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п'ятому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міжребер'ї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зліва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тристулкового</a:t>
            </a:r>
            <a:r>
              <a:rPr lang="ru-RU" dirty="0">
                <a:solidFill>
                  <a:schemeClr val="tx1"/>
                </a:solidFill>
              </a:rPr>
              <a:t> клапана - у четвертому </a:t>
            </a:r>
            <a:r>
              <a:rPr lang="ru-RU" dirty="0" err="1">
                <a:solidFill>
                  <a:schemeClr val="tx1"/>
                </a:solidFill>
              </a:rPr>
              <a:t>міжребер'ї</a:t>
            </a:r>
            <a:r>
              <a:rPr lang="ru-RU" dirty="0">
                <a:solidFill>
                  <a:schemeClr val="tx1"/>
                </a:solidFill>
              </a:rPr>
              <a:t> справа, на </a:t>
            </a:r>
            <a:r>
              <a:rPr lang="ru-RU" dirty="0" err="1">
                <a:solidFill>
                  <a:schemeClr val="tx1"/>
                </a:solidFill>
              </a:rPr>
              <a:t>рівні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нижньої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третини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грудної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клітки</a:t>
            </a:r>
            <a:r>
              <a:rPr lang="ru-RU" dirty="0">
                <a:solidFill>
                  <a:schemeClr val="tx1"/>
                </a:solidFill>
              </a:rPr>
              <a:t>. Полу </a:t>
            </a:r>
            <a:r>
              <a:rPr lang="ru-RU" dirty="0" err="1">
                <a:solidFill>
                  <a:schemeClr val="tx1"/>
                </a:solidFill>
              </a:rPr>
              <a:t>місячні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клапани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аорти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вислуховуються</a:t>
            </a:r>
            <a:r>
              <a:rPr lang="ru-RU" dirty="0">
                <a:solidFill>
                  <a:schemeClr val="tx1"/>
                </a:solidFill>
              </a:rPr>
              <a:t> в четвертому </a:t>
            </a:r>
            <a:r>
              <a:rPr lang="ru-RU" dirty="0" err="1">
                <a:solidFill>
                  <a:schemeClr val="tx1"/>
                </a:solidFill>
              </a:rPr>
              <a:t>міжребер'ї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зліва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дещо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нижче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лінії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плечового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суглоба</a:t>
            </a:r>
            <a:r>
              <a:rPr lang="ru-RU" dirty="0">
                <a:solidFill>
                  <a:schemeClr val="tx1"/>
                </a:solidFill>
              </a:rPr>
              <a:t>, а </a:t>
            </a:r>
            <a:r>
              <a:rPr lang="ru-RU" dirty="0" err="1">
                <a:solidFill>
                  <a:schemeClr val="tx1"/>
                </a:solidFill>
              </a:rPr>
              <a:t>півмісяцеві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клапани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легеневої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артерії</a:t>
            </a:r>
            <a:r>
              <a:rPr lang="ru-RU" dirty="0">
                <a:solidFill>
                  <a:schemeClr val="tx1"/>
                </a:solidFill>
              </a:rPr>
              <a:t> - у </a:t>
            </a:r>
            <a:r>
              <a:rPr lang="ru-RU" dirty="0" err="1">
                <a:solidFill>
                  <a:schemeClr val="tx1"/>
                </a:solidFill>
              </a:rPr>
              <a:t>третьому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міжребер'ї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зліва</a:t>
            </a:r>
            <a:r>
              <a:rPr lang="ru-RU" dirty="0">
                <a:solidFill>
                  <a:schemeClr val="tx1"/>
                </a:solidFill>
              </a:rPr>
              <a:t>, в </a:t>
            </a:r>
            <a:r>
              <a:rPr lang="ru-RU" dirty="0" err="1">
                <a:solidFill>
                  <a:schemeClr val="tx1"/>
                </a:solidFill>
              </a:rPr>
              <a:t>середині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нижньої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третини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грудної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клітки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indent="-450000" algn="just"/>
            <a:r>
              <a:rPr lang="ru-RU" b="1" i="1" dirty="0">
                <a:solidFill>
                  <a:srgbClr val="002060"/>
                </a:solidFill>
              </a:rPr>
              <a:t> У </a:t>
            </a:r>
            <a:r>
              <a:rPr lang="ru-RU" b="1" i="1" dirty="0" err="1">
                <a:solidFill>
                  <a:srgbClr val="002060"/>
                </a:solidFill>
              </a:rPr>
              <a:t>великої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рогатої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худоби</a:t>
            </a:r>
            <a:r>
              <a:rPr lang="ru-RU" b="1" i="1" dirty="0">
                <a:solidFill>
                  <a:srgbClr val="002060"/>
                </a:solidFill>
              </a:rPr>
              <a:t>, </a:t>
            </a:r>
            <a:r>
              <a:rPr lang="ru-RU" b="1" i="1" dirty="0" err="1">
                <a:solidFill>
                  <a:srgbClr val="002060"/>
                </a:solidFill>
              </a:rPr>
              <a:t>овець</a:t>
            </a:r>
            <a:r>
              <a:rPr lang="ru-RU" b="1" i="1" dirty="0">
                <a:solidFill>
                  <a:srgbClr val="002060"/>
                </a:solidFill>
              </a:rPr>
              <a:t> і </a:t>
            </a:r>
            <a:r>
              <a:rPr lang="ru-RU" b="1" i="1" dirty="0" err="1">
                <a:solidFill>
                  <a:srgbClr val="002060"/>
                </a:solidFill>
              </a:rPr>
              <a:t>кіз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проекція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двостулкового</a:t>
            </a:r>
            <a:r>
              <a:rPr lang="ru-RU" dirty="0">
                <a:solidFill>
                  <a:schemeClr val="tx1"/>
                </a:solidFill>
              </a:rPr>
              <a:t> клапана </a:t>
            </a:r>
            <a:r>
              <a:rPr lang="ru-RU" dirty="0" err="1">
                <a:solidFill>
                  <a:schemeClr val="tx1"/>
                </a:solidFill>
              </a:rPr>
              <a:t>знаходиться</a:t>
            </a:r>
            <a:r>
              <a:rPr lang="ru-RU" dirty="0">
                <a:solidFill>
                  <a:schemeClr val="tx1"/>
                </a:solidFill>
              </a:rPr>
              <a:t> в четвертому </a:t>
            </a:r>
            <a:r>
              <a:rPr lang="ru-RU" dirty="0" err="1">
                <a:solidFill>
                  <a:schemeClr val="tx1"/>
                </a:solidFill>
              </a:rPr>
              <a:t>міжребер'ї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зліва</a:t>
            </a:r>
            <a:r>
              <a:rPr lang="ru-RU" dirty="0">
                <a:solidFill>
                  <a:schemeClr val="tx1"/>
                </a:solidFill>
              </a:rPr>
              <a:t>, а </a:t>
            </a:r>
            <a:r>
              <a:rPr lang="ru-RU" dirty="0" err="1">
                <a:solidFill>
                  <a:schemeClr val="tx1"/>
                </a:solidFill>
              </a:rPr>
              <a:t>тристулкового</a:t>
            </a:r>
            <a:r>
              <a:rPr lang="ru-RU" dirty="0">
                <a:solidFill>
                  <a:schemeClr val="tx1"/>
                </a:solidFill>
              </a:rPr>
              <a:t> - у четвертому </a:t>
            </a:r>
            <a:r>
              <a:rPr lang="ru-RU" dirty="0" err="1">
                <a:solidFill>
                  <a:schemeClr val="tx1"/>
                </a:solidFill>
              </a:rPr>
              <a:t>міжребер'ї</a:t>
            </a:r>
            <a:r>
              <a:rPr lang="ru-RU" dirty="0">
                <a:solidFill>
                  <a:schemeClr val="tx1"/>
                </a:solidFill>
              </a:rPr>
              <a:t> справа, на 4-5 см </a:t>
            </a:r>
            <a:r>
              <a:rPr lang="ru-RU" dirty="0" err="1">
                <a:solidFill>
                  <a:schemeClr val="tx1"/>
                </a:solidFill>
              </a:rPr>
              <a:t>нижче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лінії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плечового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суглоба</a:t>
            </a:r>
            <a:r>
              <a:rPr lang="ru-RU" dirty="0">
                <a:solidFill>
                  <a:schemeClr val="tx1"/>
                </a:solidFill>
              </a:rPr>
              <a:t>. У </a:t>
            </a:r>
            <a:r>
              <a:rPr lang="ru-RU" dirty="0" err="1">
                <a:solidFill>
                  <a:schemeClr val="tx1"/>
                </a:solidFill>
              </a:rPr>
              <a:t>цьому</a:t>
            </a:r>
            <a:r>
              <a:rPr lang="ru-RU" dirty="0">
                <a:solidFill>
                  <a:schemeClr val="tx1"/>
                </a:solidFill>
              </a:rPr>
              <a:t> ж </a:t>
            </a:r>
            <a:r>
              <a:rPr lang="ru-RU" dirty="0" err="1">
                <a:solidFill>
                  <a:schemeClr val="tx1"/>
                </a:solidFill>
              </a:rPr>
              <a:t>міжребер'ї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зліва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рівні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вищеназваної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лінії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розташований</a:t>
            </a:r>
            <a:r>
              <a:rPr lang="ru-RU" dirty="0">
                <a:solidFill>
                  <a:schemeClr val="tx1"/>
                </a:solidFill>
              </a:rPr>
              <a:t> пункт </a:t>
            </a:r>
            <a:r>
              <a:rPr lang="ru-RU" dirty="0" err="1">
                <a:solidFill>
                  <a:schemeClr val="tx1"/>
                </a:solidFill>
              </a:rPr>
              <a:t>оптимальної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чутності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напівмісячних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клапанів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аорти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Проекція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напівмісячних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клапанів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легеневої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артерії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знаходиться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третьому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міжребер'ї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зліва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рівні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двостулкового</a:t>
            </a:r>
            <a:r>
              <a:rPr lang="ru-RU" dirty="0">
                <a:solidFill>
                  <a:schemeClr val="tx1"/>
                </a:solidFill>
              </a:rPr>
              <a:t> клапана. 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b="1" i="1" dirty="0">
                <a:solidFill>
                  <a:srgbClr val="002060"/>
                </a:solidFill>
              </a:rPr>
              <a:t>У </a:t>
            </a:r>
            <a:r>
              <a:rPr lang="ru-RU" b="1" i="1" dirty="0" err="1">
                <a:solidFill>
                  <a:srgbClr val="002060"/>
                </a:solidFill>
              </a:rPr>
              <a:t>м'ясоїдних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розташування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пунктів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оптимальної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чутності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клапанів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таке</a:t>
            </a:r>
            <a:r>
              <a:rPr lang="ru-RU" dirty="0">
                <a:solidFill>
                  <a:schemeClr val="tx1"/>
                </a:solidFill>
              </a:rPr>
              <a:t> ж як у коней. </a:t>
            </a:r>
            <a:r>
              <a:rPr lang="ru-RU" dirty="0" err="1">
                <a:solidFill>
                  <a:schemeClr val="tx1"/>
                </a:solidFill>
              </a:rPr>
              <a:t>Однак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двостулковий</a:t>
            </a:r>
            <a:r>
              <a:rPr lang="ru-RU" dirty="0">
                <a:solidFill>
                  <a:schemeClr val="tx1"/>
                </a:solidFill>
              </a:rPr>
              <a:t> клапан </a:t>
            </a:r>
            <a:r>
              <a:rPr lang="ru-RU" dirty="0" err="1">
                <a:solidFill>
                  <a:schemeClr val="tx1"/>
                </a:solidFill>
              </a:rPr>
              <a:t>краще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вислуховувати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середині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нижньої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третини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грудної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клітки</a:t>
            </a:r>
            <a:r>
              <a:rPr lang="ru-RU" dirty="0">
                <a:solidFill>
                  <a:schemeClr val="tx1"/>
                </a:solidFill>
              </a:rPr>
              <a:t>, а </a:t>
            </a:r>
            <a:r>
              <a:rPr lang="ru-RU" dirty="0" err="1">
                <a:solidFill>
                  <a:schemeClr val="tx1"/>
                </a:solidFill>
              </a:rPr>
              <a:t>півмісяцеві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клапани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аорти</a:t>
            </a:r>
            <a:r>
              <a:rPr lang="ru-RU" dirty="0">
                <a:solidFill>
                  <a:schemeClr val="tx1"/>
                </a:solidFill>
              </a:rPr>
              <a:t> - на </a:t>
            </a:r>
            <a:r>
              <a:rPr lang="ru-RU" dirty="0" err="1">
                <a:solidFill>
                  <a:schemeClr val="tx1"/>
                </a:solidFill>
              </a:rPr>
              <a:t>рівні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плечового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суглоба</a:t>
            </a:r>
            <a:r>
              <a:rPr lang="ru-RU" dirty="0">
                <a:solidFill>
                  <a:schemeClr val="tx1"/>
                </a:solidFill>
              </a:rPr>
              <a:t>. 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19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996224"/>
            <a:ext cx="10058400" cy="3872869"/>
          </a:xfrm>
        </p:spPr>
        <p:txBody>
          <a:bodyPr/>
          <a:lstStyle/>
          <a:p>
            <a:pPr indent="-450000" algn="just"/>
            <a:r>
              <a:rPr lang="ru-RU" i="1" u="sng" dirty="0" err="1">
                <a:solidFill>
                  <a:schemeClr val="tx1"/>
                </a:solidFill>
              </a:rPr>
              <a:t>Функціональні</a:t>
            </a:r>
            <a:r>
              <a:rPr lang="ru-RU" i="1" u="sng" dirty="0">
                <a:solidFill>
                  <a:schemeClr val="tx1"/>
                </a:solidFill>
              </a:rPr>
              <a:t> шуми </a:t>
            </a:r>
            <a:r>
              <a:rPr lang="ru-RU" i="1" u="sng" dirty="0" err="1">
                <a:solidFill>
                  <a:schemeClr val="tx1"/>
                </a:solidFill>
              </a:rPr>
              <a:t>поділяються</a:t>
            </a:r>
            <a:r>
              <a:rPr lang="ru-RU" i="1" u="sng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на шум </a:t>
            </a:r>
            <a:r>
              <a:rPr lang="ru-RU" dirty="0" err="1">
                <a:solidFill>
                  <a:schemeClr val="tx1"/>
                </a:solidFill>
              </a:rPr>
              <a:t>відносної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недостатності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анемічний</a:t>
            </a:r>
            <a:r>
              <a:rPr lang="ru-RU" dirty="0">
                <a:solidFill>
                  <a:schemeClr val="tx1"/>
                </a:solidFill>
              </a:rPr>
              <a:t>. Перший, </a:t>
            </a:r>
            <a:r>
              <a:rPr lang="ru-RU" dirty="0" err="1">
                <a:solidFill>
                  <a:schemeClr val="tx1"/>
                </a:solidFill>
              </a:rPr>
              <a:t>відносної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недостатності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утворюється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результаті</a:t>
            </a:r>
            <a:r>
              <a:rPr lang="ru-RU" dirty="0">
                <a:solidFill>
                  <a:schemeClr val="tx1"/>
                </a:solidFill>
              </a:rPr>
              <a:t> миогенной </a:t>
            </a:r>
            <a:r>
              <a:rPr lang="ru-RU" dirty="0" err="1">
                <a:solidFill>
                  <a:schemeClr val="tx1"/>
                </a:solidFill>
              </a:rPr>
              <a:t>дилатації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tx1"/>
                </a:solidFill>
              </a:rPr>
              <a:t>dilatatio</a:t>
            </a:r>
            <a:r>
              <a:rPr lang="en-US" dirty="0">
                <a:solidFill>
                  <a:schemeClr val="tx1"/>
                </a:solidFill>
              </a:rPr>
              <a:t> - </a:t>
            </a:r>
            <a:r>
              <a:rPr lang="ru-RU" dirty="0" err="1">
                <a:solidFill>
                  <a:schemeClr val="tx1"/>
                </a:solidFill>
              </a:rPr>
              <a:t>розширення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, при </a:t>
            </a:r>
            <a:r>
              <a:rPr lang="ru-RU" dirty="0" err="1">
                <a:solidFill>
                  <a:schemeClr val="tx1"/>
                </a:solidFill>
              </a:rPr>
              <a:t>цьому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розширюються</a:t>
            </a:r>
            <a:r>
              <a:rPr lang="ru-RU" dirty="0">
                <a:solidFill>
                  <a:schemeClr val="tx1"/>
                </a:solidFill>
              </a:rPr>
              <a:t> отвори і </a:t>
            </a:r>
            <a:r>
              <a:rPr lang="ru-RU" dirty="0" err="1">
                <a:solidFill>
                  <a:schemeClr val="tx1"/>
                </a:solidFill>
              </a:rPr>
              <a:t>клапани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які</a:t>
            </a:r>
            <a:r>
              <a:rPr lang="ru-RU" dirty="0">
                <a:solidFill>
                  <a:schemeClr val="tx1"/>
                </a:solidFill>
              </a:rPr>
              <a:t> не </a:t>
            </a:r>
            <a:r>
              <a:rPr lang="ru-RU" dirty="0" err="1">
                <a:solidFill>
                  <a:schemeClr val="tx1"/>
                </a:solidFill>
              </a:rPr>
              <a:t>мають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жодних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структурних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змін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які</a:t>
            </a:r>
            <a:r>
              <a:rPr lang="ru-RU" dirty="0">
                <a:solidFill>
                  <a:schemeClr val="tx1"/>
                </a:solidFill>
              </a:rPr>
              <a:t> не </a:t>
            </a:r>
            <a:r>
              <a:rPr lang="ru-RU" dirty="0" err="1">
                <a:solidFill>
                  <a:schemeClr val="tx1"/>
                </a:solidFill>
              </a:rPr>
              <a:t>повністю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закривають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систоли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Анемічний</a:t>
            </a:r>
            <a:r>
              <a:rPr lang="ru-RU" dirty="0">
                <a:solidFill>
                  <a:schemeClr val="tx1"/>
                </a:solidFill>
              </a:rPr>
              <a:t> шум </a:t>
            </a:r>
            <a:r>
              <a:rPr lang="ru-RU" dirty="0" err="1">
                <a:solidFill>
                  <a:schemeClr val="tx1"/>
                </a:solidFill>
              </a:rPr>
              <a:t>виникає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результаті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зміни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реологічних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властивостей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крові</a:t>
            </a:r>
            <a:r>
              <a:rPr lang="ru-RU" dirty="0">
                <a:solidFill>
                  <a:schemeClr val="tx1"/>
                </a:solidFill>
              </a:rPr>
              <a:t>, коли вона </a:t>
            </a:r>
            <a:r>
              <a:rPr lang="ru-RU" dirty="0" err="1">
                <a:solidFill>
                  <a:schemeClr val="tx1"/>
                </a:solidFill>
              </a:rPr>
              <a:t>рухається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більшою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швидкістю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виникає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невідповідність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швидкості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проходження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її</a:t>
            </a:r>
            <a:r>
              <a:rPr lang="ru-RU" dirty="0">
                <a:solidFill>
                  <a:schemeClr val="tx1"/>
                </a:solidFill>
              </a:rPr>
              <a:t> через отвори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indent="-450000" algn="just"/>
            <a:r>
              <a:rPr lang="ru-RU" dirty="0" err="1">
                <a:solidFill>
                  <a:schemeClr val="tx1"/>
                </a:solidFill>
              </a:rPr>
              <a:t>Функціональні</a:t>
            </a:r>
            <a:r>
              <a:rPr lang="ru-RU" dirty="0">
                <a:solidFill>
                  <a:schemeClr val="tx1"/>
                </a:solidFill>
              </a:rPr>
              <a:t> шуми </a:t>
            </a:r>
            <a:r>
              <a:rPr lang="ru-RU" dirty="0" err="1">
                <a:solidFill>
                  <a:schemeClr val="tx1"/>
                </a:solidFill>
              </a:rPr>
              <a:t>являють</a:t>
            </a:r>
            <a:r>
              <a:rPr lang="ru-RU" dirty="0">
                <a:solidFill>
                  <a:schemeClr val="tx1"/>
                </a:solidFill>
              </a:rPr>
              <a:t> собою </a:t>
            </a:r>
            <a:r>
              <a:rPr lang="ru-RU" dirty="0" err="1">
                <a:solidFill>
                  <a:schemeClr val="tx1"/>
                </a:solidFill>
              </a:rPr>
              <a:t>слабкі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ніжні</a:t>
            </a:r>
            <a:r>
              <a:rPr lang="ru-RU" dirty="0">
                <a:solidFill>
                  <a:schemeClr val="tx1"/>
                </a:solidFill>
              </a:rPr>
              <a:t> звуки, вони </a:t>
            </a:r>
            <a:r>
              <a:rPr lang="ru-RU" dirty="0" err="1">
                <a:solidFill>
                  <a:schemeClr val="tx1"/>
                </a:solidFill>
              </a:rPr>
              <a:t>нетривалі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зазвичай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виникають</a:t>
            </a:r>
            <a:r>
              <a:rPr lang="ru-RU" dirty="0">
                <a:solidFill>
                  <a:schemeClr val="tx1"/>
                </a:solidFill>
              </a:rPr>
              <a:t> у фазу </a:t>
            </a:r>
            <a:r>
              <a:rPr lang="ru-RU" dirty="0" err="1">
                <a:solidFill>
                  <a:schemeClr val="tx1"/>
                </a:solidFill>
              </a:rPr>
              <a:t>систоли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непостійні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тобто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міру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відновлення</a:t>
            </a:r>
            <a:r>
              <a:rPr lang="ru-RU" dirty="0">
                <a:solidFill>
                  <a:schemeClr val="tx1"/>
                </a:solidFill>
              </a:rPr>
              <a:t> тонусу </a:t>
            </a:r>
            <a:r>
              <a:rPr lang="ru-RU" dirty="0" err="1">
                <a:solidFill>
                  <a:schemeClr val="tx1"/>
                </a:solidFill>
              </a:rPr>
              <a:t>міокарда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реологічних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властивостей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крові</a:t>
            </a:r>
            <a:r>
              <a:rPr lang="ru-RU" dirty="0">
                <a:solidFill>
                  <a:schemeClr val="tx1"/>
                </a:solidFill>
              </a:rPr>
              <a:t> вони </a:t>
            </a:r>
            <a:r>
              <a:rPr lang="ru-RU" dirty="0" err="1">
                <a:solidFill>
                  <a:schemeClr val="tx1"/>
                </a:solidFill>
              </a:rPr>
              <a:t>зникають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056068"/>
            <a:ext cx="10058400" cy="4813026"/>
          </a:xfrm>
        </p:spPr>
        <p:txBody>
          <a:bodyPr>
            <a:normAutofit lnSpcReduction="10000"/>
          </a:bodyPr>
          <a:lstStyle/>
          <a:p>
            <a:pPr indent="-450000" algn="just"/>
            <a:r>
              <a:rPr lang="ru-RU" b="1" i="1" dirty="0" err="1">
                <a:solidFill>
                  <a:srgbClr val="002060"/>
                </a:solidFill>
              </a:rPr>
              <a:t>Екстракардіальні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(</a:t>
            </a:r>
            <a:r>
              <a:rPr lang="ru-RU" dirty="0" err="1" smtClean="0">
                <a:solidFill>
                  <a:schemeClr val="tx1"/>
                </a:solidFill>
              </a:rPr>
              <a:t>внесерцеві</a:t>
            </a:r>
            <a:r>
              <a:rPr lang="ru-RU" dirty="0" smtClean="0">
                <a:solidFill>
                  <a:schemeClr val="tx1"/>
                </a:solidFill>
              </a:rPr>
              <a:t>) </a:t>
            </a:r>
            <a:r>
              <a:rPr lang="ru-RU" dirty="0">
                <a:solidFill>
                  <a:schemeClr val="tx1"/>
                </a:solidFill>
              </a:rPr>
              <a:t>шуми </a:t>
            </a:r>
            <a:r>
              <a:rPr lang="ru-RU" dirty="0" err="1">
                <a:solidFill>
                  <a:schemeClr val="tx1"/>
                </a:solidFill>
              </a:rPr>
              <a:t>поділяються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перикардіальні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плевроперікардіальні</a:t>
            </a:r>
            <a:r>
              <a:rPr lang="ru-RU" dirty="0" smtClean="0">
                <a:solidFill>
                  <a:schemeClr val="tx1"/>
                </a:solidFill>
              </a:rPr>
              <a:t> і </a:t>
            </a:r>
            <a:r>
              <a:rPr lang="ru-RU" dirty="0" err="1" smtClean="0">
                <a:solidFill>
                  <a:schemeClr val="tx1"/>
                </a:solidFill>
              </a:rPr>
              <a:t>кардіопульмональні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</a:p>
          <a:p>
            <a:pPr indent="-450000" algn="just"/>
            <a:r>
              <a:rPr lang="ru-RU" i="1" u="sng" dirty="0" err="1" smtClean="0">
                <a:solidFill>
                  <a:schemeClr val="tx1"/>
                </a:solidFill>
              </a:rPr>
              <a:t>Перикардіальні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i="1" u="sng" dirty="0">
                <a:solidFill>
                  <a:schemeClr val="tx1"/>
                </a:solidFill>
              </a:rPr>
              <a:t>шуми</a:t>
            </a:r>
            <a:r>
              <a:rPr lang="ru-RU" dirty="0">
                <a:solidFill>
                  <a:schemeClr val="tx1"/>
                </a:solidFill>
              </a:rPr>
              <a:t> є результатом </a:t>
            </a:r>
            <a:r>
              <a:rPr lang="ru-RU" dirty="0" err="1">
                <a:solidFill>
                  <a:schemeClr val="tx1"/>
                </a:solidFill>
              </a:rPr>
              <a:t>зміни</a:t>
            </a:r>
            <a:r>
              <a:rPr lang="ru-RU" dirty="0">
                <a:solidFill>
                  <a:schemeClr val="tx1"/>
                </a:solidFill>
              </a:rPr>
              <a:t> з боку перикарда і </a:t>
            </a:r>
            <a:r>
              <a:rPr lang="ru-RU" dirty="0" err="1">
                <a:solidFill>
                  <a:schemeClr val="tx1"/>
                </a:solidFill>
              </a:rPr>
              <a:t>епікарду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Якщо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спостерігаються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відкладення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фібрину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поверхнях</a:t>
            </a:r>
            <a:r>
              <a:rPr lang="ru-RU" dirty="0">
                <a:solidFill>
                  <a:schemeClr val="tx1"/>
                </a:solidFill>
              </a:rPr>
              <a:t>, то </a:t>
            </a:r>
            <a:r>
              <a:rPr lang="ru-RU" dirty="0" err="1">
                <a:solidFill>
                  <a:schemeClr val="tx1"/>
                </a:solidFill>
              </a:rPr>
              <a:t>виникає</a:t>
            </a:r>
            <a:r>
              <a:rPr lang="ru-RU" dirty="0">
                <a:solidFill>
                  <a:schemeClr val="tx1"/>
                </a:solidFill>
              </a:rPr>
              <a:t> шум </a:t>
            </a:r>
            <a:r>
              <a:rPr lang="ru-RU" dirty="0" err="1">
                <a:solidFill>
                  <a:schemeClr val="tx1"/>
                </a:solidFill>
              </a:rPr>
              <a:t>тертя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нагадують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скріблення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дряпання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Такий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шум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характерний</a:t>
            </a:r>
            <a:r>
              <a:rPr lang="ru-RU" dirty="0">
                <a:solidFill>
                  <a:schemeClr val="tx1"/>
                </a:solidFill>
              </a:rPr>
              <a:t> для </a:t>
            </a:r>
            <a:r>
              <a:rPr lang="ru-RU" dirty="0" err="1">
                <a:solidFill>
                  <a:schemeClr val="tx1"/>
                </a:solidFill>
              </a:rPr>
              <a:t>фібринозного</a:t>
            </a:r>
            <a:r>
              <a:rPr lang="ru-RU" dirty="0">
                <a:solidFill>
                  <a:schemeClr val="tx1"/>
                </a:solidFill>
              </a:rPr>
              <a:t> перикардиту. При </a:t>
            </a:r>
            <a:r>
              <a:rPr lang="ru-RU" dirty="0" err="1">
                <a:solidFill>
                  <a:schemeClr val="tx1"/>
                </a:solidFill>
              </a:rPr>
              <a:t>накопиченні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перикарді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рідини</a:t>
            </a:r>
            <a:r>
              <a:rPr lang="ru-RU" dirty="0">
                <a:solidFill>
                  <a:schemeClr val="tx1"/>
                </a:solidFill>
              </a:rPr>
              <a:t> і газу </a:t>
            </a:r>
            <a:r>
              <a:rPr lang="ru-RU" dirty="0" err="1">
                <a:solidFill>
                  <a:schemeClr val="tx1"/>
                </a:solidFill>
              </a:rPr>
              <a:t>виникає</a:t>
            </a:r>
            <a:r>
              <a:rPr lang="ru-RU" dirty="0">
                <a:solidFill>
                  <a:schemeClr val="tx1"/>
                </a:solidFill>
              </a:rPr>
              <a:t> шум </a:t>
            </a:r>
            <a:r>
              <a:rPr lang="ru-RU" dirty="0" err="1">
                <a:solidFill>
                  <a:schemeClr val="tx1"/>
                </a:solidFill>
              </a:rPr>
              <a:t>плескоту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Розвивається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такий</a:t>
            </a:r>
            <a:r>
              <a:rPr lang="ru-RU" dirty="0">
                <a:solidFill>
                  <a:schemeClr val="tx1"/>
                </a:solidFill>
              </a:rPr>
              <a:t> шум в </a:t>
            </a:r>
            <a:r>
              <a:rPr lang="ru-RU" dirty="0" err="1">
                <a:solidFill>
                  <a:schemeClr val="tx1"/>
                </a:solidFill>
              </a:rPr>
              <a:t>результаті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гнійно-фібринозного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гнійного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гнійно-гнильного</a:t>
            </a:r>
            <a:r>
              <a:rPr lang="ru-RU" dirty="0">
                <a:solidFill>
                  <a:schemeClr val="tx1"/>
                </a:solidFill>
              </a:rPr>
              <a:t> перикардиту.</a:t>
            </a:r>
          </a:p>
          <a:p>
            <a:pPr indent="-450000" algn="just"/>
            <a:r>
              <a:rPr lang="ru-RU" i="1" u="sng" dirty="0" err="1" smtClean="0">
                <a:solidFill>
                  <a:schemeClr val="tx1"/>
                </a:solidFill>
              </a:rPr>
              <a:t>Перикардіальні</a:t>
            </a:r>
            <a:r>
              <a:rPr lang="ru-RU" i="1" u="sng" dirty="0" smtClean="0">
                <a:solidFill>
                  <a:schemeClr val="tx1"/>
                </a:solidFill>
              </a:rPr>
              <a:t> </a:t>
            </a:r>
            <a:r>
              <a:rPr lang="ru-RU" i="1" u="sng" dirty="0">
                <a:solidFill>
                  <a:schemeClr val="tx1"/>
                </a:solidFill>
              </a:rPr>
              <a:t>шуми </a:t>
            </a:r>
            <a:r>
              <a:rPr lang="ru-RU" i="1" u="sng" dirty="0" err="1">
                <a:solidFill>
                  <a:schemeClr val="tx1"/>
                </a:solidFill>
              </a:rPr>
              <a:t>відрізняються</a:t>
            </a:r>
            <a:r>
              <a:rPr lang="ru-RU" i="1" u="sng" dirty="0">
                <a:solidFill>
                  <a:schemeClr val="tx1"/>
                </a:solidFill>
              </a:rPr>
              <a:t> </a:t>
            </a:r>
            <a:r>
              <a:rPr lang="ru-RU" i="1" u="sng" dirty="0" err="1">
                <a:solidFill>
                  <a:schemeClr val="tx1"/>
                </a:solidFill>
              </a:rPr>
              <a:t>від</a:t>
            </a:r>
            <a:r>
              <a:rPr lang="ru-RU" i="1" u="sng" dirty="0">
                <a:solidFill>
                  <a:schemeClr val="tx1"/>
                </a:solidFill>
              </a:rPr>
              <a:t> </a:t>
            </a:r>
            <a:r>
              <a:rPr lang="ru-RU" i="1" u="sng" dirty="0" err="1">
                <a:solidFill>
                  <a:schemeClr val="tx1"/>
                </a:solidFill>
              </a:rPr>
              <a:t>ендокардіальних</a:t>
            </a:r>
            <a:r>
              <a:rPr lang="ru-RU" i="1" u="sng" dirty="0">
                <a:solidFill>
                  <a:schemeClr val="tx1"/>
                </a:solidFill>
              </a:rPr>
              <a:t> за </a:t>
            </a:r>
            <a:r>
              <a:rPr lang="ru-RU" i="1" u="sng" dirty="0" err="1">
                <a:solidFill>
                  <a:schemeClr val="tx1"/>
                </a:solidFill>
              </a:rPr>
              <a:t>наступними</a:t>
            </a:r>
            <a:r>
              <a:rPr lang="ru-RU" i="1" u="sng" dirty="0">
                <a:solidFill>
                  <a:schemeClr val="tx1"/>
                </a:solidFill>
              </a:rPr>
              <a:t> </a:t>
            </a:r>
            <a:r>
              <a:rPr lang="ru-RU" i="1" u="sng" dirty="0" err="1" smtClean="0">
                <a:solidFill>
                  <a:schemeClr val="tx1"/>
                </a:solidFill>
              </a:rPr>
              <a:t>показниками</a:t>
            </a:r>
            <a:r>
              <a:rPr lang="ru-RU" i="1" u="sng" dirty="0" smtClean="0">
                <a:solidFill>
                  <a:schemeClr val="tx1"/>
                </a:solidFill>
              </a:rPr>
              <a:t>:</a:t>
            </a:r>
          </a:p>
          <a:p>
            <a:pPr indent="-450000" algn="just"/>
            <a:r>
              <a:rPr lang="ru-RU" dirty="0" smtClean="0">
                <a:solidFill>
                  <a:schemeClr val="tx1"/>
                </a:solidFill>
              </a:rPr>
              <a:t>1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непостійні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dirty="0" smtClean="0">
                <a:solidFill>
                  <a:schemeClr val="tx1"/>
                </a:solidFill>
              </a:rPr>
              <a:t>2</a:t>
            </a:r>
            <a:r>
              <a:rPr lang="ru-RU" dirty="0">
                <a:solidFill>
                  <a:schemeClr val="tx1"/>
                </a:solidFill>
              </a:rPr>
              <a:t>) не </a:t>
            </a:r>
            <a:r>
              <a:rPr lang="ru-RU" dirty="0" err="1">
                <a:solidFill>
                  <a:schemeClr val="tx1"/>
                </a:solidFill>
              </a:rPr>
              <a:t>збігаються</a:t>
            </a:r>
            <a:r>
              <a:rPr lang="ru-RU" dirty="0">
                <a:solidFill>
                  <a:schemeClr val="tx1"/>
                </a:solidFill>
              </a:rPr>
              <a:t> з пунктами </a:t>
            </a:r>
            <a:r>
              <a:rPr lang="ru-RU" dirty="0" err="1">
                <a:solidFill>
                  <a:schemeClr val="tx1"/>
                </a:solidFill>
              </a:rPr>
              <a:t>оптимальної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чутності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клапанів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dirty="0" smtClean="0">
                <a:solidFill>
                  <a:schemeClr val="tx1"/>
                </a:solidFill>
              </a:rPr>
              <a:t>3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нагадують</a:t>
            </a:r>
            <a:r>
              <a:rPr lang="ru-RU" dirty="0">
                <a:solidFill>
                  <a:schemeClr val="tx1"/>
                </a:solidFill>
              </a:rPr>
              <a:t> звук </a:t>
            </a:r>
            <a:r>
              <a:rPr lang="ru-RU" dirty="0" err="1">
                <a:solidFill>
                  <a:schemeClr val="tx1"/>
                </a:solidFill>
              </a:rPr>
              <a:t>тертя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нерівних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поверхонь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dirty="0" smtClean="0">
                <a:solidFill>
                  <a:schemeClr val="tx1"/>
                </a:solidFill>
              </a:rPr>
              <a:t>4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відчуваються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безпосередньо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</a:t>
            </a:r>
            <a:r>
              <a:rPr lang="ru-RU" dirty="0">
                <a:solidFill>
                  <a:schemeClr val="tx1"/>
                </a:solidFill>
              </a:rPr>
              <a:t> капсулою фонендоскопа.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dirty="0" err="1" smtClean="0">
                <a:solidFill>
                  <a:schemeClr val="tx1"/>
                </a:solidFill>
              </a:rPr>
              <a:t>Слід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також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увазі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наявність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перикардіального</a:t>
            </a:r>
            <a:r>
              <a:rPr lang="ru-RU" dirty="0">
                <a:solidFill>
                  <a:schemeClr val="tx1"/>
                </a:solidFill>
              </a:rPr>
              <a:t> шуму </a:t>
            </a:r>
            <a:r>
              <a:rPr lang="ru-RU" dirty="0" err="1">
                <a:solidFill>
                  <a:schemeClr val="tx1"/>
                </a:solidFill>
              </a:rPr>
              <a:t>плескоту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тварини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зазвичай</a:t>
            </a:r>
            <a:r>
              <a:rPr lang="ru-RU" dirty="0">
                <a:solidFill>
                  <a:schemeClr val="tx1"/>
                </a:solidFill>
              </a:rPr>
              <a:t> не </a:t>
            </a:r>
            <a:r>
              <a:rPr lang="ru-RU" dirty="0" err="1">
                <a:solidFill>
                  <a:schemeClr val="tx1"/>
                </a:solidFill>
              </a:rPr>
              <a:t>одужують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тобто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несприятливий</a:t>
            </a:r>
            <a:r>
              <a:rPr lang="ru-RU" dirty="0">
                <a:solidFill>
                  <a:schemeClr val="tx1"/>
                </a:solidFill>
              </a:rPr>
              <a:t> симптом.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71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97489"/>
          </a:xfrm>
        </p:spPr>
        <p:txBody>
          <a:bodyPr/>
          <a:lstStyle/>
          <a:p>
            <a:pPr indent="-450000" algn="just"/>
            <a:r>
              <a:rPr lang="ru-RU" dirty="0" err="1" smtClean="0">
                <a:solidFill>
                  <a:schemeClr val="tx1"/>
                </a:solidFill>
              </a:rPr>
              <a:t>Плевроперікардіальні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шуми </a:t>
            </a:r>
            <a:r>
              <a:rPr lang="ru-RU" dirty="0" err="1">
                <a:solidFill>
                  <a:schemeClr val="tx1"/>
                </a:solidFill>
              </a:rPr>
              <a:t>виникають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результаті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тертя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зовнішнього</a:t>
            </a:r>
            <a:r>
              <a:rPr lang="ru-RU" dirty="0">
                <a:solidFill>
                  <a:schemeClr val="tx1"/>
                </a:solidFill>
              </a:rPr>
              <a:t> листка перикарда і костальной (</a:t>
            </a:r>
            <a:r>
              <a:rPr lang="ru-RU" dirty="0" err="1">
                <a:solidFill>
                  <a:schemeClr val="tx1"/>
                </a:solidFill>
              </a:rPr>
              <a:t>реберної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плеври</a:t>
            </a:r>
            <a:r>
              <a:rPr lang="ru-RU" dirty="0">
                <a:solidFill>
                  <a:schemeClr val="tx1"/>
                </a:solidFill>
              </a:rPr>
              <a:t>. При </a:t>
            </a:r>
            <a:r>
              <a:rPr lang="ru-RU" dirty="0" err="1">
                <a:solidFill>
                  <a:schemeClr val="tx1"/>
                </a:solidFill>
              </a:rPr>
              <a:t>цьому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можуть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підрозділятися</a:t>
            </a:r>
            <a:r>
              <a:rPr lang="ru-RU" dirty="0">
                <a:solidFill>
                  <a:schemeClr val="tx1"/>
                </a:solidFill>
              </a:rPr>
              <a:t> в свою </a:t>
            </a:r>
            <a:r>
              <a:rPr lang="ru-RU" dirty="0" err="1">
                <a:solidFill>
                  <a:schemeClr val="tx1"/>
                </a:solidFill>
              </a:rPr>
              <a:t>чергу</a:t>
            </a:r>
            <a:r>
              <a:rPr lang="ru-RU" dirty="0">
                <a:solidFill>
                  <a:schemeClr val="tx1"/>
                </a:solidFill>
              </a:rPr>
              <a:t> на шум </a:t>
            </a:r>
            <a:r>
              <a:rPr lang="ru-RU" dirty="0" err="1">
                <a:solidFill>
                  <a:schemeClr val="tx1"/>
                </a:solidFill>
              </a:rPr>
              <a:t>тертя</a:t>
            </a:r>
            <a:r>
              <a:rPr lang="ru-RU" dirty="0">
                <a:solidFill>
                  <a:schemeClr val="tx1"/>
                </a:solidFill>
              </a:rPr>
              <a:t> і шум </a:t>
            </a:r>
            <a:r>
              <a:rPr lang="ru-RU" dirty="0" err="1">
                <a:solidFill>
                  <a:schemeClr val="tx1"/>
                </a:solidFill>
              </a:rPr>
              <a:t>плескоту</a:t>
            </a:r>
            <a:r>
              <a:rPr lang="ru-RU" dirty="0">
                <a:solidFill>
                  <a:schemeClr val="tx1"/>
                </a:solidFill>
              </a:rPr>
              <a:t>. Вони </a:t>
            </a:r>
            <a:r>
              <a:rPr lang="ru-RU" dirty="0" err="1">
                <a:solidFill>
                  <a:schemeClr val="tx1"/>
                </a:solidFill>
              </a:rPr>
              <a:t>відрізняються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перикардіальних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тим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збігаються</a:t>
            </a:r>
            <a:r>
              <a:rPr lang="ru-RU" dirty="0">
                <a:solidFill>
                  <a:schemeClr val="tx1"/>
                </a:solidFill>
              </a:rPr>
              <a:t> з фазами </a:t>
            </a:r>
            <a:r>
              <a:rPr lang="ru-RU" dirty="0" err="1">
                <a:solidFill>
                  <a:schemeClr val="tx1"/>
                </a:solidFill>
              </a:rPr>
              <a:t>дихання</a:t>
            </a:r>
            <a:r>
              <a:rPr lang="ru-RU" dirty="0">
                <a:solidFill>
                  <a:schemeClr val="tx1"/>
                </a:solidFill>
              </a:rPr>
              <a:t>, а при </a:t>
            </a:r>
            <a:r>
              <a:rPr lang="ru-RU" dirty="0" err="1">
                <a:solidFill>
                  <a:schemeClr val="tx1"/>
                </a:solidFill>
              </a:rPr>
              <a:t>затримці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дихання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 smtClean="0">
                <a:solidFill>
                  <a:schemeClr val="tx1"/>
                </a:solidFill>
              </a:rPr>
              <a:t>апное</a:t>
            </a:r>
            <a:r>
              <a:rPr lang="ru-RU" dirty="0" smtClean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стають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слабкіше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взагалі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зникають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Плевроперікардіальние</a:t>
            </a:r>
            <a:r>
              <a:rPr lang="ru-RU" dirty="0">
                <a:solidFill>
                  <a:schemeClr val="tx1"/>
                </a:solidFill>
              </a:rPr>
              <a:t> шуми, </a:t>
            </a:r>
            <a:r>
              <a:rPr lang="ru-RU" dirty="0" err="1">
                <a:solidFill>
                  <a:schemeClr val="tx1"/>
                </a:solidFill>
              </a:rPr>
              <a:t>також</a:t>
            </a:r>
            <a:r>
              <a:rPr lang="ru-RU" dirty="0">
                <a:solidFill>
                  <a:schemeClr val="tx1"/>
                </a:solidFill>
              </a:rPr>
              <a:t> як і </a:t>
            </a:r>
            <a:r>
              <a:rPr lang="ru-RU" dirty="0" err="1">
                <a:solidFill>
                  <a:schemeClr val="tx1"/>
                </a:solidFill>
              </a:rPr>
              <a:t>перикардіальні</a:t>
            </a:r>
            <a:r>
              <a:rPr lang="ru-RU" dirty="0">
                <a:solidFill>
                  <a:schemeClr val="tx1"/>
                </a:solidFill>
              </a:rPr>
              <a:t>, не </a:t>
            </a:r>
            <a:r>
              <a:rPr lang="ru-RU" dirty="0" err="1">
                <a:solidFill>
                  <a:schemeClr val="tx1"/>
                </a:solidFill>
              </a:rPr>
              <a:t>мають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точок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найкращою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чутності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тим</a:t>
            </a:r>
            <a:r>
              <a:rPr lang="ru-RU" dirty="0">
                <a:solidFill>
                  <a:schemeClr val="tx1"/>
                </a:solidFill>
              </a:rPr>
              <a:t> самим </a:t>
            </a:r>
            <a:r>
              <a:rPr lang="ru-RU" dirty="0" err="1">
                <a:solidFill>
                  <a:schemeClr val="tx1"/>
                </a:solidFill>
              </a:rPr>
              <a:t>відрізняються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органічних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ендокардіальних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Реєструються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такі</a:t>
            </a:r>
            <a:r>
              <a:rPr lang="ru-RU" dirty="0">
                <a:solidFill>
                  <a:schemeClr val="tx1"/>
                </a:solidFill>
              </a:rPr>
              <a:t> шуми при </a:t>
            </a:r>
            <a:r>
              <a:rPr lang="ru-RU" dirty="0" err="1">
                <a:solidFill>
                  <a:schemeClr val="tx1"/>
                </a:solidFill>
              </a:rPr>
              <a:t>фібринозному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тертя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гнійно-гнильному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плескоту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плевриті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тобто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фактично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відносяться</a:t>
            </a:r>
            <a:r>
              <a:rPr lang="ru-RU" dirty="0">
                <a:solidFill>
                  <a:schemeClr val="tx1"/>
                </a:solidFill>
              </a:rPr>
              <a:t> до хвороб </a:t>
            </a:r>
            <a:r>
              <a:rPr lang="ru-RU" dirty="0" err="1">
                <a:solidFill>
                  <a:schemeClr val="tx1"/>
                </a:solidFill>
              </a:rPr>
              <a:t>органів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дихання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indent="-450000" algn="just"/>
            <a:r>
              <a:rPr lang="ru-RU" i="1" u="sng" dirty="0" err="1" smtClean="0">
                <a:solidFill>
                  <a:schemeClr val="tx1"/>
                </a:solidFill>
              </a:rPr>
              <a:t>Кардіопульмональні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i="1" u="sng" dirty="0" smtClean="0">
                <a:solidFill>
                  <a:schemeClr val="tx1"/>
                </a:solidFill>
              </a:rPr>
              <a:t>шуми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утворюються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збільшенні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обсягу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його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сили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скорочень</a:t>
            </a:r>
            <a:r>
              <a:rPr lang="ru-RU" dirty="0">
                <a:solidFill>
                  <a:schemeClr val="tx1"/>
                </a:solidFill>
              </a:rPr>
              <a:t>. У </a:t>
            </a:r>
            <a:r>
              <a:rPr lang="ru-RU" dirty="0" err="1">
                <a:solidFill>
                  <a:schemeClr val="tx1"/>
                </a:solidFill>
              </a:rPr>
              <a:t>результаті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різкої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систоли</a:t>
            </a:r>
            <a:r>
              <a:rPr lang="ru-RU" dirty="0">
                <a:solidFill>
                  <a:schemeClr val="tx1"/>
                </a:solidFill>
              </a:rPr>
              <a:t> такого </a:t>
            </a:r>
            <a:r>
              <a:rPr lang="ru-RU" dirty="0" err="1">
                <a:solidFill>
                  <a:schemeClr val="tx1"/>
                </a:solidFill>
              </a:rPr>
              <a:t>збільшеного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навколосерцевій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ділянці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легені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створюється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розріджений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простір</a:t>
            </a:r>
            <a:r>
              <a:rPr lang="ru-RU" dirty="0">
                <a:solidFill>
                  <a:schemeClr val="tx1"/>
                </a:solidFill>
              </a:rPr>
              <a:t>, правда за </a:t>
            </a:r>
            <a:r>
              <a:rPr lang="ru-RU" dirty="0" err="1">
                <a:solidFill>
                  <a:schemeClr val="tx1"/>
                </a:solidFill>
              </a:rPr>
              <a:t>умови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одночасно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скороченням</a:t>
            </a:r>
            <a:r>
              <a:rPr lang="ru-RU" dirty="0">
                <a:solidFill>
                  <a:schemeClr val="tx1"/>
                </a:solidFill>
              </a:rPr>
              <a:t> происходи і </a:t>
            </a:r>
            <a:r>
              <a:rPr lang="ru-RU" dirty="0" err="1">
                <a:solidFill>
                  <a:schemeClr val="tx1"/>
                </a:solidFill>
              </a:rPr>
              <a:t>вдих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Повітря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цьому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надходить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ці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ділянки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легені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більшою</a:t>
            </a:r>
            <a:r>
              <a:rPr lang="ru-RU" dirty="0">
                <a:solidFill>
                  <a:schemeClr val="tx1"/>
                </a:solidFill>
              </a:rPr>
              <a:t> силою,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створює</a:t>
            </a:r>
            <a:r>
              <a:rPr lang="ru-RU" dirty="0">
                <a:solidFill>
                  <a:schemeClr val="tx1"/>
                </a:solidFill>
              </a:rPr>
              <a:t> шум.</a:t>
            </a:r>
          </a:p>
          <a:p>
            <a:pPr indent="-4500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09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94467"/>
          </a:xfrm>
        </p:spPr>
        <p:txBody>
          <a:bodyPr>
            <a:normAutofit/>
          </a:bodyPr>
          <a:lstStyle/>
          <a:p>
            <a:pPr algn="ctr"/>
            <a:r>
              <a:rPr lang="ru-RU" b="1" i="1" dirty="0">
                <a:solidFill>
                  <a:srgbClr val="002060"/>
                </a:solidFill>
              </a:rPr>
              <a:t>3. </a:t>
            </a:r>
            <a:r>
              <a:rPr lang="ru-RU" b="1" i="1" dirty="0" err="1">
                <a:solidFill>
                  <a:srgbClr val="002060"/>
                </a:solidFill>
              </a:rPr>
              <a:t>Симптоми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вад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</a:rPr>
              <a:t>серця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000" algn="just"/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b="1" i="1" dirty="0" smtClean="0">
                <a:solidFill>
                  <a:srgbClr val="002060"/>
                </a:solidFill>
              </a:rPr>
              <a:t>Пороки </a:t>
            </a:r>
            <a:r>
              <a:rPr lang="ru-RU" b="1" i="1" dirty="0" err="1">
                <a:solidFill>
                  <a:srgbClr val="002060"/>
                </a:solidFill>
              </a:rPr>
              <a:t>серця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dirty="0" err="1">
                <a:solidFill>
                  <a:schemeClr val="tx1"/>
                </a:solidFill>
              </a:rPr>
              <a:t>порушення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діяльності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результаті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ураження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його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клапанів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отворів</a:t>
            </a:r>
            <a:r>
              <a:rPr lang="ru-RU" dirty="0">
                <a:solidFill>
                  <a:schemeClr val="tx1"/>
                </a:solidFill>
              </a:rPr>
              <a:t>. Пороки </a:t>
            </a:r>
            <a:r>
              <a:rPr lang="ru-RU" dirty="0" err="1">
                <a:solidFill>
                  <a:schemeClr val="tx1"/>
                </a:solidFill>
              </a:rPr>
              <a:t>бувають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вроджені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набуті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частіше</a:t>
            </a:r>
            <a:r>
              <a:rPr lang="ru-RU" dirty="0">
                <a:solidFill>
                  <a:schemeClr val="tx1"/>
                </a:solidFill>
              </a:rPr>
              <a:t> у собак, коней, </a:t>
            </a:r>
            <a:r>
              <a:rPr lang="ru-RU" dirty="0" err="1">
                <a:solidFill>
                  <a:schemeClr val="tx1"/>
                </a:solidFill>
              </a:rPr>
              <a:t>рідше</a:t>
            </a:r>
            <a:r>
              <a:rPr lang="ru-RU" dirty="0">
                <a:solidFill>
                  <a:schemeClr val="tx1"/>
                </a:solidFill>
              </a:rPr>
              <a:t> - у </a:t>
            </a:r>
            <a:r>
              <a:rPr lang="ru-RU" dirty="0" err="1">
                <a:solidFill>
                  <a:schemeClr val="tx1"/>
                </a:solidFill>
              </a:rPr>
              <a:t>великої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рогатої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худоби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овець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кіз</a:t>
            </a:r>
            <a:r>
              <a:rPr lang="ru-RU" dirty="0">
                <a:solidFill>
                  <a:schemeClr val="tx1"/>
                </a:solidFill>
              </a:rPr>
              <a:t>). Основною причиною </a:t>
            </a:r>
            <a:r>
              <a:rPr lang="ru-RU" dirty="0" err="1">
                <a:solidFill>
                  <a:schemeClr val="tx1"/>
                </a:solidFill>
              </a:rPr>
              <a:t>набутих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вад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є </a:t>
            </a:r>
            <a:r>
              <a:rPr lang="ru-RU" dirty="0" err="1">
                <a:solidFill>
                  <a:schemeClr val="tx1"/>
                </a:solidFill>
              </a:rPr>
              <a:t>ендокардит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оскільки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запальний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процес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нерідко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закінчується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деформацією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укороченням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стулок</a:t>
            </a:r>
            <a:r>
              <a:rPr lang="ru-RU" dirty="0">
                <a:solidFill>
                  <a:schemeClr val="tx1"/>
                </a:solidFill>
              </a:rPr>
              <a:t> клапана. </a:t>
            </a:r>
            <a:r>
              <a:rPr lang="ru-RU" dirty="0" err="1">
                <a:solidFill>
                  <a:schemeClr val="tx1"/>
                </a:solidFill>
              </a:rPr>
              <a:t>Такий</a:t>
            </a:r>
            <a:r>
              <a:rPr lang="ru-RU" dirty="0">
                <a:solidFill>
                  <a:schemeClr val="tx1"/>
                </a:solidFill>
              </a:rPr>
              <a:t> клапан не </a:t>
            </a:r>
            <a:r>
              <a:rPr lang="ru-RU" dirty="0" err="1">
                <a:solidFill>
                  <a:schemeClr val="tx1"/>
                </a:solidFill>
              </a:rPr>
              <a:t>прикриває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повністю</a:t>
            </a:r>
            <a:r>
              <a:rPr lang="ru-RU" dirty="0">
                <a:solidFill>
                  <a:schemeClr val="tx1"/>
                </a:solidFill>
              </a:rPr>
              <a:t> отвори, </a:t>
            </a:r>
            <a:r>
              <a:rPr lang="ru-RU" dirty="0" err="1">
                <a:solidFill>
                  <a:schemeClr val="tx1"/>
                </a:solidFill>
              </a:rPr>
              <a:t>тобто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розвивається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недостатність</a:t>
            </a:r>
            <a:r>
              <a:rPr lang="ru-RU" dirty="0">
                <a:solidFill>
                  <a:schemeClr val="tx1"/>
                </a:solidFill>
              </a:rPr>
              <a:t> клапана. </a:t>
            </a:r>
            <a:r>
              <a:rPr lang="ru-RU" dirty="0" err="1">
                <a:solidFill>
                  <a:schemeClr val="tx1"/>
                </a:solidFill>
              </a:rPr>
              <a:t>Якщо</a:t>
            </a:r>
            <a:r>
              <a:rPr lang="ru-RU" dirty="0">
                <a:solidFill>
                  <a:schemeClr val="tx1"/>
                </a:solidFill>
              </a:rPr>
              <a:t> ж </a:t>
            </a:r>
            <a:r>
              <a:rPr lang="ru-RU" dirty="0" err="1">
                <a:solidFill>
                  <a:schemeClr val="tx1"/>
                </a:solidFill>
              </a:rPr>
              <a:t>стулки</a:t>
            </a:r>
            <a:r>
              <a:rPr lang="ru-RU" dirty="0">
                <a:solidFill>
                  <a:schemeClr val="tx1"/>
                </a:solidFill>
              </a:rPr>
              <a:t> клапана </a:t>
            </a:r>
            <a:r>
              <a:rPr lang="ru-RU" dirty="0" err="1">
                <a:solidFill>
                  <a:schemeClr val="tx1"/>
                </a:solidFill>
              </a:rPr>
              <a:t>зростаються</a:t>
            </a:r>
            <a:r>
              <a:rPr lang="ru-RU" dirty="0">
                <a:solidFill>
                  <a:schemeClr val="tx1"/>
                </a:solidFill>
              </a:rPr>
              <a:t> по краях, то </a:t>
            </a:r>
            <a:r>
              <a:rPr lang="ru-RU" dirty="0" err="1">
                <a:solidFill>
                  <a:schemeClr val="tx1"/>
                </a:solidFill>
              </a:rPr>
              <a:t>звужується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отвір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який</a:t>
            </a:r>
            <a:r>
              <a:rPr lang="ru-RU" dirty="0">
                <a:solidFill>
                  <a:schemeClr val="tx1"/>
                </a:solidFill>
              </a:rPr>
              <a:t> вони </a:t>
            </a:r>
            <a:r>
              <a:rPr lang="ru-RU" dirty="0" err="1">
                <a:solidFill>
                  <a:schemeClr val="tx1"/>
                </a:solidFill>
              </a:rPr>
              <a:t>прикривають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Такий</a:t>
            </a:r>
            <a:r>
              <a:rPr lang="ru-RU" dirty="0">
                <a:solidFill>
                  <a:schemeClr val="tx1"/>
                </a:solidFill>
              </a:rPr>
              <a:t> стан </a:t>
            </a:r>
            <a:r>
              <a:rPr lang="ru-RU" dirty="0" err="1">
                <a:solidFill>
                  <a:schemeClr val="tx1"/>
                </a:solidFill>
              </a:rPr>
              <a:t>називається</a:t>
            </a:r>
            <a:r>
              <a:rPr lang="ru-RU" dirty="0">
                <a:solidFill>
                  <a:schemeClr val="tx1"/>
                </a:solidFill>
              </a:rPr>
              <a:t> стенозом </a:t>
            </a:r>
            <a:r>
              <a:rPr lang="ru-RU" dirty="0" err="1">
                <a:solidFill>
                  <a:schemeClr val="tx1"/>
                </a:solidFill>
              </a:rPr>
              <a:t>отвору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51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159099"/>
            <a:ext cx="10058400" cy="4709995"/>
          </a:xfrm>
        </p:spPr>
        <p:txBody>
          <a:bodyPr>
            <a:normAutofit/>
          </a:bodyPr>
          <a:lstStyle/>
          <a:p>
            <a:pPr indent="-450000" algn="just"/>
            <a:r>
              <a:rPr lang="ru-RU" b="1" i="1" dirty="0" err="1">
                <a:solidFill>
                  <a:srgbClr val="002060"/>
                </a:solidFill>
              </a:rPr>
              <a:t>Оскільки</a:t>
            </a:r>
            <a:r>
              <a:rPr lang="ru-RU" b="1" i="1" dirty="0">
                <a:solidFill>
                  <a:srgbClr val="002060"/>
                </a:solidFill>
              </a:rPr>
              <a:t> в </a:t>
            </a:r>
            <a:r>
              <a:rPr lang="ru-RU" b="1" i="1" dirty="0" err="1">
                <a:solidFill>
                  <a:srgbClr val="002060"/>
                </a:solidFill>
              </a:rPr>
              <a:t>серці</a:t>
            </a:r>
            <a:r>
              <a:rPr lang="ru-RU" b="1" i="1" dirty="0">
                <a:solidFill>
                  <a:srgbClr val="002060"/>
                </a:solidFill>
              </a:rPr>
              <a:t> 4 </a:t>
            </a:r>
            <a:r>
              <a:rPr lang="ru-RU" b="1" i="1" dirty="0" err="1">
                <a:solidFill>
                  <a:srgbClr val="002060"/>
                </a:solidFill>
              </a:rPr>
              <a:t>клапани</a:t>
            </a:r>
            <a:r>
              <a:rPr lang="ru-RU" b="1" i="1" dirty="0">
                <a:solidFill>
                  <a:srgbClr val="002060"/>
                </a:solidFill>
              </a:rPr>
              <a:t> і 4 отвори, то, </a:t>
            </a:r>
            <a:r>
              <a:rPr lang="ru-RU" b="1" i="1" dirty="0" err="1">
                <a:solidFill>
                  <a:srgbClr val="002060"/>
                </a:solidFill>
              </a:rPr>
              <a:t>отже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розрізняють</a:t>
            </a:r>
            <a:r>
              <a:rPr lang="ru-RU" b="1" i="1" dirty="0">
                <a:solidFill>
                  <a:srgbClr val="002060"/>
                </a:solidFill>
              </a:rPr>
              <a:t> 8 </a:t>
            </a:r>
            <a:r>
              <a:rPr lang="ru-RU" b="1" i="1" dirty="0" err="1">
                <a:solidFill>
                  <a:srgbClr val="002060"/>
                </a:solidFill>
              </a:rPr>
              <a:t>типів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простих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пороків</a:t>
            </a:r>
            <a:r>
              <a:rPr lang="ru-RU" b="1" i="1" dirty="0">
                <a:solidFill>
                  <a:srgbClr val="002060"/>
                </a:solidFill>
              </a:rPr>
              <a:t>: </a:t>
            </a:r>
            <a:endParaRPr lang="ru-RU" b="1" i="1" dirty="0" smtClean="0">
              <a:solidFill>
                <a:srgbClr val="002060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1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недостатність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лівого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атріовентрикулярного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двостулкового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мітрального</a:t>
            </a:r>
            <a:r>
              <a:rPr lang="ru-RU" dirty="0">
                <a:solidFill>
                  <a:schemeClr val="tx1"/>
                </a:solidFill>
              </a:rPr>
              <a:t>) клапана,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2</a:t>
            </a:r>
            <a:r>
              <a:rPr lang="ru-RU" dirty="0">
                <a:solidFill>
                  <a:schemeClr val="tx1"/>
                </a:solidFill>
              </a:rPr>
              <a:t>) стеноз </a:t>
            </a:r>
            <a:r>
              <a:rPr lang="ru-RU" dirty="0" err="1">
                <a:solidFill>
                  <a:schemeClr val="tx1"/>
                </a:solidFill>
              </a:rPr>
              <a:t>лівого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атріовентрикулярного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мітрального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отвору</a:t>
            </a:r>
            <a:r>
              <a:rPr lang="ru-RU" dirty="0">
                <a:solidFill>
                  <a:schemeClr val="tx1"/>
                </a:solidFill>
              </a:rPr>
              <a:t>,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3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недостатність</a:t>
            </a:r>
            <a:r>
              <a:rPr lang="ru-RU" dirty="0">
                <a:solidFill>
                  <a:schemeClr val="tx1"/>
                </a:solidFill>
              </a:rPr>
              <a:t> правого </a:t>
            </a:r>
            <a:r>
              <a:rPr lang="ru-RU" dirty="0" err="1">
                <a:solidFill>
                  <a:schemeClr val="tx1"/>
                </a:solidFill>
              </a:rPr>
              <a:t>атріовентрикулярного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тристулкового</a:t>
            </a:r>
            <a:r>
              <a:rPr lang="ru-RU" dirty="0">
                <a:solidFill>
                  <a:schemeClr val="tx1"/>
                </a:solidFill>
              </a:rPr>
              <a:t>) клапана,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4</a:t>
            </a:r>
            <a:r>
              <a:rPr lang="ru-RU" dirty="0">
                <a:solidFill>
                  <a:schemeClr val="tx1"/>
                </a:solidFill>
              </a:rPr>
              <a:t>) стеноз правого </a:t>
            </a:r>
            <a:r>
              <a:rPr lang="ru-RU" dirty="0" err="1">
                <a:solidFill>
                  <a:schemeClr val="tx1"/>
                </a:solidFill>
              </a:rPr>
              <a:t>атріовентрикулярного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отвору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5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недостатність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клапанів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аорти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6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 smtClean="0">
                <a:solidFill>
                  <a:schemeClr val="tx1"/>
                </a:solidFill>
              </a:rPr>
              <a:t>аортальний</a:t>
            </a:r>
            <a:r>
              <a:rPr lang="ru-RU" dirty="0" smtClean="0">
                <a:solidFill>
                  <a:schemeClr val="tx1"/>
                </a:solidFill>
              </a:rPr>
              <a:t> стеноз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7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недостатність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клапанів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легеневої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артерії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8</a:t>
            </a:r>
            <a:r>
              <a:rPr lang="ru-RU" dirty="0">
                <a:solidFill>
                  <a:schemeClr val="tx1"/>
                </a:solidFill>
              </a:rPr>
              <a:t>) стеноз гирла </a:t>
            </a:r>
            <a:r>
              <a:rPr lang="ru-RU" dirty="0" err="1">
                <a:solidFill>
                  <a:schemeClr val="tx1"/>
                </a:solidFill>
              </a:rPr>
              <a:t>легеневої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артерії</a:t>
            </a:r>
            <a:r>
              <a:rPr lang="ru-RU" dirty="0">
                <a:solidFill>
                  <a:schemeClr val="tx1"/>
                </a:solidFill>
              </a:rPr>
              <a:t>.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dirty="0" err="1" smtClean="0">
                <a:solidFill>
                  <a:schemeClr val="tx1"/>
                </a:solidFill>
              </a:rPr>
              <a:t>Складних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комбінованих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вад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набагато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більше</a:t>
            </a:r>
            <a:r>
              <a:rPr lang="ru-RU" dirty="0">
                <a:solidFill>
                  <a:schemeClr val="tx1"/>
                </a:solidFill>
              </a:rPr>
              <a:t>.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15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450000" algn="just"/>
            <a:r>
              <a:rPr lang="ru-RU" i="1" u="sng" dirty="0" err="1" smtClean="0">
                <a:solidFill>
                  <a:srgbClr val="002060"/>
                </a:solidFill>
              </a:rPr>
              <a:t>Недостатність</a:t>
            </a:r>
            <a:r>
              <a:rPr lang="ru-RU" i="1" u="sng" dirty="0" smtClean="0">
                <a:solidFill>
                  <a:srgbClr val="002060"/>
                </a:solidFill>
              </a:rPr>
              <a:t>  </a:t>
            </a:r>
            <a:r>
              <a:rPr lang="ru-RU" i="1" u="sng" dirty="0" err="1">
                <a:solidFill>
                  <a:srgbClr val="002060"/>
                </a:solidFill>
              </a:rPr>
              <a:t>лівого</a:t>
            </a:r>
            <a:r>
              <a:rPr lang="ru-RU" i="1" u="sng" dirty="0">
                <a:solidFill>
                  <a:srgbClr val="002060"/>
                </a:solidFill>
              </a:rPr>
              <a:t> </a:t>
            </a:r>
            <a:r>
              <a:rPr lang="ru-RU" i="1" u="sng" dirty="0" err="1">
                <a:solidFill>
                  <a:srgbClr val="002060"/>
                </a:solidFill>
              </a:rPr>
              <a:t>атріовентрикулярного</a:t>
            </a:r>
            <a:r>
              <a:rPr lang="ru-RU" i="1" u="sng" dirty="0">
                <a:solidFill>
                  <a:srgbClr val="002060"/>
                </a:solidFill>
              </a:rPr>
              <a:t> (</a:t>
            </a:r>
            <a:r>
              <a:rPr lang="ru-RU" i="1" u="sng" dirty="0" err="1">
                <a:solidFill>
                  <a:srgbClr val="002060"/>
                </a:solidFill>
              </a:rPr>
              <a:t>двостулкового</a:t>
            </a:r>
            <a:r>
              <a:rPr lang="ru-RU" i="1" u="sng" dirty="0">
                <a:solidFill>
                  <a:srgbClr val="002060"/>
                </a:solidFill>
              </a:rPr>
              <a:t>, </a:t>
            </a:r>
            <a:r>
              <a:rPr lang="ru-RU" i="1" u="sng" dirty="0" err="1">
                <a:solidFill>
                  <a:srgbClr val="002060"/>
                </a:solidFill>
              </a:rPr>
              <a:t>мітрального</a:t>
            </a:r>
            <a:r>
              <a:rPr lang="ru-RU" i="1" u="sng" dirty="0">
                <a:solidFill>
                  <a:srgbClr val="002060"/>
                </a:solidFill>
              </a:rPr>
              <a:t>) </a:t>
            </a:r>
            <a:r>
              <a:rPr lang="ru-RU" i="1" u="sng" dirty="0" smtClean="0">
                <a:solidFill>
                  <a:srgbClr val="002060"/>
                </a:solidFill>
              </a:rPr>
              <a:t>клапана </a:t>
            </a:r>
            <a:r>
              <a:rPr lang="ru-RU" dirty="0" err="1">
                <a:solidFill>
                  <a:schemeClr val="tx1"/>
                </a:solidFill>
              </a:rPr>
              <a:t>клінічно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проявляється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наявністю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систолічного</a:t>
            </a:r>
            <a:r>
              <a:rPr lang="ru-RU" dirty="0">
                <a:solidFill>
                  <a:schemeClr val="tx1"/>
                </a:solidFill>
              </a:rPr>
              <a:t> шуму у </a:t>
            </a:r>
            <a:r>
              <a:rPr lang="ru-RU" dirty="0" err="1">
                <a:solidFill>
                  <a:schemeClr val="tx1"/>
                </a:solidFill>
              </a:rPr>
              <a:t>відповідному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p.optima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в </a:t>
            </a:r>
            <a:r>
              <a:rPr lang="ru-RU" dirty="0" err="1">
                <a:solidFill>
                  <a:schemeClr val="tx1"/>
                </a:solidFill>
              </a:rPr>
              <a:t>результаті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зворотного</a:t>
            </a:r>
            <a:r>
              <a:rPr lang="ru-RU" dirty="0">
                <a:solidFill>
                  <a:schemeClr val="tx1"/>
                </a:solidFill>
              </a:rPr>
              <a:t> струму </a:t>
            </a:r>
            <a:r>
              <a:rPr lang="ru-RU" dirty="0" err="1">
                <a:solidFill>
                  <a:schemeClr val="tx1"/>
                </a:solidFill>
              </a:rPr>
              <a:t>крові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лівого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шлуночка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ліве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передсердя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збільшується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верхня</a:t>
            </a:r>
            <a:r>
              <a:rPr lang="ru-RU" dirty="0">
                <a:solidFill>
                  <a:schemeClr val="tx1"/>
                </a:solidFill>
              </a:rPr>
              <a:t> перкуссионная межа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послаблення</a:t>
            </a:r>
            <a:r>
              <a:rPr lang="ru-RU" dirty="0">
                <a:solidFill>
                  <a:schemeClr val="tx1"/>
                </a:solidFill>
              </a:rPr>
              <a:t> 1-го тону . </a:t>
            </a:r>
            <a:r>
              <a:rPr lang="ru-RU" dirty="0" err="1">
                <a:solidFill>
                  <a:schemeClr val="tx1"/>
                </a:solidFill>
              </a:rPr>
              <a:t>Зустрічається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частіше</a:t>
            </a:r>
            <a:r>
              <a:rPr lang="ru-RU" dirty="0">
                <a:solidFill>
                  <a:schemeClr val="tx1"/>
                </a:solidFill>
              </a:rPr>
              <a:t> у коней, свиней і собак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indent="-450000" algn="just"/>
            <a:r>
              <a:rPr lang="ru-RU" i="1" u="sng" dirty="0">
                <a:solidFill>
                  <a:srgbClr val="002060"/>
                </a:solidFill>
              </a:rPr>
              <a:t>Стеноз </a:t>
            </a:r>
            <a:r>
              <a:rPr lang="ru-RU" i="1" u="sng" dirty="0" err="1">
                <a:solidFill>
                  <a:srgbClr val="002060"/>
                </a:solidFill>
              </a:rPr>
              <a:t>лівого</a:t>
            </a:r>
            <a:r>
              <a:rPr lang="ru-RU" i="1" u="sng" dirty="0">
                <a:solidFill>
                  <a:srgbClr val="002060"/>
                </a:solidFill>
              </a:rPr>
              <a:t> </a:t>
            </a:r>
            <a:r>
              <a:rPr lang="ru-RU" i="1" u="sng" dirty="0" err="1">
                <a:solidFill>
                  <a:srgbClr val="002060"/>
                </a:solidFill>
              </a:rPr>
              <a:t>атріовентрикулярного</a:t>
            </a:r>
            <a:r>
              <a:rPr lang="ru-RU" i="1" u="sng" dirty="0">
                <a:solidFill>
                  <a:srgbClr val="002060"/>
                </a:solidFill>
              </a:rPr>
              <a:t> (</a:t>
            </a:r>
            <a:r>
              <a:rPr lang="ru-RU" i="1" u="sng" dirty="0" err="1">
                <a:solidFill>
                  <a:srgbClr val="002060"/>
                </a:solidFill>
              </a:rPr>
              <a:t>мітрального</a:t>
            </a:r>
            <a:r>
              <a:rPr lang="ru-RU" i="1" u="sng" dirty="0">
                <a:solidFill>
                  <a:srgbClr val="002060"/>
                </a:solidFill>
              </a:rPr>
              <a:t>) </a:t>
            </a:r>
            <a:r>
              <a:rPr lang="ru-RU" i="1" u="sng" dirty="0" err="1">
                <a:solidFill>
                  <a:srgbClr val="002060"/>
                </a:solidFill>
              </a:rPr>
              <a:t>отвору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Мітральний</a:t>
            </a:r>
            <a:r>
              <a:rPr lang="ru-RU" dirty="0">
                <a:solidFill>
                  <a:schemeClr val="tx1"/>
                </a:solidFill>
              </a:rPr>
              <a:t> стеноз </a:t>
            </a:r>
            <a:r>
              <a:rPr lang="ru-RU" dirty="0" err="1">
                <a:solidFill>
                  <a:schemeClr val="tx1"/>
                </a:solidFill>
              </a:rPr>
              <a:t>обумовлений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звуженням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лівого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атріовентрукулярного</a:t>
            </a:r>
            <a:r>
              <a:rPr lang="ru-RU" dirty="0">
                <a:solidFill>
                  <a:schemeClr val="tx1"/>
                </a:solidFill>
              </a:rPr>
              <a:t> отвори в 2 і </a:t>
            </a:r>
            <a:r>
              <a:rPr lang="ru-RU" dirty="0" err="1">
                <a:solidFill>
                  <a:schemeClr val="tx1"/>
                </a:solidFill>
              </a:rPr>
              <a:t>більше</a:t>
            </a:r>
            <a:r>
              <a:rPr lang="ru-RU" dirty="0">
                <a:solidFill>
                  <a:schemeClr val="tx1"/>
                </a:solidFill>
              </a:rPr>
              <a:t> рази. </a:t>
            </a:r>
            <a:r>
              <a:rPr lang="ru-RU" dirty="0" err="1">
                <a:solidFill>
                  <a:schemeClr val="tx1"/>
                </a:solidFill>
              </a:rPr>
              <a:t>Проявляється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мітральний</a:t>
            </a:r>
            <a:r>
              <a:rPr lang="ru-RU" dirty="0">
                <a:solidFill>
                  <a:schemeClr val="tx1"/>
                </a:solidFill>
              </a:rPr>
              <a:t> стеноз </a:t>
            </a:r>
            <a:r>
              <a:rPr lang="ru-RU" dirty="0" err="1">
                <a:solidFill>
                  <a:schemeClr val="tx1"/>
                </a:solidFill>
              </a:rPr>
              <a:t>наявністю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пресистолическим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діастолічного</a:t>
            </a:r>
            <a:r>
              <a:rPr lang="ru-RU" dirty="0">
                <a:solidFill>
                  <a:schemeClr val="tx1"/>
                </a:solidFill>
              </a:rPr>
              <a:t> шуму в </a:t>
            </a:r>
            <a:r>
              <a:rPr lang="en-US" dirty="0" err="1">
                <a:solidFill>
                  <a:schemeClr val="tx1"/>
                </a:solidFill>
              </a:rPr>
              <a:t>p.optima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двостулкового</a:t>
            </a:r>
            <a:r>
              <a:rPr lang="ru-RU" dirty="0">
                <a:solidFill>
                  <a:schemeClr val="tx1"/>
                </a:solidFill>
              </a:rPr>
              <a:t> клапана; 1-й тон </a:t>
            </a:r>
            <a:r>
              <a:rPr lang="ru-RU" dirty="0" err="1">
                <a:solidFill>
                  <a:schemeClr val="tx1"/>
                </a:solidFill>
              </a:rPr>
              <a:t>посилений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плескають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збільшується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верхня</a:t>
            </a:r>
            <a:r>
              <a:rPr lang="ru-RU" dirty="0">
                <a:solidFill>
                  <a:schemeClr val="tx1"/>
                </a:solidFill>
              </a:rPr>
              <a:t> перкуссионная межа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гіпертрофія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лівого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передсердя</a:t>
            </a:r>
            <a:r>
              <a:rPr lang="ru-RU" dirty="0">
                <a:solidFill>
                  <a:schemeClr val="tx1"/>
                </a:solidFill>
              </a:rPr>
              <a:t> і правого </a:t>
            </a:r>
            <a:r>
              <a:rPr lang="ru-RU" dirty="0" err="1">
                <a:solidFill>
                  <a:schemeClr val="tx1"/>
                </a:solidFill>
              </a:rPr>
              <a:t>шлуночка</a:t>
            </a:r>
            <a:r>
              <a:rPr lang="ru-RU" dirty="0">
                <a:solidFill>
                  <a:schemeClr val="tx1"/>
                </a:solidFill>
              </a:rPr>
              <a:t>); </a:t>
            </a:r>
            <a:r>
              <a:rPr lang="ru-RU" dirty="0" err="1">
                <a:solidFill>
                  <a:schemeClr val="tx1"/>
                </a:solidFill>
              </a:rPr>
              <a:t>артеріальний</a:t>
            </a:r>
            <a:r>
              <a:rPr lang="ru-RU" dirty="0">
                <a:solidFill>
                  <a:schemeClr val="tx1"/>
                </a:solidFill>
              </a:rPr>
              <a:t> пульс </a:t>
            </a:r>
            <a:r>
              <a:rPr lang="ru-RU" dirty="0" err="1">
                <a:solidFill>
                  <a:schemeClr val="tx1"/>
                </a:solidFill>
              </a:rPr>
              <a:t>прискорений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слабкого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наповнення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знижений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артеріальний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тиск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тремтіння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грудної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стінки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задишка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фізичному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навантаженні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ціаноз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шкіри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слизових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оболонок</a:t>
            </a:r>
            <a:r>
              <a:rPr lang="ru-RU" dirty="0">
                <a:solidFill>
                  <a:schemeClr val="tx1"/>
                </a:solidFill>
              </a:rPr>
              <a:t> (за </a:t>
            </a:r>
            <a:r>
              <a:rPr lang="ru-RU" dirty="0" err="1">
                <a:solidFill>
                  <a:schemeClr val="tx1"/>
                </a:solidFill>
              </a:rPr>
              <a:t>рахунок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гіпертензії</a:t>
            </a:r>
            <a:r>
              <a:rPr lang="ru-RU" dirty="0">
                <a:solidFill>
                  <a:schemeClr val="tx1"/>
                </a:solidFill>
              </a:rPr>
              <a:t> в малому </a:t>
            </a:r>
            <a:r>
              <a:rPr lang="ru-RU" dirty="0" err="1">
                <a:solidFill>
                  <a:schemeClr val="tx1"/>
                </a:solidFill>
              </a:rPr>
              <a:t>колі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кровообігу</a:t>
            </a:r>
            <a:r>
              <a:rPr lang="ru-RU" dirty="0">
                <a:solidFill>
                  <a:schemeClr val="tx1"/>
                </a:solidFill>
              </a:rPr>
              <a:t>). </a:t>
            </a:r>
            <a:r>
              <a:rPr lang="ru-RU" dirty="0" err="1">
                <a:solidFill>
                  <a:schemeClr val="tx1"/>
                </a:solidFill>
              </a:rPr>
              <a:t>Цей</a:t>
            </a:r>
            <a:r>
              <a:rPr lang="ru-RU" dirty="0">
                <a:solidFill>
                  <a:schemeClr val="tx1"/>
                </a:solidFill>
              </a:rPr>
              <a:t> порок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найбільш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важкий</a:t>
            </a:r>
            <a:r>
              <a:rPr lang="ru-RU" dirty="0">
                <a:solidFill>
                  <a:schemeClr val="tx1"/>
                </a:solidFill>
              </a:rPr>
              <a:t> і часто </a:t>
            </a:r>
            <a:r>
              <a:rPr lang="ru-RU" dirty="0" err="1">
                <a:solidFill>
                  <a:schemeClr val="tx1"/>
                </a:solidFill>
              </a:rPr>
              <a:t>зустрічається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7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23246"/>
          </a:xfrm>
        </p:spPr>
        <p:txBody>
          <a:bodyPr>
            <a:normAutofit/>
          </a:bodyPr>
          <a:lstStyle/>
          <a:p>
            <a:pPr indent="-450000" algn="just"/>
            <a:r>
              <a:rPr lang="ru-RU" i="1" u="sng" dirty="0" err="1">
                <a:solidFill>
                  <a:srgbClr val="002060"/>
                </a:solidFill>
              </a:rPr>
              <a:t>Недостатність</a:t>
            </a:r>
            <a:r>
              <a:rPr lang="ru-RU" i="1" u="sng" dirty="0">
                <a:solidFill>
                  <a:srgbClr val="002060"/>
                </a:solidFill>
              </a:rPr>
              <a:t> правого </a:t>
            </a:r>
            <a:r>
              <a:rPr lang="ru-RU" i="1" u="sng" dirty="0" err="1">
                <a:solidFill>
                  <a:srgbClr val="002060"/>
                </a:solidFill>
              </a:rPr>
              <a:t>атріовентрикулярного</a:t>
            </a:r>
            <a:r>
              <a:rPr lang="ru-RU" i="1" u="sng" dirty="0">
                <a:solidFill>
                  <a:srgbClr val="002060"/>
                </a:solidFill>
              </a:rPr>
              <a:t> (</a:t>
            </a:r>
            <a:r>
              <a:rPr lang="ru-RU" i="1" u="sng" dirty="0" err="1">
                <a:solidFill>
                  <a:srgbClr val="002060"/>
                </a:solidFill>
              </a:rPr>
              <a:t>тристулкового</a:t>
            </a:r>
            <a:r>
              <a:rPr lang="ru-RU" i="1" u="sng" dirty="0">
                <a:solidFill>
                  <a:srgbClr val="002060"/>
                </a:solidFill>
              </a:rPr>
              <a:t>) клапана </a:t>
            </a:r>
            <a:r>
              <a:rPr lang="ru-RU" dirty="0" err="1">
                <a:solidFill>
                  <a:schemeClr val="tx1"/>
                </a:solidFill>
              </a:rPr>
              <a:t>може</a:t>
            </a:r>
            <a:r>
              <a:rPr lang="ru-RU" dirty="0">
                <a:solidFill>
                  <a:schemeClr val="tx1"/>
                </a:solidFill>
              </a:rPr>
              <a:t> бути </a:t>
            </a:r>
            <a:r>
              <a:rPr lang="ru-RU" dirty="0" err="1">
                <a:solidFill>
                  <a:schemeClr val="tx1"/>
                </a:solidFill>
              </a:rPr>
              <a:t>обумовлена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функціональними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і </a:t>
            </a:r>
            <a:r>
              <a:rPr lang="ru-RU" dirty="0" err="1">
                <a:solidFill>
                  <a:schemeClr val="tx1"/>
                </a:solidFill>
              </a:rPr>
              <a:t>органічними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порушеннями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Функціональна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недостатність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розвивається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захворюваннях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внаслідок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розширення</a:t>
            </a:r>
            <a:r>
              <a:rPr lang="ru-RU" dirty="0">
                <a:solidFill>
                  <a:schemeClr val="tx1"/>
                </a:solidFill>
              </a:rPr>
              <a:t> правого </a:t>
            </a:r>
            <a:r>
              <a:rPr lang="ru-RU" dirty="0" err="1">
                <a:solidFill>
                  <a:schemeClr val="tx1"/>
                </a:solidFill>
              </a:rPr>
              <a:t>шлуночка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розтягування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фіброзного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кільця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тристулкового</a:t>
            </a:r>
            <a:r>
              <a:rPr lang="ru-RU" dirty="0">
                <a:solidFill>
                  <a:schemeClr val="tx1"/>
                </a:solidFill>
              </a:rPr>
              <a:t> клапана.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dirty="0" err="1" smtClean="0">
                <a:solidFill>
                  <a:schemeClr val="tx1"/>
                </a:solidFill>
              </a:rPr>
              <a:t>Органічна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i="1" u="sng" dirty="0" err="1">
                <a:solidFill>
                  <a:srgbClr val="002060"/>
                </a:solidFill>
              </a:rPr>
              <a:t>недостатність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зустрічається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рідко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викликається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запаленням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ендокардит</a:t>
            </a:r>
            <a:r>
              <a:rPr lang="ru-RU" dirty="0" smtClean="0">
                <a:solidFill>
                  <a:schemeClr val="tx1"/>
                </a:solidFill>
              </a:rPr>
              <a:t>).</a:t>
            </a:r>
          </a:p>
          <a:p>
            <a:pPr indent="-450000" algn="just"/>
            <a:r>
              <a:rPr lang="ru-RU" i="1" u="sng" dirty="0" err="1">
                <a:solidFill>
                  <a:schemeClr val="tx1"/>
                </a:solidFill>
              </a:rPr>
              <a:t>Симптоми</a:t>
            </a:r>
            <a:r>
              <a:rPr lang="ru-RU" dirty="0">
                <a:solidFill>
                  <a:schemeClr val="tx1"/>
                </a:solidFill>
              </a:rPr>
              <a:t>: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</a:rPr>
              <a:t>позитивний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венний</a:t>
            </a:r>
            <a:r>
              <a:rPr lang="ru-RU" dirty="0">
                <a:solidFill>
                  <a:schemeClr val="tx1"/>
                </a:solidFill>
              </a:rPr>
              <a:t> пульс (</a:t>
            </a:r>
            <a:r>
              <a:rPr lang="ru-RU" dirty="0" err="1">
                <a:solidFill>
                  <a:schemeClr val="tx1"/>
                </a:solidFill>
              </a:rPr>
              <a:t>патогномонічний</a:t>
            </a:r>
            <a:r>
              <a:rPr lang="ru-RU" dirty="0">
                <a:solidFill>
                  <a:schemeClr val="tx1"/>
                </a:solidFill>
              </a:rPr>
              <a:t> симптом);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</a:rPr>
              <a:t>наявність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систолічного</a:t>
            </a:r>
            <a:r>
              <a:rPr lang="ru-RU" dirty="0">
                <a:solidFill>
                  <a:schemeClr val="tx1"/>
                </a:solidFill>
              </a:rPr>
              <a:t> шуму в </a:t>
            </a:r>
            <a:r>
              <a:rPr lang="en-US" dirty="0" err="1">
                <a:solidFill>
                  <a:schemeClr val="tx1"/>
                </a:solidFill>
              </a:rPr>
              <a:t>p.optima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тристулкового</a:t>
            </a:r>
            <a:r>
              <a:rPr lang="ru-RU" dirty="0">
                <a:solidFill>
                  <a:schemeClr val="tx1"/>
                </a:solidFill>
              </a:rPr>
              <a:t> клапана </a:t>
            </a:r>
            <a:r>
              <a:rPr lang="ru-RU" dirty="0" err="1">
                <a:solidFill>
                  <a:schemeClr val="tx1"/>
                </a:solidFill>
              </a:rPr>
              <a:t>праворуч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ослаблення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ньому</a:t>
            </a:r>
            <a:r>
              <a:rPr lang="ru-RU" dirty="0">
                <a:solidFill>
                  <a:schemeClr val="tx1"/>
                </a:solidFill>
              </a:rPr>
              <a:t> 1-го тону;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</a:rPr>
              <a:t>зміщення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поштовху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внаслідок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гіпертрофії</a:t>
            </a:r>
            <a:r>
              <a:rPr lang="ru-RU" dirty="0">
                <a:solidFill>
                  <a:schemeClr val="tx1"/>
                </a:solidFill>
              </a:rPr>
              <a:t> правого </a:t>
            </a:r>
            <a:r>
              <a:rPr lang="ru-RU" dirty="0" err="1">
                <a:solidFill>
                  <a:schemeClr val="tx1"/>
                </a:solidFill>
              </a:rPr>
              <a:t>шлуночка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</a:rPr>
              <a:t>наявність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набряків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ціаноз</a:t>
            </a:r>
            <a:r>
              <a:rPr lang="ru-RU" dirty="0">
                <a:solidFill>
                  <a:schemeClr val="tx1"/>
                </a:solidFill>
              </a:rPr>
              <a:t> ( </a:t>
            </a:r>
            <a:r>
              <a:rPr lang="ru-RU" dirty="0" err="1">
                <a:solidFill>
                  <a:schemeClr val="tx1"/>
                </a:solidFill>
              </a:rPr>
              <a:t>венозний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застій</a:t>
            </a:r>
            <a:r>
              <a:rPr lang="ru-RU" dirty="0">
                <a:solidFill>
                  <a:schemeClr val="tx1"/>
                </a:solidFill>
              </a:rPr>
              <a:t> у великому </a:t>
            </a:r>
            <a:r>
              <a:rPr lang="ru-RU" dirty="0" err="1">
                <a:solidFill>
                  <a:schemeClr val="tx1"/>
                </a:solidFill>
              </a:rPr>
              <a:t>колі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кровообігу</a:t>
            </a:r>
            <a:r>
              <a:rPr lang="ru-RU" dirty="0" smtClean="0">
                <a:solidFill>
                  <a:schemeClr val="tx1"/>
                </a:solidFill>
              </a:rPr>
              <a:t>).</a:t>
            </a:r>
          </a:p>
          <a:p>
            <a:pPr indent="-4500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20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000" algn="just"/>
            <a:r>
              <a:rPr lang="ru-RU" i="1" u="sng" dirty="0">
                <a:solidFill>
                  <a:srgbClr val="002060"/>
                </a:solidFill>
              </a:rPr>
              <a:t>Стеноз правого </a:t>
            </a:r>
            <a:r>
              <a:rPr lang="ru-RU" i="1" u="sng" dirty="0" err="1">
                <a:solidFill>
                  <a:srgbClr val="002060"/>
                </a:solidFill>
              </a:rPr>
              <a:t>атріовентрикулярного</a:t>
            </a:r>
            <a:r>
              <a:rPr lang="ru-RU" i="1" u="sng" dirty="0">
                <a:solidFill>
                  <a:srgbClr val="002060"/>
                </a:solidFill>
              </a:rPr>
              <a:t> </a:t>
            </a:r>
            <a:r>
              <a:rPr lang="ru-RU" i="1" u="sng" dirty="0" err="1">
                <a:solidFill>
                  <a:srgbClr val="002060"/>
                </a:solidFill>
              </a:rPr>
              <a:t>отвору</a:t>
            </a:r>
            <a:r>
              <a:rPr lang="ru-RU" i="1" u="sng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обумовлений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звуженням</a:t>
            </a:r>
            <a:r>
              <a:rPr lang="ru-RU" dirty="0">
                <a:solidFill>
                  <a:schemeClr val="tx1"/>
                </a:solidFill>
              </a:rPr>
              <a:t> правого </a:t>
            </a:r>
            <a:r>
              <a:rPr lang="ru-RU" dirty="0" err="1">
                <a:solidFill>
                  <a:schemeClr val="tx1"/>
                </a:solidFill>
              </a:rPr>
              <a:t>атріовентрукулярного</a:t>
            </a:r>
            <a:r>
              <a:rPr lang="ru-RU" dirty="0">
                <a:solidFill>
                  <a:schemeClr val="tx1"/>
                </a:solidFill>
              </a:rPr>
              <a:t> отвори. </a:t>
            </a:r>
            <a:r>
              <a:rPr lang="ru-RU" dirty="0" err="1">
                <a:solidFill>
                  <a:schemeClr val="tx1"/>
                </a:solidFill>
              </a:rPr>
              <a:t>Зустрічається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тварин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літературними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даними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рідко</a:t>
            </a:r>
            <a:r>
              <a:rPr lang="ru-RU" dirty="0">
                <a:solidFill>
                  <a:schemeClr val="tx1"/>
                </a:solidFill>
              </a:rPr>
              <a:t>, але </a:t>
            </a:r>
            <a:r>
              <a:rPr lang="ru-RU" dirty="0" err="1">
                <a:solidFill>
                  <a:schemeClr val="tx1"/>
                </a:solidFill>
              </a:rPr>
              <a:t>буває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корів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кіз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i="1" u="sng" dirty="0" err="1">
                <a:solidFill>
                  <a:schemeClr val="tx1"/>
                </a:solidFill>
              </a:rPr>
              <a:t>Проявляється</a:t>
            </a:r>
            <a:r>
              <a:rPr lang="ru-RU" i="1" u="sng" dirty="0">
                <a:solidFill>
                  <a:schemeClr val="tx1"/>
                </a:solidFill>
              </a:rPr>
              <a:t> стеноз </a:t>
            </a:r>
            <a:r>
              <a:rPr lang="ru-RU" i="1" u="sng" dirty="0" err="1">
                <a:solidFill>
                  <a:schemeClr val="tx1"/>
                </a:solidFill>
              </a:rPr>
              <a:t>наявністю</a:t>
            </a:r>
            <a:r>
              <a:rPr lang="ru-RU" i="1" u="sng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пресистоличного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шуму в </a:t>
            </a:r>
            <a:r>
              <a:rPr lang="en-US" dirty="0" err="1">
                <a:solidFill>
                  <a:schemeClr val="tx1"/>
                </a:solidFill>
              </a:rPr>
              <a:t>p.optima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тристулкового</a:t>
            </a:r>
            <a:r>
              <a:rPr lang="ru-RU" dirty="0">
                <a:solidFill>
                  <a:schemeClr val="tx1"/>
                </a:solidFill>
              </a:rPr>
              <a:t> клапана, де </a:t>
            </a:r>
            <a:r>
              <a:rPr lang="ru-RU" dirty="0" err="1">
                <a:solidFill>
                  <a:schemeClr val="tx1"/>
                </a:solidFill>
              </a:rPr>
              <a:t>спостерігається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також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посилення</a:t>
            </a:r>
            <a:r>
              <a:rPr lang="ru-RU" dirty="0">
                <a:solidFill>
                  <a:schemeClr val="tx1"/>
                </a:solidFill>
              </a:rPr>
              <a:t> 1-го тону; </a:t>
            </a:r>
            <a:r>
              <a:rPr lang="ru-RU" dirty="0" err="1">
                <a:solidFill>
                  <a:schemeClr val="tx1"/>
                </a:solidFill>
              </a:rPr>
              <a:t>збільшується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верхня</a:t>
            </a:r>
            <a:r>
              <a:rPr lang="ru-RU" dirty="0">
                <a:solidFill>
                  <a:schemeClr val="tx1"/>
                </a:solidFill>
              </a:rPr>
              <a:t>, а при </a:t>
            </a:r>
            <a:r>
              <a:rPr lang="ru-RU" dirty="0" err="1">
                <a:solidFill>
                  <a:schemeClr val="tx1"/>
                </a:solidFill>
              </a:rPr>
              <a:t>важких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тривалих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ураженнях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задня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перкусійні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межі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гіпертрофія</a:t>
            </a:r>
            <a:r>
              <a:rPr lang="ru-RU" dirty="0">
                <a:solidFill>
                  <a:schemeClr val="tx1"/>
                </a:solidFill>
              </a:rPr>
              <a:t> правого </a:t>
            </a:r>
            <a:r>
              <a:rPr lang="ru-RU" dirty="0" err="1">
                <a:solidFill>
                  <a:schemeClr val="tx1"/>
                </a:solidFill>
              </a:rPr>
              <a:t>передсердя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лівого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шлуночка</a:t>
            </a:r>
            <a:r>
              <a:rPr lang="ru-RU" dirty="0">
                <a:solidFill>
                  <a:schemeClr val="tx1"/>
                </a:solidFill>
              </a:rPr>
              <a:t>). 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i="1" u="sng" dirty="0" err="1">
                <a:solidFill>
                  <a:srgbClr val="002060"/>
                </a:solidFill>
              </a:rPr>
              <a:t>Недостатність</a:t>
            </a:r>
            <a:r>
              <a:rPr lang="ru-RU" i="1" u="sng" dirty="0">
                <a:solidFill>
                  <a:srgbClr val="002060"/>
                </a:solidFill>
              </a:rPr>
              <a:t> </a:t>
            </a:r>
            <a:r>
              <a:rPr lang="ru-RU" i="1" u="sng" dirty="0" err="1">
                <a:solidFill>
                  <a:srgbClr val="002060"/>
                </a:solidFill>
              </a:rPr>
              <a:t>клапанів</a:t>
            </a:r>
            <a:r>
              <a:rPr lang="ru-RU" i="1" u="sng" dirty="0">
                <a:solidFill>
                  <a:srgbClr val="002060"/>
                </a:solidFill>
              </a:rPr>
              <a:t> </a:t>
            </a:r>
            <a:r>
              <a:rPr lang="ru-RU" i="1" u="sng" dirty="0" err="1">
                <a:solidFill>
                  <a:srgbClr val="002060"/>
                </a:solidFill>
              </a:rPr>
              <a:t>аорти</a:t>
            </a:r>
            <a:r>
              <a:rPr lang="ru-RU" i="1" u="sng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зустрічається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тварин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досить</a:t>
            </a:r>
            <a:r>
              <a:rPr lang="ru-RU" dirty="0">
                <a:solidFill>
                  <a:schemeClr val="tx1"/>
                </a:solidFill>
              </a:rPr>
              <a:t> часто, </a:t>
            </a:r>
            <a:r>
              <a:rPr lang="ru-RU" dirty="0" err="1">
                <a:solidFill>
                  <a:schemeClr val="tx1"/>
                </a:solidFill>
              </a:rPr>
              <a:t>однак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зв'язку</a:t>
            </a:r>
            <a:r>
              <a:rPr lang="ru-RU" dirty="0">
                <a:solidFill>
                  <a:schemeClr val="tx1"/>
                </a:solidFill>
              </a:rPr>
              <a:t> з великою компенсаторною </a:t>
            </a:r>
            <a:r>
              <a:rPr lang="ru-RU" dirty="0" err="1">
                <a:solidFill>
                  <a:schemeClr val="tx1"/>
                </a:solidFill>
              </a:rPr>
              <a:t>здатністю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цей</a:t>
            </a:r>
            <a:r>
              <a:rPr lang="ru-RU" dirty="0">
                <a:solidFill>
                  <a:schemeClr val="tx1"/>
                </a:solidFill>
              </a:rPr>
              <a:t> порок добре </a:t>
            </a:r>
            <a:r>
              <a:rPr lang="ru-RU" dirty="0" err="1">
                <a:solidFill>
                  <a:schemeClr val="tx1"/>
                </a:solidFill>
              </a:rPr>
              <a:t>компенсується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посиленою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роботою</a:t>
            </a:r>
            <a:r>
              <a:rPr lang="ru-RU" dirty="0">
                <a:solidFill>
                  <a:schemeClr val="tx1"/>
                </a:solidFill>
              </a:rPr>
              <a:t> потужного </a:t>
            </a:r>
            <a:r>
              <a:rPr lang="ru-RU" dirty="0" err="1">
                <a:solidFill>
                  <a:schemeClr val="tx1"/>
                </a:solidFill>
              </a:rPr>
              <a:t>лівого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шлуночка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i="1" u="sng" dirty="0" err="1">
                <a:solidFill>
                  <a:schemeClr val="tx1"/>
                </a:solidFill>
              </a:rPr>
              <a:t>Клінічні</a:t>
            </a:r>
            <a:r>
              <a:rPr lang="ru-RU" i="1" u="sng" dirty="0">
                <a:solidFill>
                  <a:schemeClr val="tx1"/>
                </a:solidFill>
              </a:rPr>
              <a:t> </a:t>
            </a:r>
            <a:r>
              <a:rPr lang="ru-RU" i="1" u="sng" dirty="0" err="1">
                <a:solidFill>
                  <a:schemeClr val="tx1"/>
                </a:solidFill>
              </a:rPr>
              <a:t>симптоми</a:t>
            </a:r>
            <a:r>
              <a:rPr lang="ru-RU" i="1" u="sng" dirty="0">
                <a:solidFill>
                  <a:schemeClr val="tx1"/>
                </a:solidFill>
              </a:rPr>
              <a:t> </a:t>
            </a:r>
            <a:r>
              <a:rPr lang="ru-RU" i="1" u="sng" dirty="0" err="1">
                <a:solidFill>
                  <a:schemeClr val="tx1"/>
                </a:solidFill>
              </a:rPr>
              <a:t>різноманітні</a:t>
            </a:r>
            <a:r>
              <a:rPr lang="ru-RU" i="1" u="sng" dirty="0">
                <a:solidFill>
                  <a:schemeClr val="tx1"/>
                </a:solidFill>
              </a:rPr>
              <a:t> і </a:t>
            </a:r>
            <a:r>
              <a:rPr lang="ru-RU" i="1" u="sng" dirty="0" err="1">
                <a:solidFill>
                  <a:schemeClr val="tx1"/>
                </a:solidFill>
              </a:rPr>
              <a:t>основні</a:t>
            </a:r>
            <a:r>
              <a:rPr lang="ru-RU" i="1" u="sng" dirty="0">
                <a:solidFill>
                  <a:schemeClr val="tx1"/>
                </a:solidFill>
              </a:rPr>
              <a:t> з них: </a:t>
            </a:r>
            <a:r>
              <a:rPr lang="ru-RU" dirty="0">
                <a:solidFill>
                  <a:schemeClr val="tx1"/>
                </a:solidFill>
              </a:rPr>
              <a:t>великий,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скаче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артеріальний</a:t>
            </a:r>
            <a:r>
              <a:rPr lang="ru-RU" dirty="0">
                <a:solidFill>
                  <a:schemeClr val="tx1"/>
                </a:solidFill>
              </a:rPr>
              <a:t> пульс; </a:t>
            </a:r>
            <a:r>
              <a:rPr lang="ru-RU" dirty="0" err="1">
                <a:solidFill>
                  <a:schemeClr val="tx1"/>
                </a:solidFill>
              </a:rPr>
              <a:t>ундуляціі</a:t>
            </a:r>
            <a:r>
              <a:rPr lang="ru-RU" dirty="0">
                <a:solidFill>
                  <a:schemeClr val="tx1"/>
                </a:solidFill>
              </a:rPr>
              <a:t> вен; </a:t>
            </a:r>
            <a:r>
              <a:rPr lang="ru-RU" dirty="0" err="1">
                <a:solidFill>
                  <a:schemeClr val="tx1"/>
                </a:solidFill>
              </a:rPr>
              <a:t>максимальний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артеріальний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тиск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підвищений</a:t>
            </a:r>
            <a:r>
              <a:rPr lang="ru-RU" dirty="0">
                <a:solidFill>
                  <a:schemeClr val="tx1"/>
                </a:solidFill>
              </a:rPr>
              <a:t>, а </a:t>
            </a:r>
            <a:r>
              <a:rPr lang="ru-RU" dirty="0" err="1">
                <a:solidFill>
                  <a:schemeClr val="tx1"/>
                </a:solidFill>
              </a:rPr>
              <a:t>мінімальне</a:t>
            </a:r>
            <a:r>
              <a:rPr lang="ru-RU" dirty="0">
                <a:solidFill>
                  <a:schemeClr val="tx1"/>
                </a:solidFill>
              </a:rPr>
              <a:t> - </a:t>
            </a:r>
            <a:r>
              <a:rPr lang="ru-RU" dirty="0" err="1">
                <a:solidFill>
                  <a:schemeClr val="tx1"/>
                </a:solidFill>
              </a:rPr>
              <a:t>знижено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тобто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спостерігається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збільшене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пульсовий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тиск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послаблення</a:t>
            </a:r>
            <a:r>
              <a:rPr lang="ru-RU" dirty="0">
                <a:solidFill>
                  <a:schemeClr val="tx1"/>
                </a:solidFill>
              </a:rPr>
              <a:t> 1-го і 2-го </a:t>
            </a:r>
            <a:r>
              <a:rPr lang="ru-RU" dirty="0" err="1">
                <a:solidFill>
                  <a:schemeClr val="tx1"/>
                </a:solidFill>
              </a:rPr>
              <a:t>тонів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діастолічний</a:t>
            </a:r>
            <a:r>
              <a:rPr lang="ru-RU" dirty="0">
                <a:solidFill>
                  <a:schemeClr val="tx1"/>
                </a:solidFill>
              </a:rPr>
              <a:t> шум у </a:t>
            </a:r>
            <a:r>
              <a:rPr lang="en-US" dirty="0" err="1">
                <a:solidFill>
                  <a:schemeClr val="tx1"/>
                </a:solidFill>
              </a:rPr>
              <a:t>p.optima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напівмісячних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клапанів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аорти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збільшення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задньої</a:t>
            </a:r>
            <a:r>
              <a:rPr lang="ru-RU" dirty="0">
                <a:solidFill>
                  <a:schemeClr val="tx1"/>
                </a:solidFill>
              </a:rPr>
              <a:t> перкуссионного </a:t>
            </a:r>
            <a:r>
              <a:rPr lang="ru-RU" dirty="0" err="1">
                <a:solidFill>
                  <a:schemeClr val="tx1"/>
                </a:solidFill>
              </a:rPr>
              <a:t>межі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70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94467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План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12134"/>
            <a:ext cx="10058400" cy="3756959"/>
          </a:xfrm>
        </p:spPr>
        <p:txBody>
          <a:bodyPr/>
          <a:lstStyle/>
          <a:p>
            <a:pPr algn="just"/>
            <a:r>
              <a:rPr lang="ru-RU" sz="2400" dirty="0">
                <a:solidFill>
                  <a:schemeClr val="tx1"/>
                </a:solidFill>
              </a:rPr>
              <a:t>1. </a:t>
            </a:r>
            <a:r>
              <a:rPr lang="ru-RU" sz="2400" dirty="0" err="1">
                <a:solidFill>
                  <a:schemeClr val="tx1"/>
                </a:solidFill>
              </a:rPr>
              <a:t>Зміни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тонів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серця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тварин</a:t>
            </a:r>
            <a:endParaRPr lang="ru-RU" sz="2400" dirty="0">
              <a:solidFill>
                <a:schemeClr val="tx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2. </a:t>
            </a:r>
            <a:r>
              <a:rPr lang="ru-RU" sz="2400" dirty="0" err="1" smtClean="0">
                <a:solidFill>
                  <a:schemeClr val="tx1"/>
                </a:solidFill>
              </a:rPr>
              <a:t>Походження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класифікація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діагностична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значимість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серцевих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шумів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Пункти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оптимальної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чутності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органічних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ендокардіальних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шумів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тонів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серця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тварин</a:t>
            </a:r>
            <a:endParaRPr lang="ru-RU" sz="2400" dirty="0">
              <a:solidFill>
                <a:schemeClr val="tx1"/>
              </a:solidFill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3. </a:t>
            </a:r>
            <a:r>
              <a:rPr lang="ru-RU" sz="2400" dirty="0" err="1">
                <a:solidFill>
                  <a:schemeClr val="tx1"/>
                </a:solidFill>
              </a:rPr>
              <a:t>Симптоми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вад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серця</a:t>
            </a:r>
            <a:endParaRPr lang="ru-RU" sz="2400" dirty="0">
              <a:solidFill>
                <a:schemeClr val="tx1"/>
              </a:solidFill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4. </a:t>
            </a:r>
            <a:r>
              <a:rPr lang="ru-RU" sz="2400" dirty="0" err="1">
                <a:solidFill>
                  <a:schemeClr val="tx1"/>
                </a:solidFill>
              </a:rPr>
              <a:t>Синдроми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серцевої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недостатності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</a:rPr>
              <a:t>5. Послідовність дослідження серцево-судинної системи тварин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just"/>
            <a:endParaRPr lang="ru-RU" sz="24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80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000" algn="just"/>
            <a:r>
              <a:rPr lang="ru-RU" i="1" u="sng" dirty="0" err="1">
                <a:solidFill>
                  <a:srgbClr val="002060"/>
                </a:solidFill>
              </a:rPr>
              <a:t>Аортальний</a:t>
            </a:r>
            <a:r>
              <a:rPr lang="ru-RU" i="1" u="sng" dirty="0">
                <a:solidFill>
                  <a:srgbClr val="002060"/>
                </a:solidFill>
              </a:rPr>
              <a:t> стеноз </a:t>
            </a:r>
            <a:r>
              <a:rPr lang="ru-RU" i="1" u="sng" dirty="0" err="1">
                <a:solidFill>
                  <a:srgbClr val="002060"/>
                </a:solidFill>
              </a:rPr>
              <a:t>або</a:t>
            </a:r>
            <a:r>
              <a:rPr lang="ru-RU" i="1" u="sng" dirty="0">
                <a:solidFill>
                  <a:srgbClr val="002060"/>
                </a:solidFill>
              </a:rPr>
              <a:t> </a:t>
            </a:r>
            <a:r>
              <a:rPr lang="ru-RU" i="1" u="sng" dirty="0" err="1">
                <a:solidFill>
                  <a:srgbClr val="002060"/>
                </a:solidFill>
              </a:rPr>
              <a:t>звуження</a:t>
            </a:r>
            <a:r>
              <a:rPr lang="ru-RU" i="1" u="sng" dirty="0">
                <a:solidFill>
                  <a:srgbClr val="002060"/>
                </a:solidFill>
              </a:rPr>
              <a:t> гирла </a:t>
            </a:r>
            <a:r>
              <a:rPr lang="ru-RU" i="1" u="sng" dirty="0" err="1">
                <a:solidFill>
                  <a:srgbClr val="002060"/>
                </a:solidFill>
              </a:rPr>
              <a:t>аорти</a:t>
            </a:r>
            <a:r>
              <a:rPr lang="ru-RU" i="1" u="sng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в чистому </a:t>
            </a:r>
            <a:r>
              <a:rPr lang="ru-RU" dirty="0" err="1">
                <a:solidFill>
                  <a:schemeClr val="tx1"/>
                </a:solidFill>
              </a:rPr>
              <a:t>вигляді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зустрічається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рідко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зазвичай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цей</a:t>
            </a:r>
            <a:r>
              <a:rPr lang="ru-RU" dirty="0">
                <a:solidFill>
                  <a:schemeClr val="tx1"/>
                </a:solidFill>
              </a:rPr>
              <a:t> порок </a:t>
            </a:r>
            <a:r>
              <a:rPr lang="ru-RU" dirty="0" err="1">
                <a:solidFill>
                  <a:schemeClr val="tx1"/>
                </a:solidFill>
              </a:rPr>
              <a:t>комбінується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із</a:t>
            </a:r>
            <a:r>
              <a:rPr lang="ru-RU" dirty="0">
                <a:solidFill>
                  <a:schemeClr val="tx1"/>
                </a:solidFill>
              </a:rPr>
              <a:t> стенозом </a:t>
            </a:r>
            <a:r>
              <a:rPr lang="ru-RU" dirty="0" err="1">
                <a:solidFill>
                  <a:schemeClr val="tx1"/>
                </a:solidFill>
              </a:rPr>
              <a:t>лівого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атріовентрикулярного</a:t>
            </a:r>
            <a:r>
              <a:rPr lang="ru-RU" dirty="0">
                <a:solidFill>
                  <a:schemeClr val="tx1"/>
                </a:solidFill>
              </a:rPr>
              <a:t> отвори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недостатністю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клапанів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аорти</a:t>
            </a:r>
            <a:r>
              <a:rPr lang="ru-RU" dirty="0">
                <a:solidFill>
                  <a:schemeClr val="tx1"/>
                </a:solidFill>
              </a:rPr>
              <a:t>. Причиною </a:t>
            </a:r>
            <a:r>
              <a:rPr lang="ru-RU" dirty="0" err="1">
                <a:solidFill>
                  <a:schemeClr val="tx1"/>
                </a:solidFill>
              </a:rPr>
              <a:t>його</a:t>
            </a:r>
            <a:r>
              <a:rPr lang="ru-RU" dirty="0">
                <a:solidFill>
                  <a:schemeClr val="tx1"/>
                </a:solidFill>
              </a:rPr>
              <a:t> є </a:t>
            </a:r>
            <a:r>
              <a:rPr lang="ru-RU" dirty="0" err="1">
                <a:solidFill>
                  <a:schemeClr val="tx1"/>
                </a:solidFill>
              </a:rPr>
              <a:t>звуження</a:t>
            </a:r>
            <a:r>
              <a:rPr lang="ru-RU" dirty="0">
                <a:solidFill>
                  <a:schemeClr val="tx1"/>
                </a:solidFill>
              </a:rPr>
              <a:t> в 2 і </a:t>
            </a:r>
            <a:r>
              <a:rPr lang="ru-RU" dirty="0" err="1" smtClean="0">
                <a:solidFill>
                  <a:schemeClr val="tx1"/>
                </a:solidFill>
              </a:rPr>
              <a:t>б</a:t>
            </a:r>
            <a:r>
              <a:rPr lang="ru-RU" dirty="0" err="1">
                <a:solidFill>
                  <a:schemeClr val="tx1"/>
                </a:solidFill>
              </a:rPr>
              <a:t>ільше</a:t>
            </a:r>
            <a:r>
              <a:rPr lang="ru-RU" dirty="0">
                <a:solidFill>
                  <a:schemeClr val="tx1"/>
                </a:solidFill>
              </a:rPr>
              <a:t> рази аортального отвори. </a:t>
            </a:r>
            <a:r>
              <a:rPr lang="ru-RU" dirty="0" err="1">
                <a:solidFill>
                  <a:schemeClr val="tx1"/>
                </a:solidFill>
              </a:rPr>
              <a:t>Клінічні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ознаки</a:t>
            </a:r>
            <a:r>
              <a:rPr lang="ru-RU" dirty="0">
                <a:solidFill>
                  <a:schemeClr val="tx1"/>
                </a:solidFill>
              </a:rPr>
              <a:t>: </a:t>
            </a:r>
            <a:r>
              <a:rPr lang="ru-RU" dirty="0" err="1">
                <a:solidFill>
                  <a:schemeClr val="tx1"/>
                </a:solidFill>
              </a:rPr>
              <a:t>артеріальний</a:t>
            </a:r>
            <a:r>
              <a:rPr lang="ru-RU" dirty="0">
                <a:solidFill>
                  <a:schemeClr val="tx1"/>
                </a:solidFill>
              </a:rPr>
              <a:t> пульс малого </a:t>
            </a:r>
            <a:r>
              <a:rPr lang="ru-RU" dirty="0" err="1">
                <a:solidFill>
                  <a:schemeClr val="tx1"/>
                </a:solidFill>
              </a:rPr>
              <a:t>наповнення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іноді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порожній</a:t>
            </a:r>
            <a:r>
              <a:rPr lang="ru-RU" dirty="0">
                <a:solidFill>
                  <a:schemeClr val="tx1"/>
                </a:solidFill>
              </a:rPr>
              <a:t>; в </a:t>
            </a:r>
            <a:r>
              <a:rPr lang="en-US" dirty="0" err="1">
                <a:solidFill>
                  <a:schemeClr val="tx1"/>
                </a:solidFill>
              </a:rPr>
              <a:t>p.optima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клапанів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аорти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прослуховується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гучний</a:t>
            </a:r>
            <a:r>
              <a:rPr lang="ru-RU" dirty="0">
                <a:solidFill>
                  <a:schemeClr val="tx1"/>
                </a:solidFill>
              </a:rPr>
              <a:t> шум </a:t>
            </a:r>
            <a:r>
              <a:rPr lang="ru-RU" dirty="0" err="1">
                <a:solidFill>
                  <a:schemeClr val="tx1"/>
                </a:solidFill>
              </a:rPr>
              <a:t>систоли</a:t>
            </a:r>
            <a:r>
              <a:rPr lang="ru-RU" dirty="0">
                <a:solidFill>
                  <a:schemeClr val="tx1"/>
                </a:solidFill>
              </a:rPr>
              <a:t>, при </a:t>
            </a:r>
            <a:r>
              <a:rPr lang="ru-RU" dirty="0" err="1">
                <a:solidFill>
                  <a:schemeClr val="tx1"/>
                </a:solidFill>
              </a:rPr>
              <a:t>цьому</a:t>
            </a:r>
            <a:r>
              <a:rPr lang="ru-RU" dirty="0">
                <a:solidFill>
                  <a:schemeClr val="tx1"/>
                </a:solidFill>
              </a:rPr>
              <a:t> тони </a:t>
            </a:r>
            <a:r>
              <a:rPr lang="ru-RU" dirty="0" err="1">
                <a:solidFill>
                  <a:schemeClr val="tx1"/>
                </a:solidFill>
              </a:rPr>
              <a:t>ослаблені</a:t>
            </a:r>
            <a:r>
              <a:rPr lang="ru-RU" dirty="0">
                <a:solidFill>
                  <a:schemeClr val="tx1"/>
                </a:solidFill>
              </a:rPr>
              <a:t>, особливо 2-й; </a:t>
            </a:r>
            <a:r>
              <a:rPr lang="ru-RU" dirty="0" err="1">
                <a:solidFill>
                  <a:schemeClr val="tx1"/>
                </a:solidFill>
              </a:rPr>
              <a:t>тахікардія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indent="-450000" algn="just"/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i="1" u="sng" dirty="0" err="1">
                <a:solidFill>
                  <a:srgbClr val="002060"/>
                </a:solidFill>
              </a:rPr>
              <a:t>Недостатність</a:t>
            </a:r>
            <a:r>
              <a:rPr lang="ru-RU" i="1" u="sng" dirty="0">
                <a:solidFill>
                  <a:srgbClr val="002060"/>
                </a:solidFill>
              </a:rPr>
              <a:t> </a:t>
            </a:r>
            <a:r>
              <a:rPr lang="ru-RU" i="1" u="sng" dirty="0" err="1">
                <a:solidFill>
                  <a:srgbClr val="002060"/>
                </a:solidFill>
              </a:rPr>
              <a:t>клапанів</a:t>
            </a:r>
            <a:r>
              <a:rPr lang="ru-RU" i="1" u="sng" dirty="0">
                <a:solidFill>
                  <a:srgbClr val="002060"/>
                </a:solidFill>
              </a:rPr>
              <a:t> </a:t>
            </a:r>
            <a:r>
              <a:rPr lang="ru-RU" i="1" u="sng" dirty="0" err="1">
                <a:solidFill>
                  <a:srgbClr val="002060"/>
                </a:solidFill>
              </a:rPr>
              <a:t>легеневої</a:t>
            </a:r>
            <a:r>
              <a:rPr lang="ru-RU" i="1" u="sng" dirty="0">
                <a:solidFill>
                  <a:srgbClr val="002060"/>
                </a:solidFill>
              </a:rPr>
              <a:t> </a:t>
            </a:r>
            <a:r>
              <a:rPr lang="ru-RU" i="1" u="sng" dirty="0" err="1">
                <a:solidFill>
                  <a:srgbClr val="002060"/>
                </a:solidFill>
              </a:rPr>
              <a:t>артерії</a:t>
            </a:r>
            <a:r>
              <a:rPr lang="ru-RU" i="1" u="sng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проявляється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діастолічним</a:t>
            </a:r>
            <a:r>
              <a:rPr lang="ru-RU" dirty="0">
                <a:solidFill>
                  <a:schemeClr val="tx1"/>
                </a:solidFill>
              </a:rPr>
              <a:t> шумом у </a:t>
            </a:r>
            <a:r>
              <a:rPr lang="en-US" dirty="0" err="1">
                <a:solidFill>
                  <a:schemeClr val="tx1"/>
                </a:solidFill>
              </a:rPr>
              <a:t>p.optima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напівмісячних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клапанів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легеневої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артерії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посиленням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поштовху</a:t>
            </a:r>
            <a:r>
              <a:rPr lang="ru-RU" dirty="0">
                <a:solidFill>
                  <a:schemeClr val="tx1"/>
                </a:solidFill>
              </a:rPr>
              <a:t>. У </a:t>
            </a:r>
            <a:r>
              <a:rPr lang="ru-RU" dirty="0" err="1">
                <a:solidFill>
                  <a:schemeClr val="tx1"/>
                </a:solidFill>
              </a:rPr>
              <a:t>тварин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зустрічається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рідко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також</a:t>
            </a:r>
            <a:r>
              <a:rPr lang="ru-RU" dirty="0">
                <a:solidFill>
                  <a:schemeClr val="tx1"/>
                </a:solidFill>
              </a:rPr>
              <a:t> як і стеноз гирла </a:t>
            </a:r>
            <a:r>
              <a:rPr lang="ru-RU" dirty="0" err="1">
                <a:solidFill>
                  <a:schemeClr val="tx1"/>
                </a:solidFill>
              </a:rPr>
              <a:t>легеневої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артерії</a:t>
            </a:r>
            <a:r>
              <a:rPr lang="ru-RU" dirty="0">
                <a:solidFill>
                  <a:schemeClr val="tx1"/>
                </a:solidFill>
              </a:rPr>
              <a:t>. Симптомом </a:t>
            </a:r>
            <a:r>
              <a:rPr lang="ru-RU" dirty="0" err="1">
                <a:solidFill>
                  <a:schemeClr val="tx1"/>
                </a:solidFill>
              </a:rPr>
              <a:t>звуження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отвору</a:t>
            </a:r>
            <a:r>
              <a:rPr lang="ru-RU" dirty="0">
                <a:solidFill>
                  <a:schemeClr val="tx1"/>
                </a:solidFill>
              </a:rPr>
              <a:t> є </a:t>
            </a:r>
            <a:r>
              <a:rPr lang="ru-RU" dirty="0" err="1">
                <a:solidFill>
                  <a:schemeClr val="tx1"/>
                </a:solidFill>
              </a:rPr>
              <a:t>поява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систолічного</a:t>
            </a:r>
            <a:r>
              <a:rPr lang="ru-RU" dirty="0">
                <a:solidFill>
                  <a:schemeClr val="tx1"/>
                </a:solidFill>
              </a:rPr>
              <a:t> шуму в </a:t>
            </a:r>
            <a:r>
              <a:rPr lang="en-US" dirty="0" err="1">
                <a:solidFill>
                  <a:schemeClr val="tx1"/>
                </a:solidFill>
              </a:rPr>
              <a:t>p.optima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клапанів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легеневої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артерії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ослаблення</a:t>
            </a:r>
            <a:r>
              <a:rPr lang="ru-RU" dirty="0">
                <a:solidFill>
                  <a:schemeClr val="tx1"/>
                </a:solidFill>
              </a:rPr>
              <a:t> 2-го тону.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77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07346"/>
          </a:xfrm>
        </p:spPr>
        <p:txBody>
          <a:bodyPr>
            <a:normAutofit/>
          </a:bodyPr>
          <a:lstStyle/>
          <a:p>
            <a:pPr algn="ctr"/>
            <a:r>
              <a:rPr lang="ru-RU" b="1" i="1" dirty="0">
                <a:solidFill>
                  <a:srgbClr val="002060"/>
                </a:solidFill>
              </a:rPr>
              <a:t>4. </a:t>
            </a:r>
            <a:r>
              <a:rPr lang="ru-RU" b="1" i="1" dirty="0" err="1">
                <a:solidFill>
                  <a:srgbClr val="002060"/>
                </a:solidFill>
              </a:rPr>
              <a:t>Синдроми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серцевої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</a:rPr>
              <a:t>недостатності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450000" algn="just"/>
            <a:r>
              <a:rPr lang="ru-RU" b="1" i="1" dirty="0" err="1">
                <a:solidFill>
                  <a:srgbClr val="002060"/>
                </a:solidFill>
              </a:rPr>
              <a:t>Під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серцевою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недостатністю</a:t>
            </a:r>
            <a:r>
              <a:rPr lang="ru-RU" b="1" i="1" dirty="0">
                <a:solidFill>
                  <a:srgbClr val="002060"/>
                </a:solidFill>
              </a:rPr>
              <a:t> (СН) </a:t>
            </a:r>
            <a:r>
              <a:rPr lang="ru-RU" dirty="0" err="1">
                <a:solidFill>
                  <a:schemeClr val="tx1"/>
                </a:solidFill>
              </a:rPr>
              <a:t>слід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розуміти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неспроможність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діяльності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щодо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забезпечення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організму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спокої</a:t>
            </a:r>
            <a:r>
              <a:rPr lang="ru-RU" dirty="0">
                <a:solidFill>
                  <a:schemeClr val="tx1"/>
                </a:solidFill>
              </a:rPr>
              <a:t> і при </a:t>
            </a:r>
            <a:r>
              <a:rPr lang="ru-RU" dirty="0" err="1">
                <a:solidFill>
                  <a:schemeClr val="tx1"/>
                </a:solidFill>
              </a:rPr>
              <a:t>навантаженнях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достатньою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кількістю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крові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Виникає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результаті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перевантаження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міокарда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об'ємом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тиском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крові</a:t>
            </a:r>
            <a:r>
              <a:rPr lang="ru-RU" dirty="0">
                <a:solidFill>
                  <a:schemeClr val="tx1"/>
                </a:solidFill>
              </a:rPr>
              <a:t>, а </a:t>
            </a:r>
            <a:r>
              <a:rPr lang="ru-RU" dirty="0" err="1">
                <a:solidFill>
                  <a:schemeClr val="tx1"/>
                </a:solidFill>
              </a:rPr>
              <a:t>також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ураженнях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м'яза</a:t>
            </a:r>
            <a:r>
              <a:rPr lang="ru-RU" dirty="0">
                <a:solidFill>
                  <a:schemeClr val="tx1"/>
                </a:solidFill>
              </a:rPr>
              <a:t>. 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i="1" u="sng" dirty="0" err="1">
                <a:solidFill>
                  <a:schemeClr val="tx1"/>
                </a:solidFill>
              </a:rPr>
              <a:t>Серцева</a:t>
            </a:r>
            <a:r>
              <a:rPr lang="ru-RU" i="1" u="sng" dirty="0">
                <a:solidFill>
                  <a:schemeClr val="tx1"/>
                </a:solidFill>
              </a:rPr>
              <a:t> </a:t>
            </a:r>
            <a:r>
              <a:rPr lang="ru-RU" i="1" u="sng" dirty="0" err="1">
                <a:solidFill>
                  <a:schemeClr val="tx1"/>
                </a:solidFill>
              </a:rPr>
              <a:t>недостатність</a:t>
            </a:r>
            <a:r>
              <a:rPr lang="ru-RU" i="1" u="sng" dirty="0">
                <a:solidFill>
                  <a:schemeClr val="tx1"/>
                </a:solidFill>
              </a:rPr>
              <a:t> </a:t>
            </a:r>
            <a:r>
              <a:rPr lang="ru-RU" i="1" u="sng" dirty="0" err="1">
                <a:solidFill>
                  <a:schemeClr val="tx1"/>
                </a:solidFill>
              </a:rPr>
              <a:t>може</a:t>
            </a:r>
            <a:r>
              <a:rPr lang="ru-RU" i="1" u="sng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бути </a:t>
            </a:r>
            <a:r>
              <a:rPr lang="ru-RU" dirty="0" err="1">
                <a:solidFill>
                  <a:schemeClr val="tx1"/>
                </a:solidFill>
              </a:rPr>
              <a:t>гострою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хронічною</a:t>
            </a:r>
            <a:r>
              <a:rPr lang="ru-RU" dirty="0">
                <a:solidFill>
                  <a:schemeClr val="tx1"/>
                </a:solidFill>
              </a:rPr>
              <a:t>.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i="1" u="sng" dirty="0" err="1" smtClean="0">
                <a:solidFill>
                  <a:schemeClr val="tx1"/>
                </a:solidFill>
              </a:rPr>
              <a:t>Гостра</a:t>
            </a:r>
            <a:r>
              <a:rPr lang="ru-RU" i="1" u="sng" dirty="0" smtClean="0">
                <a:solidFill>
                  <a:schemeClr val="tx1"/>
                </a:solidFill>
              </a:rPr>
              <a:t> </a:t>
            </a:r>
            <a:r>
              <a:rPr lang="ru-RU" i="1" u="sng" dirty="0">
                <a:solidFill>
                  <a:schemeClr val="tx1"/>
                </a:solidFill>
              </a:rPr>
              <a:t>СН </a:t>
            </a:r>
            <a:r>
              <a:rPr lang="ru-RU" dirty="0" err="1">
                <a:solidFill>
                  <a:schemeClr val="tx1"/>
                </a:solidFill>
              </a:rPr>
              <a:t>настає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раптово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протягом</a:t>
            </a:r>
            <a:r>
              <a:rPr lang="ru-RU" dirty="0">
                <a:solidFill>
                  <a:schemeClr val="tx1"/>
                </a:solidFill>
              </a:rPr>
              <a:t> короткого часу (</a:t>
            </a:r>
            <a:r>
              <a:rPr lang="ru-RU" dirty="0" err="1">
                <a:solidFill>
                  <a:schemeClr val="tx1"/>
                </a:solidFill>
              </a:rPr>
              <a:t>години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дні</a:t>
            </a:r>
            <a:r>
              <a:rPr lang="ru-RU" dirty="0">
                <a:solidFill>
                  <a:schemeClr val="tx1"/>
                </a:solidFill>
              </a:rPr>
              <a:t>). Вона </a:t>
            </a:r>
            <a:r>
              <a:rPr lang="ru-RU" dirty="0" err="1">
                <a:solidFill>
                  <a:schemeClr val="tx1"/>
                </a:solidFill>
              </a:rPr>
              <a:t>проявляється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гострої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лівошлуночкової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правошлуночкової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тотальної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недостатністю</a:t>
            </a:r>
            <a:r>
              <a:rPr lang="ru-RU" dirty="0">
                <a:solidFill>
                  <a:schemeClr val="tx1"/>
                </a:solidFill>
              </a:rPr>
              <a:t>.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i="1" u="sng" dirty="0" err="1" smtClean="0">
                <a:solidFill>
                  <a:schemeClr val="tx1"/>
                </a:solidFill>
              </a:rPr>
              <a:t>Хронічна</a:t>
            </a:r>
            <a:r>
              <a:rPr lang="ru-RU" i="1" u="sng" dirty="0" smtClean="0">
                <a:solidFill>
                  <a:schemeClr val="tx1"/>
                </a:solidFill>
              </a:rPr>
              <a:t> СН </a:t>
            </a:r>
            <a:r>
              <a:rPr lang="ru-RU" dirty="0">
                <a:solidFill>
                  <a:schemeClr val="tx1"/>
                </a:solidFill>
              </a:rPr>
              <a:t>(</a:t>
            </a:r>
            <a:r>
              <a:rPr lang="ru-RU" dirty="0" err="1">
                <a:solidFill>
                  <a:schemeClr val="tx1"/>
                </a:solidFill>
              </a:rPr>
              <a:t>власне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недостатність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кровообігу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розвивається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поступово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має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етапне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перебіг</a:t>
            </a:r>
            <a:r>
              <a:rPr lang="ru-RU" dirty="0">
                <a:solidFill>
                  <a:schemeClr val="tx1"/>
                </a:solidFill>
              </a:rPr>
              <a:t>. 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i="1" dirty="0" smtClean="0">
                <a:solidFill>
                  <a:schemeClr val="tx1"/>
                </a:solidFill>
              </a:rPr>
              <a:t>З </a:t>
            </a:r>
            <a:r>
              <a:rPr lang="ru-RU" i="1" dirty="0" err="1" smtClean="0">
                <a:solidFill>
                  <a:schemeClr val="tx1"/>
                </a:solidFill>
              </a:rPr>
              <a:t>усього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різноманіття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синдромів</a:t>
            </a:r>
            <a:r>
              <a:rPr lang="ru-RU" i="1" dirty="0">
                <a:solidFill>
                  <a:schemeClr val="tx1"/>
                </a:solidFill>
              </a:rPr>
              <a:t>, </a:t>
            </a:r>
            <a:r>
              <a:rPr lang="ru-RU" i="1" dirty="0" err="1">
                <a:solidFill>
                  <a:schemeClr val="tx1"/>
                </a:solidFill>
              </a:rPr>
              <a:t>якими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виявляються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численні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хвороби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серця</a:t>
            </a:r>
            <a:r>
              <a:rPr lang="ru-RU" i="1" dirty="0">
                <a:solidFill>
                  <a:schemeClr val="tx1"/>
                </a:solidFill>
              </a:rPr>
              <a:t>, у </a:t>
            </a:r>
            <a:r>
              <a:rPr lang="ru-RU" i="1" dirty="0" err="1">
                <a:solidFill>
                  <a:schemeClr val="tx1"/>
                </a:solidFill>
              </a:rPr>
              <a:t>ветеринарній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медицині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розглядають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лише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кілька</a:t>
            </a:r>
            <a:r>
              <a:rPr lang="ru-RU" i="1" dirty="0">
                <a:solidFill>
                  <a:schemeClr val="tx1"/>
                </a:solidFill>
              </a:rPr>
              <a:t>: </a:t>
            </a:r>
            <a:r>
              <a:rPr lang="ru-RU" i="1" dirty="0" err="1" smtClean="0">
                <a:solidFill>
                  <a:schemeClr val="tx1"/>
                </a:solidFill>
              </a:rPr>
              <a:t>серцевої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астми</a:t>
            </a:r>
            <a:r>
              <a:rPr lang="ru-RU" i="1" dirty="0">
                <a:solidFill>
                  <a:schemeClr val="tx1"/>
                </a:solidFill>
              </a:rPr>
              <a:t>, </a:t>
            </a:r>
            <a:r>
              <a:rPr lang="ru-RU" i="1" dirty="0" err="1">
                <a:solidFill>
                  <a:schemeClr val="tx1"/>
                </a:solidFill>
              </a:rPr>
              <a:t>набряку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легень</a:t>
            </a:r>
            <a:r>
              <a:rPr lang="ru-RU" i="1" dirty="0">
                <a:solidFill>
                  <a:schemeClr val="tx1"/>
                </a:solidFill>
              </a:rPr>
              <a:t>, </a:t>
            </a:r>
            <a:r>
              <a:rPr lang="ru-RU" i="1" dirty="0" err="1">
                <a:solidFill>
                  <a:schemeClr val="tx1"/>
                </a:solidFill>
              </a:rPr>
              <a:t>легеневого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серця</a:t>
            </a:r>
            <a:r>
              <a:rPr lang="ru-RU" i="1" dirty="0">
                <a:solidFill>
                  <a:schemeClr val="tx1"/>
                </a:solidFill>
              </a:rPr>
              <a:t>, </a:t>
            </a:r>
            <a:r>
              <a:rPr lang="ru-RU" i="1" dirty="0" err="1">
                <a:solidFill>
                  <a:schemeClr val="tx1"/>
                </a:solidFill>
              </a:rPr>
              <a:t>загальної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серцевої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недостатності</a:t>
            </a:r>
            <a:r>
              <a:rPr lang="ru-RU" i="1" dirty="0">
                <a:solidFill>
                  <a:schemeClr val="tx1"/>
                </a:solidFill>
              </a:rPr>
              <a:t>.</a:t>
            </a:r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16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450761"/>
            <a:ext cx="10058400" cy="5418333"/>
          </a:xfrm>
        </p:spPr>
        <p:txBody>
          <a:bodyPr/>
          <a:lstStyle/>
          <a:p>
            <a:pPr indent="-450000" algn="just"/>
            <a:r>
              <a:rPr lang="ru-RU" b="1" dirty="0">
                <a:solidFill>
                  <a:schemeClr val="tx1"/>
                </a:solidFill>
              </a:rPr>
              <a:t>Синдром </a:t>
            </a:r>
            <a:r>
              <a:rPr lang="ru-RU" b="1" dirty="0" err="1">
                <a:solidFill>
                  <a:schemeClr val="tx1"/>
                </a:solidFill>
              </a:rPr>
              <a:t>серцевої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астми</a:t>
            </a:r>
            <a:r>
              <a:rPr lang="ru-RU" b="1" dirty="0">
                <a:solidFill>
                  <a:schemeClr val="tx1"/>
                </a:solidFill>
              </a:rPr>
              <a:t> </a:t>
            </a:r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dirty="0" err="1">
                <a:solidFill>
                  <a:schemeClr val="tx1"/>
                </a:solidFill>
              </a:rPr>
              <a:t>прояв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гострої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лівошлуночкової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недостатності</a:t>
            </a:r>
            <a:r>
              <a:rPr lang="ru-RU" dirty="0">
                <a:solidFill>
                  <a:schemeClr val="tx1"/>
                </a:solidFill>
              </a:rPr>
              <a:t>, яка </a:t>
            </a:r>
            <a:r>
              <a:rPr lang="ru-RU" dirty="0" err="1">
                <a:solidFill>
                  <a:schemeClr val="tx1"/>
                </a:solidFill>
              </a:rPr>
              <a:t>виникла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зв'язку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гострим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інтерстиціальним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набряком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легеневої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тканини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Характеризується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нападоподібною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змішаної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задишкою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різким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поліпное</a:t>
            </a:r>
            <a:r>
              <a:rPr lang="ru-RU" dirty="0">
                <a:solidFill>
                  <a:schemeClr val="tx1"/>
                </a:solidFill>
              </a:rPr>
              <a:t>. При </a:t>
            </a:r>
            <a:r>
              <a:rPr lang="ru-RU" dirty="0" err="1">
                <a:solidFill>
                  <a:schemeClr val="tx1"/>
                </a:solidFill>
              </a:rPr>
              <a:t>тривалих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нападах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задишка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доходити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ступеня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ядухи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аритмічним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хвилеподібним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диханням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indent="-450000" algn="just"/>
            <a:r>
              <a:rPr lang="ru-RU" dirty="0">
                <a:solidFill>
                  <a:schemeClr val="tx1"/>
                </a:solidFill>
              </a:rPr>
              <a:t>При </a:t>
            </a:r>
            <a:r>
              <a:rPr lang="ru-RU" dirty="0" err="1">
                <a:solidFill>
                  <a:schemeClr val="tx1"/>
                </a:solidFill>
              </a:rPr>
              <a:t>зниженні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скоротливої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функції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міокарда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зменшенням</a:t>
            </a:r>
            <a:r>
              <a:rPr lang="ru-RU" dirty="0">
                <a:solidFill>
                  <a:schemeClr val="tx1"/>
                </a:solidFill>
              </a:rPr>
              <a:t> ударного </a:t>
            </a:r>
            <a:r>
              <a:rPr lang="ru-RU" dirty="0" err="1">
                <a:solidFill>
                  <a:schemeClr val="tx1"/>
                </a:solidFill>
              </a:rPr>
              <a:t>об'єму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застоєм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лівому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передсерді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легеневих</a:t>
            </a:r>
            <a:r>
              <a:rPr lang="ru-RU" dirty="0">
                <a:solidFill>
                  <a:schemeClr val="tx1"/>
                </a:solidFill>
              </a:rPr>
              <a:t> венах </a:t>
            </a:r>
            <a:r>
              <a:rPr lang="ru-RU" dirty="0" err="1">
                <a:solidFill>
                  <a:schemeClr val="tx1"/>
                </a:solidFill>
              </a:rPr>
              <a:t>утруднюється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венозний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відтік</a:t>
            </a:r>
            <a:r>
              <a:rPr lang="ru-RU" dirty="0">
                <a:solidFill>
                  <a:schemeClr val="tx1"/>
                </a:solidFill>
              </a:rPr>
              <a:t> з легких. </a:t>
            </a:r>
            <a:r>
              <a:rPr lang="ru-RU" dirty="0" err="1">
                <a:solidFill>
                  <a:schemeClr val="tx1"/>
                </a:solidFill>
              </a:rPr>
              <a:t>Порушується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кровообіг</a:t>
            </a:r>
            <a:r>
              <a:rPr lang="ru-RU" dirty="0">
                <a:solidFill>
                  <a:schemeClr val="tx1"/>
                </a:solidFill>
              </a:rPr>
              <a:t> в малому </a:t>
            </a:r>
            <a:r>
              <a:rPr lang="ru-RU" dirty="0" err="1">
                <a:solidFill>
                  <a:schemeClr val="tx1"/>
                </a:solidFill>
              </a:rPr>
              <a:t>колі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призводить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гіпертензії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подальшим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підвищенням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проникності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судинних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стінок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посиленою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транссудації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рідини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капілярів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інтерстиціальну</a:t>
            </a:r>
            <a:r>
              <a:rPr lang="ru-RU" dirty="0">
                <a:solidFill>
                  <a:schemeClr val="tx1"/>
                </a:solidFill>
              </a:rPr>
              <a:t> тканину.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супроводжується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порушенням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функції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зовнішнього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тканинного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дихання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гіпоксією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респіраторним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метаболічним</a:t>
            </a:r>
            <a:r>
              <a:rPr lang="ru-RU" dirty="0">
                <a:solidFill>
                  <a:schemeClr val="tx1"/>
                </a:solidFill>
              </a:rPr>
              <a:t> ацидозом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indent="-450000" algn="just"/>
            <a:r>
              <a:rPr lang="ru-RU" dirty="0" err="1">
                <a:solidFill>
                  <a:schemeClr val="tx1"/>
                </a:solidFill>
              </a:rPr>
              <a:t>Провідним</a:t>
            </a:r>
            <a:r>
              <a:rPr lang="ru-RU" dirty="0">
                <a:solidFill>
                  <a:schemeClr val="tx1"/>
                </a:solidFill>
              </a:rPr>
              <a:t> симптомом,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спонукає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клінічного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дослідження</a:t>
            </a:r>
            <a:r>
              <a:rPr lang="ru-RU" dirty="0">
                <a:solidFill>
                  <a:schemeClr val="tx1"/>
                </a:solidFill>
              </a:rPr>
              <a:t>, у </a:t>
            </a:r>
            <a:r>
              <a:rPr lang="ru-RU" dirty="0" err="1">
                <a:solidFill>
                  <a:schemeClr val="tx1"/>
                </a:solidFill>
              </a:rPr>
              <a:t>тварин</a:t>
            </a:r>
            <a:r>
              <a:rPr lang="ru-RU" dirty="0">
                <a:solidFill>
                  <a:schemeClr val="tx1"/>
                </a:solidFill>
              </a:rPr>
              <a:t> є </a:t>
            </a:r>
            <a:r>
              <a:rPr lang="ru-RU" dirty="0" err="1">
                <a:solidFill>
                  <a:schemeClr val="tx1"/>
                </a:solidFill>
              </a:rPr>
              <a:t>задишка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збільшенням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кількості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дихальних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рухів</a:t>
            </a:r>
            <a:r>
              <a:rPr lang="ru-RU" dirty="0">
                <a:solidFill>
                  <a:schemeClr val="tx1"/>
                </a:solidFill>
              </a:rPr>
              <a:t> в 2 і </a:t>
            </a:r>
            <a:r>
              <a:rPr lang="ru-RU" dirty="0" err="1">
                <a:solidFill>
                  <a:schemeClr val="tx1"/>
                </a:solidFill>
              </a:rPr>
              <a:t>більше</a:t>
            </a:r>
            <a:r>
              <a:rPr lang="ru-RU" dirty="0">
                <a:solidFill>
                  <a:schemeClr val="tx1"/>
                </a:solidFill>
              </a:rPr>
              <a:t> рази. </a:t>
            </a:r>
            <a:r>
              <a:rPr lang="ru-RU" dirty="0" err="1">
                <a:solidFill>
                  <a:schemeClr val="tx1"/>
                </a:solidFill>
              </a:rPr>
              <a:t>Виникненню</a:t>
            </a:r>
            <a:r>
              <a:rPr lang="ru-RU" dirty="0">
                <a:solidFill>
                  <a:schemeClr val="tx1"/>
                </a:solidFill>
              </a:rPr>
              <a:t> нападу </a:t>
            </a:r>
            <a:r>
              <a:rPr lang="ru-RU" dirty="0" err="1">
                <a:solidFill>
                  <a:schemeClr val="tx1"/>
                </a:solidFill>
              </a:rPr>
              <a:t>сприяють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фізичне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напруження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стресові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впливи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Крім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задишки</a:t>
            </a:r>
            <a:r>
              <a:rPr lang="ru-RU" dirty="0">
                <a:solidFill>
                  <a:schemeClr val="tx1"/>
                </a:solidFill>
              </a:rPr>
              <a:t>, синдром </a:t>
            </a:r>
            <a:r>
              <a:rPr lang="ru-RU" dirty="0" err="1">
                <a:solidFill>
                  <a:schemeClr val="tx1"/>
                </a:solidFill>
              </a:rPr>
              <a:t>включає</a:t>
            </a:r>
            <a:r>
              <a:rPr lang="ru-RU" dirty="0">
                <a:solidFill>
                  <a:schemeClr val="tx1"/>
                </a:solidFill>
              </a:rPr>
              <a:t>: </a:t>
            </a:r>
            <a:r>
              <a:rPr lang="ru-RU" dirty="0" err="1">
                <a:solidFill>
                  <a:schemeClr val="tx1"/>
                </a:solidFill>
              </a:rPr>
              <a:t>блідість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видимих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вЂ‹вЂ‹слизових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оболонок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непігментовані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ділянок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шкіри</a:t>
            </a:r>
            <a:r>
              <a:rPr lang="ru-RU" dirty="0">
                <a:solidFill>
                  <a:schemeClr val="tx1"/>
                </a:solidFill>
              </a:rPr>
              <a:t>, у свиней і телят - </a:t>
            </a:r>
            <a:r>
              <a:rPr lang="ru-RU" dirty="0" err="1">
                <a:solidFill>
                  <a:schemeClr val="tx1"/>
                </a:solidFill>
              </a:rPr>
              <a:t>акроціаноз</a:t>
            </a:r>
            <a:r>
              <a:rPr lang="ru-RU" dirty="0">
                <a:solidFill>
                  <a:schemeClr val="tx1"/>
                </a:solidFill>
              </a:rPr>
              <a:t>; тони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глухі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артеріальний</a:t>
            </a:r>
            <a:r>
              <a:rPr lang="ru-RU" dirty="0">
                <a:solidFill>
                  <a:schemeClr val="tx1"/>
                </a:solidFill>
              </a:rPr>
              <a:t> пульс </a:t>
            </a:r>
            <a:r>
              <a:rPr lang="ru-RU" dirty="0" err="1">
                <a:solidFill>
                  <a:schemeClr val="tx1"/>
                </a:solidFill>
              </a:rPr>
              <a:t>частий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слабкого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наповнення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нерідко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аритмічний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сухий</a:t>
            </a:r>
            <a:r>
              <a:rPr lang="ru-RU" dirty="0">
                <a:solidFill>
                  <a:schemeClr val="tx1"/>
                </a:solidFill>
              </a:rPr>
              <a:t> кашель; </a:t>
            </a:r>
            <a:r>
              <a:rPr lang="ru-RU" dirty="0" err="1">
                <a:solidFill>
                  <a:schemeClr val="tx1"/>
                </a:solidFill>
              </a:rPr>
              <a:t>жорстке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дихання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поодинокі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сухі</a:t>
            </a:r>
            <a:r>
              <a:rPr lang="ru-RU" dirty="0">
                <a:solidFill>
                  <a:schemeClr val="tx1"/>
                </a:solidFill>
              </a:rPr>
              <a:t> хрипи, в </a:t>
            </a:r>
            <a:r>
              <a:rPr lang="ru-RU" dirty="0" err="1">
                <a:solidFill>
                  <a:schemeClr val="tx1"/>
                </a:solidFill>
              </a:rPr>
              <a:t>задніх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 smtClean="0">
                <a:solidFill>
                  <a:schemeClr val="tx1"/>
                </a:solidFill>
              </a:rPr>
              <a:t>нижні</a:t>
            </a:r>
            <a:r>
              <a:rPr lang="ru-RU" dirty="0" err="1">
                <a:solidFill>
                  <a:schemeClr val="tx1"/>
                </a:solidFill>
              </a:rPr>
              <a:t>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ділянках</a:t>
            </a:r>
            <a:r>
              <a:rPr lang="ru-RU" dirty="0">
                <a:solidFill>
                  <a:schemeClr val="tx1"/>
                </a:solidFill>
              </a:rPr>
              <a:t> хрипи </a:t>
            </a:r>
            <a:r>
              <a:rPr lang="ru-RU" dirty="0" err="1" smtClean="0">
                <a:solidFill>
                  <a:schemeClr val="tx1"/>
                </a:solidFill>
              </a:rPr>
              <a:t>дрібнопузирчаст</a:t>
            </a:r>
            <a:r>
              <a:rPr lang="uk-UA" dirty="0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13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000" algn="just"/>
            <a:r>
              <a:rPr lang="ru-RU" dirty="0" err="1">
                <a:solidFill>
                  <a:schemeClr val="tx1"/>
                </a:solidFill>
              </a:rPr>
              <a:t>Лівошлуночкова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недостатність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розвивається</a:t>
            </a:r>
            <a:r>
              <a:rPr lang="ru-RU" dirty="0">
                <a:solidFill>
                  <a:schemeClr val="tx1"/>
                </a:solidFill>
              </a:rPr>
              <a:t> при тяжкому </a:t>
            </a:r>
            <a:r>
              <a:rPr lang="ru-RU" dirty="0" err="1">
                <a:solidFill>
                  <a:schemeClr val="tx1"/>
                </a:solidFill>
              </a:rPr>
              <a:t>дифузному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міокардиті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кардіосклерозі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високому</a:t>
            </a:r>
            <a:r>
              <a:rPr lang="ru-RU" dirty="0">
                <a:solidFill>
                  <a:schemeClr val="tx1"/>
                </a:solidFill>
              </a:rPr>
              <a:t> АКД, при </a:t>
            </a:r>
            <a:r>
              <a:rPr lang="ru-RU" dirty="0" err="1">
                <a:solidFill>
                  <a:schemeClr val="tx1"/>
                </a:solidFill>
              </a:rPr>
              <a:t>аортальних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вадах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мітральному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стенозі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гострому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хронічному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гломерулонефриті</a:t>
            </a:r>
            <a:r>
              <a:rPr lang="ru-RU" dirty="0">
                <a:solidFill>
                  <a:schemeClr val="tx1"/>
                </a:solidFill>
              </a:rPr>
              <a:t>, при </a:t>
            </a:r>
            <a:r>
              <a:rPr lang="ru-RU" dirty="0" err="1">
                <a:solidFill>
                  <a:schemeClr val="tx1"/>
                </a:solidFill>
              </a:rPr>
              <a:t>надмірному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фізичному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навантаженні</a:t>
            </a:r>
            <a:r>
              <a:rPr lang="ru-RU" dirty="0">
                <a:solidFill>
                  <a:schemeClr val="tx1"/>
                </a:solidFill>
              </a:rPr>
              <a:t>. У телят у </a:t>
            </a:r>
            <a:r>
              <a:rPr lang="ru-RU" dirty="0" err="1">
                <a:solidFill>
                  <a:schemeClr val="tx1"/>
                </a:solidFill>
              </a:rPr>
              <a:t>ранній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постнатальний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період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серцева</a:t>
            </a:r>
            <a:r>
              <a:rPr lang="ru-RU" dirty="0">
                <a:solidFill>
                  <a:schemeClr val="tx1"/>
                </a:solidFill>
              </a:rPr>
              <a:t> астма, а </a:t>
            </a:r>
            <a:r>
              <a:rPr lang="ru-RU" dirty="0" err="1">
                <a:solidFill>
                  <a:schemeClr val="tx1"/>
                </a:solidFill>
              </a:rPr>
              <a:t>слідом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цим</a:t>
            </a:r>
            <a:r>
              <a:rPr lang="ru-RU" dirty="0">
                <a:solidFill>
                  <a:schemeClr val="tx1"/>
                </a:solidFill>
              </a:rPr>
              <a:t> і набряк </a:t>
            </a:r>
            <a:r>
              <a:rPr lang="ru-RU" dirty="0" err="1">
                <a:solidFill>
                  <a:schemeClr val="tx1"/>
                </a:solidFill>
              </a:rPr>
              <a:t>легенів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може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розвинутися</a:t>
            </a:r>
            <a:r>
              <a:rPr lang="ru-RU" dirty="0">
                <a:solidFill>
                  <a:schemeClr val="tx1"/>
                </a:solidFill>
              </a:rPr>
              <a:t> при парентеральному </a:t>
            </a:r>
            <a:r>
              <a:rPr lang="ru-RU" dirty="0" err="1">
                <a:solidFill>
                  <a:schemeClr val="tx1"/>
                </a:solidFill>
              </a:rPr>
              <a:t>введенні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внутрішньовенному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smtClean="0">
                <a:solidFill>
                  <a:schemeClr val="tx1"/>
                </a:solidFill>
              </a:rPr>
              <a:t>внутрибрюшинному) </a:t>
            </a:r>
            <a:r>
              <a:rPr lang="ru-RU" dirty="0">
                <a:solidFill>
                  <a:schemeClr val="tx1"/>
                </a:solidFill>
              </a:rPr>
              <a:t>великих </a:t>
            </a:r>
            <a:r>
              <a:rPr lang="ru-RU" dirty="0" err="1">
                <a:solidFill>
                  <a:schemeClr val="tx1"/>
                </a:solidFill>
              </a:rPr>
              <a:t>кількостей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рідини</a:t>
            </a:r>
            <a:r>
              <a:rPr lang="ru-RU" dirty="0">
                <a:solidFill>
                  <a:schemeClr val="tx1"/>
                </a:solidFill>
              </a:rPr>
              <a:t>. 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14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450000" algn="just"/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b="1" dirty="0">
                <a:solidFill>
                  <a:schemeClr val="tx1"/>
                </a:solidFill>
              </a:rPr>
              <a:t>Синдром </a:t>
            </a:r>
            <a:r>
              <a:rPr lang="ru-RU" b="1" dirty="0" err="1">
                <a:solidFill>
                  <a:schemeClr val="tx1"/>
                </a:solidFill>
              </a:rPr>
              <a:t>набряку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легенів</a:t>
            </a:r>
            <a:r>
              <a:rPr lang="ru-RU" b="1" dirty="0">
                <a:solidFill>
                  <a:schemeClr val="tx1"/>
                </a:solidFill>
              </a:rPr>
              <a:t> </a:t>
            </a:r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dirty="0" err="1">
                <a:solidFill>
                  <a:schemeClr val="tx1"/>
                </a:solidFill>
              </a:rPr>
              <a:t>дуже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тяжке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клінічний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прояв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гострої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недостатності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становить </a:t>
            </a:r>
            <a:r>
              <a:rPr lang="ru-RU" dirty="0" err="1">
                <a:solidFill>
                  <a:schemeClr val="tx1"/>
                </a:solidFill>
              </a:rPr>
              <a:t>загрозу</a:t>
            </a:r>
            <a:r>
              <a:rPr lang="ru-RU" dirty="0">
                <a:solidFill>
                  <a:schemeClr val="tx1"/>
                </a:solidFill>
              </a:rPr>
              <a:t> для </a:t>
            </a:r>
            <a:r>
              <a:rPr lang="ru-RU" dirty="0" err="1">
                <a:solidFill>
                  <a:schemeClr val="tx1"/>
                </a:solidFill>
              </a:rPr>
              <a:t>життя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тварини</a:t>
            </a:r>
            <a:r>
              <a:rPr lang="ru-RU" dirty="0">
                <a:solidFill>
                  <a:schemeClr val="tx1"/>
                </a:solidFill>
              </a:rPr>
              <a:t>. Як правило, </a:t>
            </a:r>
            <a:r>
              <a:rPr lang="ru-RU" dirty="0" err="1">
                <a:solidFill>
                  <a:schemeClr val="tx1"/>
                </a:solidFill>
              </a:rPr>
              <a:t>розвивається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слідом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нападом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нападами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серцевої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астми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Виникає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транссудації</a:t>
            </a:r>
            <a:r>
              <a:rPr lang="ru-RU" dirty="0">
                <a:solidFill>
                  <a:schemeClr val="tx1"/>
                </a:solidFill>
              </a:rPr>
              <a:t> не </a:t>
            </a:r>
            <a:r>
              <a:rPr lang="ru-RU" dirty="0" err="1">
                <a:solidFill>
                  <a:schemeClr val="tx1"/>
                </a:solidFill>
              </a:rPr>
              <a:t>тільки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інтерстиціальну</a:t>
            </a:r>
            <a:r>
              <a:rPr lang="ru-RU" dirty="0">
                <a:solidFill>
                  <a:schemeClr val="tx1"/>
                </a:solidFill>
              </a:rPr>
              <a:t> тканину, </a:t>
            </a:r>
            <a:r>
              <a:rPr lang="ru-RU" dirty="0" err="1">
                <a:solidFill>
                  <a:schemeClr val="tx1"/>
                </a:solidFill>
              </a:rPr>
              <a:t>ноів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альвеоли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u="sng" dirty="0" smtClean="0">
                <a:solidFill>
                  <a:schemeClr val="tx1"/>
                </a:solidFill>
              </a:rPr>
              <a:t>У </a:t>
            </a:r>
            <a:r>
              <a:rPr lang="ru-RU" u="sng" dirty="0" err="1">
                <a:solidFill>
                  <a:schemeClr val="tx1"/>
                </a:solidFill>
              </a:rPr>
              <a:t>фазі</a:t>
            </a:r>
            <a:r>
              <a:rPr lang="ru-RU" u="sng" dirty="0">
                <a:solidFill>
                  <a:schemeClr val="tx1"/>
                </a:solidFill>
              </a:rPr>
              <a:t> альвеолярного </a:t>
            </a:r>
            <a:r>
              <a:rPr lang="ru-RU" u="sng" dirty="0" err="1">
                <a:solidFill>
                  <a:schemeClr val="tx1"/>
                </a:solidFill>
              </a:rPr>
              <a:t>набряку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легень</a:t>
            </a:r>
            <a:r>
              <a:rPr lang="ru-RU" u="sng" dirty="0">
                <a:solidFill>
                  <a:schemeClr val="tx1"/>
                </a:solidFill>
              </a:rPr>
              <a:t>, </a:t>
            </a:r>
            <a:r>
              <a:rPr lang="ru-RU" u="sng" dirty="0" err="1">
                <a:solidFill>
                  <a:schemeClr val="tx1"/>
                </a:solidFill>
              </a:rPr>
              <a:t>крім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задишки</a:t>
            </a:r>
            <a:r>
              <a:rPr lang="ru-RU" u="sng" dirty="0">
                <a:solidFill>
                  <a:schemeClr val="tx1"/>
                </a:solidFill>
              </a:rPr>
              <a:t> (до </a:t>
            </a:r>
            <a:r>
              <a:rPr lang="ru-RU" u="sng" dirty="0" err="1">
                <a:solidFill>
                  <a:schemeClr val="tx1"/>
                </a:solidFill>
              </a:rPr>
              <a:t>задухи</a:t>
            </a:r>
            <a:r>
              <a:rPr lang="ru-RU" u="sng" dirty="0">
                <a:solidFill>
                  <a:schemeClr val="tx1"/>
                </a:solidFill>
              </a:rPr>
              <a:t>) і </a:t>
            </a:r>
            <a:r>
              <a:rPr lang="ru-RU" u="sng" dirty="0" err="1">
                <a:solidFill>
                  <a:schemeClr val="tx1"/>
                </a:solidFill>
              </a:rPr>
              <a:t>акроцианоза</a:t>
            </a:r>
            <a:r>
              <a:rPr lang="ru-RU" u="sng" dirty="0">
                <a:solidFill>
                  <a:schemeClr val="tx1"/>
                </a:solidFill>
              </a:rPr>
              <a:t>, </a:t>
            </a:r>
            <a:r>
              <a:rPr lang="ru-RU" u="sng" dirty="0" err="1">
                <a:solidFill>
                  <a:schemeClr val="tx1"/>
                </a:solidFill>
              </a:rPr>
              <a:t>характерними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ознаками</a:t>
            </a:r>
            <a:r>
              <a:rPr lang="ru-RU" u="sng" dirty="0">
                <a:solidFill>
                  <a:schemeClr val="tx1"/>
                </a:solidFill>
              </a:rPr>
              <a:t> є: </a:t>
            </a:r>
            <a:endParaRPr lang="ru-RU" u="sng" dirty="0" smtClean="0">
              <a:solidFill>
                <a:schemeClr val="tx1"/>
              </a:solidFill>
            </a:endParaRPr>
          </a:p>
          <a:p>
            <a:pPr indent="-45000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</a:rPr>
              <a:t>клекотливе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дихання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чутне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відстані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</a:rPr>
              <a:t>рясне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пінисте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витікання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носових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отворів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нерідко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рожевого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кольору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</a:rPr>
              <a:t>різнокаліберні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вологі</a:t>
            </a:r>
            <a:r>
              <a:rPr lang="ru-RU" dirty="0">
                <a:solidFill>
                  <a:schemeClr val="tx1"/>
                </a:solidFill>
              </a:rPr>
              <a:t> хрипи по </a:t>
            </a:r>
            <a:r>
              <a:rPr lang="ru-RU" dirty="0" err="1">
                <a:solidFill>
                  <a:schemeClr val="tx1"/>
                </a:solidFill>
              </a:rPr>
              <a:t>всьому</a:t>
            </a:r>
            <a:r>
              <a:rPr lang="ru-RU" dirty="0">
                <a:solidFill>
                  <a:schemeClr val="tx1"/>
                </a:solidFill>
              </a:rPr>
              <a:t> полю </a:t>
            </a:r>
            <a:r>
              <a:rPr lang="ru-RU" dirty="0" err="1">
                <a:solidFill>
                  <a:schemeClr val="tx1"/>
                </a:solidFill>
              </a:rPr>
              <a:t>легенів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тони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різко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приглушені</a:t>
            </a:r>
            <a:r>
              <a:rPr lang="ru-RU" dirty="0">
                <a:solidFill>
                  <a:schemeClr val="tx1"/>
                </a:solidFill>
              </a:rPr>
              <a:t>, часто </a:t>
            </a:r>
            <a:r>
              <a:rPr lang="ru-RU" dirty="0" err="1">
                <a:solidFill>
                  <a:schemeClr val="tx1"/>
                </a:solidFill>
              </a:rPr>
              <a:t>непрослуховуються</a:t>
            </a:r>
            <a:r>
              <a:rPr lang="ru-RU" dirty="0">
                <a:solidFill>
                  <a:schemeClr val="tx1"/>
                </a:solidFill>
              </a:rPr>
              <a:t> через шумного </a:t>
            </a:r>
            <a:r>
              <a:rPr lang="ru-RU" dirty="0" err="1">
                <a:solidFill>
                  <a:schemeClr val="tx1"/>
                </a:solidFill>
              </a:rPr>
              <a:t>дихання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</a:rPr>
              <a:t>збудження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30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605307"/>
            <a:ext cx="10058400" cy="5705341"/>
          </a:xfrm>
        </p:spPr>
        <p:txBody>
          <a:bodyPr>
            <a:normAutofit fontScale="92500" lnSpcReduction="10000"/>
          </a:bodyPr>
          <a:lstStyle/>
          <a:p>
            <a:pPr indent="-450000" algn="just"/>
            <a:r>
              <a:rPr lang="ru-RU" b="1" dirty="0">
                <a:solidFill>
                  <a:schemeClr val="tx1"/>
                </a:solidFill>
              </a:rPr>
              <a:t>Синдром </a:t>
            </a:r>
            <a:r>
              <a:rPr lang="ru-RU" b="1" dirty="0" err="1">
                <a:solidFill>
                  <a:schemeClr val="tx1"/>
                </a:solidFill>
              </a:rPr>
              <a:t>легеневого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серця</a:t>
            </a:r>
            <a:r>
              <a:rPr lang="ru-RU" b="1" dirty="0">
                <a:solidFill>
                  <a:schemeClr val="tx1"/>
                </a:solidFill>
              </a:rPr>
              <a:t> </a:t>
            </a:r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dirty="0" err="1">
                <a:solidFill>
                  <a:schemeClr val="tx1"/>
                </a:solidFill>
              </a:rPr>
              <a:t>патологічний</a:t>
            </a:r>
            <a:r>
              <a:rPr lang="ru-RU" dirty="0">
                <a:solidFill>
                  <a:schemeClr val="tx1"/>
                </a:solidFill>
              </a:rPr>
              <a:t> стан з </a:t>
            </a:r>
            <a:r>
              <a:rPr lang="ru-RU" dirty="0" err="1">
                <a:solidFill>
                  <a:schemeClr val="tx1"/>
                </a:solidFill>
              </a:rPr>
              <a:t>гіпертрофією</a:t>
            </a:r>
            <a:r>
              <a:rPr lang="ru-RU" dirty="0">
                <a:solidFill>
                  <a:schemeClr val="tx1"/>
                </a:solidFill>
              </a:rPr>
              <a:t> та/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дилатацій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правих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відділів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результаті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підвищення</a:t>
            </a:r>
            <a:r>
              <a:rPr lang="ru-RU" dirty="0">
                <a:solidFill>
                  <a:schemeClr val="tx1"/>
                </a:solidFill>
              </a:rPr>
              <a:t> КД в малому </a:t>
            </a:r>
            <a:r>
              <a:rPr lang="ru-RU" dirty="0" err="1">
                <a:solidFill>
                  <a:schemeClr val="tx1"/>
                </a:solidFill>
              </a:rPr>
              <a:t>колі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кровообігу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розвинулась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внаслідок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захворювань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бронхів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легенів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поразок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легеневих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судин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Може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з'явитися</a:t>
            </a:r>
            <a:r>
              <a:rPr lang="ru-RU" dirty="0">
                <a:solidFill>
                  <a:schemeClr val="tx1"/>
                </a:solidFill>
              </a:rPr>
              <a:t> причиною </a:t>
            </a:r>
            <a:r>
              <a:rPr lang="ru-RU" dirty="0" err="1">
                <a:solidFill>
                  <a:schemeClr val="tx1"/>
                </a:solidFill>
              </a:rPr>
              <a:t>кардиомегалии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indent="-450000" algn="just"/>
            <a:r>
              <a:rPr lang="ru-RU" dirty="0" err="1">
                <a:solidFill>
                  <a:schemeClr val="tx1"/>
                </a:solidFill>
              </a:rPr>
              <a:t>Гострий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розвиток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патології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гостре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легеневе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</a:t>
            </a:r>
            <a:r>
              <a:rPr lang="ru-RU" dirty="0">
                <a:solidFill>
                  <a:schemeClr val="tx1"/>
                </a:solidFill>
              </a:rPr>
              <a:t>) у </a:t>
            </a:r>
            <a:r>
              <a:rPr lang="ru-RU" dirty="0" err="1">
                <a:solidFill>
                  <a:schemeClr val="tx1"/>
                </a:solidFill>
              </a:rPr>
              <a:t>тварин</a:t>
            </a:r>
            <a:r>
              <a:rPr lang="ru-RU" dirty="0">
                <a:solidFill>
                  <a:schemeClr val="tx1"/>
                </a:solidFill>
              </a:rPr>
              <a:t> не </a:t>
            </a:r>
            <a:r>
              <a:rPr lang="ru-RU" dirty="0" err="1">
                <a:solidFill>
                  <a:schemeClr val="tx1"/>
                </a:solidFill>
              </a:rPr>
              <a:t>діагностується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можливо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затушовуючи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основним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захворюванням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наприклад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лобарної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пневмонією</a:t>
            </a:r>
            <a:r>
              <a:rPr lang="ru-RU" dirty="0">
                <a:solidFill>
                  <a:schemeClr val="tx1"/>
                </a:solidFill>
              </a:rPr>
              <a:t>). </a:t>
            </a:r>
            <a:r>
              <a:rPr lang="ru-RU" dirty="0" err="1">
                <a:solidFill>
                  <a:schemeClr val="tx1"/>
                </a:solidFill>
              </a:rPr>
              <a:t>Хронічне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легеневе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розвивається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протягом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декількох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років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емфіземи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легенів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хронічному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обструктивному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бронхіті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має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значення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тільки</a:t>
            </a:r>
            <a:r>
              <a:rPr lang="ru-RU" dirty="0">
                <a:solidFill>
                  <a:schemeClr val="tx1"/>
                </a:solidFill>
              </a:rPr>
              <a:t> для коней і собак.</a:t>
            </a:r>
          </a:p>
          <a:p>
            <a:pPr indent="-450000" algn="just"/>
            <a:r>
              <a:rPr lang="ru-RU" dirty="0">
                <a:solidFill>
                  <a:schemeClr val="tx1"/>
                </a:solidFill>
              </a:rPr>
              <a:t> Для </a:t>
            </a:r>
            <a:r>
              <a:rPr lang="ru-RU" dirty="0" err="1">
                <a:solidFill>
                  <a:schemeClr val="tx1"/>
                </a:solidFill>
              </a:rPr>
              <a:t>легеневого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характерні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наступні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симптоми</a:t>
            </a:r>
            <a:r>
              <a:rPr lang="ru-RU" dirty="0">
                <a:solidFill>
                  <a:schemeClr val="tx1"/>
                </a:solidFill>
              </a:rPr>
              <a:t>: напади </a:t>
            </a:r>
            <a:r>
              <a:rPr lang="ru-RU" dirty="0" err="1">
                <a:solidFill>
                  <a:schemeClr val="tx1"/>
                </a:solidFill>
              </a:rPr>
              <a:t>експіраторной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змішаної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задишки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гіпергідроз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вологий</a:t>
            </a:r>
            <a:r>
              <a:rPr lang="ru-RU" dirty="0">
                <a:solidFill>
                  <a:schemeClr val="tx1"/>
                </a:solidFill>
              </a:rPr>
              <a:t> кашель, у </a:t>
            </a:r>
            <a:r>
              <a:rPr lang="ru-RU" dirty="0" err="1">
                <a:solidFill>
                  <a:schemeClr val="tx1"/>
                </a:solidFill>
              </a:rPr>
              <a:t>легенях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вологі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сухі</a:t>
            </a:r>
            <a:r>
              <a:rPr lang="ru-RU" dirty="0">
                <a:solidFill>
                  <a:schemeClr val="tx1"/>
                </a:solidFill>
              </a:rPr>
              <a:t> хрипи; </a:t>
            </a:r>
            <a:r>
              <a:rPr lang="ru-RU" dirty="0" err="1">
                <a:solidFill>
                  <a:schemeClr val="tx1"/>
                </a:solidFill>
              </a:rPr>
              <a:t>ціаноз</a:t>
            </a:r>
            <a:r>
              <a:rPr lang="ru-RU" dirty="0">
                <a:solidFill>
                  <a:schemeClr val="tx1"/>
                </a:solidFill>
              </a:rPr>
              <a:t>, у свиней </a:t>
            </a:r>
            <a:r>
              <a:rPr lang="ru-RU" dirty="0" err="1">
                <a:solidFill>
                  <a:schemeClr val="tx1"/>
                </a:solidFill>
              </a:rPr>
              <a:t>акроціаноз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периферичні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набряки</a:t>
            </a:r>
            <a:r>
              <a:rPr lang="ru-RU" dirty="0">
                <a:solidFill>
                  <a:schemeClr val="tx1"/>
                </a:solidFill>
              </a:rPr>
              <a:t>; тони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глухі</a:t>
            </a:r>
            <a:r>
              <a:rPr lang="ru-RU" dirty="0">
                <a:solidFill>
                  <a:schemeClr val="tx1"/>
                </a:solidFill>
              </a:rPr>
              <a:t>, акцент другого тону на </a:t>
            </a:r>
            <a:r>
              <a:rPr lang="ru-RU" dirty="0" err="1">
                <a:solidFill>
                  <a:schemeClr val="tx1"/>
                </a:solidFill>
              </a:rPr>
              <a:t>легеневої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артерії</a:t>
            </a:r>
            <a:r>
              <a:rPr lang="ru-RU" dirty="0">
                <a:solidFill>
                  <a:schemeClr val="tx1"/>
                </a:solidFill>
              </a:rPr>
              <a:t>, часто </a:t>
            </a:r>
            <a:r>
              <a:rPr lang="ru-RU" dirty="0" err="1">
                <a:solidFill>
                  <a:schemeClr val="tx1"/>
                </a:solidFill>
              </a:rPr>
              <a:t>його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розщеплення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яремні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вени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набряклі</a:t>
            </a:r>
            <a:r>
              <a:rPr lang="ru-RU" dirty="0">
                <a:solidFill>
                  <a:schemeClr val="tx1"/>
                </a:solidFill>
              </a:rPr>
              <a:t>, з </a:t>
            </a:r>
            <a:r>
              <a:rPr lang="ru-RU" dirty="0" err="1">
                <a:solidFill>
                  <a:schemeClr val="tx1"/>
                </a:solidFill>
              </a:rPr>
              <a:t>посиленням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пульсації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видиху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indent="-450000" algn="just"/>
            <a:r>
              <a:rPr lang="ru-RU" u="sng" dirty="0">
                <a:solidFill>
                  <a:schemeClr val="tx1"/>
                </a:solidFill>
              </a:rPr>
              <a:t>Синдром </a:t>
            </a:r>
            <a:r>
              <a:rPr lang="ru-RU" u="sng" dirty="0" err="1">
                <a:solidFill>
                  <a:schemeClr val="tx1"/>
                </a:solidFill>
              </a:rPr>
              <a:t>може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розвинутися</a:t>
            </a:r>
            <a:r>
              <a:rPr lang="ru-RU" u="sng" dirty="0">
                <a:solidFill>
                  <a:schemeClr val="tx1"/>
                </a:solidFill>
              </a:rPr>
              <a:t> у </a:t>
            </a:r>
            <a:r>
              <a:rPr lang="ru-RU" u="sng" dirty="0" err="1">
                <a:solidFill>
                  <a:schemeClr val="tx1"/>
                </a:solidFill>
              </a:rPr>
              <a:t>тварин</a:t>
            </a:r>
            <a:r>
              <a:rPr lang="ru-RU" u="sng" dirty="0">
                <a:solidFill>
                  <a:schemeClr val="tx1"/>
                </a:solidFill>
              </a:rPr>
              <a:t> при </a:t>
            </a:r>
            <a:r>
              <a:rPr lang="ru-RU" u="sng" dirty="0" err="1">
                <a:solidFill>
                  <a:schemeClr val="tx1"/>
                </a:solidFill>
              </a:rPr>
              <a:t>багатьох</a:t>
            </a:r>
            <a:r>
              <a:rPr lang="ru-RU" u="sng" dirty="0">
                <a:solidFill>
                  <a:schemeClr val="tx1"/>
                </a:solidFill>
              </a:rPr>
              <a:t> хворобах і </a:t>
            </a:r>
            <a:r>
              <a:rPr lang="ru-RU" u="sng" dirty="0" err="1">
                <a:solidFill>
                  <a:schemeClr val="tx1"/>
                </a:solidFill>
              </a:rPr>
              <a:t>патологічних</a:t>
            </a:r>
            <a:r>
              <a:rPr lang="ru-RU" u="sng" dirty="0">
                <a:solidFill>
                  <a:schemeClr val="tx1"/>
                </a:solidFill>
              </a:rPr>
              <a:t> станах: </a:t>
            </a:r>
            <a:endParaRPr lang="ru-RU" u="sng" dirty="0" smtClean="0">
              <a:solidFill>
                <a:schemeClr val="tx1"/>
              </a:solidFill>
            </a:endParaRPr>
          </a:p>
          <a:p>
            <a:pPr indent="-45000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</a:rPr>
              <a:t>хронічному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перебігу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бронхіту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перібронхіту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</a:rPr>
              <a:t>нелікованою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гострої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пневмонії</a:t>
            </a:r>
            <a:r>
              <a:rPr lang="ru-RU" dirty="0">
                <a:solidFill>
                  <a:schemeClr val="tx1"/>
                </a:solidFill>
              </a:rPr>
              <a:t>, яка </a:t>
            </a:r>
            <a:r>
              <a:rPr lang="ru-RU" dirty="0" err="1">
                <a:solidFill>
                  <a:schemeClr val="tx1"/>
                </a:solidFill>
              </a:rPr>
              <a:t>перейшла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хронічний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перебіг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</a:rPr>
              <a:t>інтерстиціальної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і </a:t>
            </a:r>
            <a:r>
              <a:rPr lang="ru-RU" dirty="0" err="1">
                <a:solidFill>
                  <a:schemeClr val="tx1"/>
                </a:solidFill>
              </a:rPr>
              <a:t>альвеолярної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емфіземи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</a:rPr>
              <a:t>легеневих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нематодозах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рогатої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худоби</a:t>
            </a:r>
            <a:r>
              <a:rPr lang="ru-RU" dirty="0">
                <a:solidFill>
                  <a:schemeClr val="tx1"/>
                </a:solidFill>
              </a:rPr>
              <a:t> і свиней.</a:t>
            </a:r>
          </a:p>
          <a:p>
            <a:pPr indent="-4500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92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450000" algn="just"/>
            <a:r>
              <a:rPr lang="ru-RU" b="1" dirty="0">
                <a:solidFill>
                  <a:schemeClr val="tx1"/>
                </a:solidFill>
              </a:rPr>
              <a:t>Синдром </a:t>
            </a:r>
            <a:r>
              <a:rPr lang="ru-RU" b="1" dirty="0" err="1">
                <a:solidFill>
                  <a:schemeClr val="tx1"/>
                </a:solidFill>
              </a:rPr>
              <a:t>загальної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серцевої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недостатності</a:t>
            </a:r>
            <a:r>
              <a:rPr lang="ru-RU" b="1" dirty="0">
                <a:solidFill>
                  <a:schemeClr val="tx1"/>
                </a:solidFill>
              </a:rPr>
              <a:t> </a:t>
            </a:r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dirty="0" err="1">
                <a:solidFill>
                  <a:schemeClr val="tx1"/>
                </a:solidFill>
              </a:rPr>
              <a:t>поступово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стадийно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розвивається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недостатність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кровообігу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зумовлена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загальною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функціональною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неспроможністю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. Часто </a:t>
            </a:r>
            <a:r>
              <a:rPr lang="ru-RU" dirty="0" err="1">
                <a:solidFill>
                  <a:schemeClr val="tx1"/>
                </a:solidFill>
              </a:rPr>
              <a:t>серцева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недостатність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тварин</a:t>
            </a:r>
            <a:r>
              <a:rPr lang="ru-RU" dirty="0">
                <a:solidFill>
                  <a:schemeClr val="tx1"/>
                </a:solidFill>
              </a:rPr>
              <a:t> є </a:t>
            </a:r>
            <a:r>
              <a:rPr lang="ru-RU" dirty="0" err="1">
                <a:solidFill>
                  <a:schemeClr val="tx1"/>
                </a:solidFill>
              </a:rPr>
              <a:t>ускладнень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цілого</a:t>
            </a:r>
            <a:r>
              <a:rPr lang="ru-RU" dirty="0">
                <a:solidFill>
                  <a:schemeClr val="tx1"/>
                </a:solidFill>
              </a:rPr>
              <a:t> ряду хвороб практично </a:t>
            </a:r>
            <a:r>
              <a:rPr lang="ru-RU" dirty="0" err="1">
                <a:solidFill>
                  <a:schemeClr val="tx1"/>
                </a:solidFill>
              </a:rPr>
              <a:t>всіх</a:t>
            </a:r>
            <a:r>
              <a:rPr lang="ru-RU" dirty="0">
                <a:solidFill>
                  <a:schemeClr val="tx1"/>
                </a:solidFill>
              </a:rPr>
              <a:t> систем </a:t>
            </a:r>
            <a:r>
              <a:rPr lang="ru-RU" dirty="0" err="1">
                <a:solidFill>
                  <a:schemeClr val="tx1"/>
                </a:solidFill>
              </a:rPr>
              <a:t>організму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indent="-450000" algn="just"/>
            <a:r>
              <a:rPr lang="ru-RU" dirty="0" err="1">
                <a:solidFill>
                  <a:schemeClr val="tx1"/>
                </a:solidFill>
              </a:rPr>
              <a:t>Початкові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стадії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недостатності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доглядають</a:t>
            </a:r>
            <a:r>
              <a:rPr lang="ru-RU" dirty="0">
                <a:solidFill>
                  <a:schemeClr val="tx1"/>
                </a:solidFill>
              </a:rPr>
              <a:t> персоналом та </a:t>
            </a:r>
            <a:r>
              <a:rPr lang="ru-RU" dirty="0" err="1">
                <a:solidFill>
                  <a:schemeClr val="tx1"/>
                </a:solidFill>
              </a:rPr>
              <a:t>власниками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тварин</a:t>
            </a:r>
            <a:r>
              <a:rPr lang="ru-RU" dirty="0">
                <a:solidFill>
                  <a:schemeClr val="tx1"/>
                </a:solidFill>
              </a:rPr>
              <a:t>, як правило, не </a:t>
            </a:r>
            <a:r>
              <a:rPr lang="ru-RU" dirty="0" err="1" smtClean="0">
                <a:solidFill>
                  <a:schemeClr val="tx1"/>
                </a:solidFill>
              </a:rPr>
              <a:t>виявля</a:t>
            </a:r>
            <a:r>
              <a:rPr lang="ru-RU" dirty="0" err="1">
                <a:solidFill>
                  <a:schemeClr val="tx1"/>
                </a:solidFill>
              </a:rPr>
              <a:t>ються</a:t>
            </a:r>
            <a:r>
              <a:rPr lang="ru-RU" dirty="0">
                <a:solidFill>
                  <a:schemeClr val="tx1"/>
                </a:solidFill>
              </a:rPr>
              <a:t> (за </a:t>
            </a:r>
            <a:r>
              <a:rPr lang="ru-RU" dirty="0" err="1">
                <a:solidFill>
                  <a:schemeClr val="tx1"/>
                </a:solidFill>
              </a:rPr>
              <a:t>винятком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спортивних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робочих</a:t>
            </a:r>
            <a:r>
              <a:rPr lang="ru-RU" dirty="0">
                <a:solidFill>
                  <a:schemeClr val="tx1"/>
                </a:solidFill>
              </a:rPr>
              <a:t> коней, а </a:t>
            </a:r>
            <a:r>
              <a:rPr lang="ru-RU" dirty="0" err="1">
                <a:solidFill>
                  <a:schemeClr val="tx1"/>
                </a:solidFill>
              </a:rPr>
              <a:t>також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мисливських</a:t>
            </a:r>
            <a:r>
              <a:rPr lang="ru-RU" dirty="0">
                <a:solidFill>
                  <a:schemeClr val="tx1"/>
                </a:solidFill>
              </a:rPr>
              <a:t> собак). </a:t>
            </a:r>
            <a:r>
              <a:rPr lang="ru-RU" dirty="0" err="1">
                <a:solidFill>
                  <a:schemeClr val="tx1"/>
                </a:solidFill>
              </a:rPr>
              <a:t>Зазвичай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тільки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дуже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уважні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власники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встановлюють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наявність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підвищеної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стомлюваності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задишки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тахікардії</a:t>
            </a:r>
            <a:r>
              <a:rPr lang="ru-RU" dirty="0">
                <a:solidFill>
                  <a:schemeClr val="tx1"/>
                </a:solidFill>
              </a:rPr>
              <a:t> (без </a:t>
            </a:r>
            <a:r>
              <a:rPr lang="ru-RU" dirty="0" err="1">
                <a:solidFill>
                  <a:schemeClr val="tx1"/>
                </a:solidFill>
              </a:rPr>
              <a:t>порушень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серцевого</a:t>
            </a:r>
            <a:r>
              <a:rPr lang="ru-RU" dirty="0">
                <a:solidFill>
                  <a:schemeClr val="tx1"/>
                </a:solidFill>
              </a:rPr>
              <a:t> ритму) при </a:t>
            </a:r>
            <a:r>
              <a:rPr lang="ru-RU" dirty="0" err="1">
                <a:solidFill>
                  <a:schemeClr val="tx1"/>
                </a:solidFill>
              </a:rPr>
              <a:t>значному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фізичному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навантаженні</a:t>
            </a:r>
            <a:r>
              <a:rPr lang="ru-RU" dirty="0">
                <a:solidFill>
                  <a:schemeClr val="tx1"/>
                </a:solidFill>
              </a:rPr>
              <a:t>. При </a:t>
            </a:r>
            <a:r>
              <a:rPr lang="ru-RU" dirty="0" err="1">
                <a:solidFill>
                  <a:schemeClr val="tx1"/>
                </a:solidFill>
              </a:rPr>
              <a:t>дослідженні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цю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стадію</a:t>
            </a:r>
            <a:r>
              <a:rPr lang="ru-RU" dirty="0">
                <a:solidFill>
                  <a:schemeClr val="tx1"/>
                </a:solidFill>
              </a:rPr>
              <a:t>, а </a:t>
            </a:r>
            <a:r>
              <a:rPr lang="ru-RU" dirty="0" err="1">
                <a:solidFill>
                  <a:schemeClr val="tx1"/>
                </a:solidFill>
              </a:rPr>
              <a:t>також</a:t>
            </a:r>
            <a:r>
              <a:rPr lang="ru-RU" dirty="0">
                <a:solidFill>
                  <a:schemeClr val="tx1"/>
                </a:solidFill>
              </a:rPr>
              <a:t> на початку </a:t>
            </a:r>
            <a:r>
              <a:rPr lang="ru-RU" dirty="0" err="1">
                <a:solidFill>
                  <a:schemeClr val="tx1"/>
                </a:solidFill>
              </a:rPr>
              <a:t>вираженої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стадії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виявити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симптоми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лівошлуночкової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правошлуночкової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недостатності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indent="-450000" algn="just"/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період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повних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оборотних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змін</a:t>
            </a:r>
            <a:r>
              <a:rPr lang="ru-RU" dirty="0">
                <a:solidFill>
                  <a:schemeClr val="tx1"/>
                </a:solidFill>
              </a:rPr>
              <a:t> як у </a:t>
            </a:r>
            <a:r>
              <a:rPr lang="ru-RU" dirty="0" err="1">
                <a:solidFill>
                  <a:schemeClr val="tx1"/>
                </a:solidFill>
              </a:rPr>
              <a:t>системі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кровообігу</a:t>
            </a:r>
            <a:r>
              <a:rPr lang="ru-RU" dirty="0">
                <a:solidFill>
                  <a:schemeClr val="tx1"/>
                </a:solidFill>
              </a:rPr>
              <a:t>, так і в </a:t>
            </a:r>
            <a:r>
              <a:rPr lang="ru-RU" dirty="0" err="1">
                <a:solidFill>
                  <a:schemeClr val="tx1"/>
                </a:solidFill>
              </a:rPr>
              <a:t>інших</a:t>
            </a:r>
            <a:r>
              <a:rPr lang="ru-RU" dirty="0">
                <a:solidFill>
                  <a:schemeClr val="tx1"/>
                </a:solidFill>
              </a:rPr>
              <a:t> органах. </a:t>
            </a:r>
            <a:r>
              <a:rPr lang="ru-RU" dirty="0" err="1">
                <a:solidFill>
                  <a:schemeClr val="tx1"/>
                </a:solidFill>
              </a:rPr>
              <a:t>Потім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настають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стійкі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глибокі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порушення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кровообігу</a:t>
            </a:r>
            <a:r>
              <a:rPr lang="ru-RU" dirty="0">
                <a:solidFill>
                  <a:schemeClr val="tx1"/>
                </a:solidFill>
              </a:rPr>
              <a:t> у великому і малому колах. </a:t>
            </a:r>
            <a:r>
              <a:rPr lang="ru-RU" dirty="0" err="1">
                <a:solidFill>
                  <a:schemeClr val="tx1"/>
                </a:solidFill>
              </a:rPr>
              <a:t>Поряд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функціональними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відзначаються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дистрофічні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зміни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внутрішніх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органів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indent="-4500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85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000" algn="just"/>
            <a:r>
              <a:rPr lang="ru-RU" u="sng" dirty="0" err="1" smtClean="0">
                <a:solidFill>
                  <a:schemeClr val="tx1"/>
                </a:solidFill>
              </a:rPr>
              <a:t>Розвинута</a:t>
            </a:r>
            <a:r>
              <a:rPr lang="ru-RU" u="sng" dirty="0" smtClean="0">
                <a:solidFill>
                  <a:schemeClr val="tx1"/>
                </a:solidFill>
              </a:rPr>
              <a:t> </a:t>
            </a:r>
            <a:r>
              <a:rPr lang="ru-RU" u="sng" dirty="0" err="1" smtClean="0">
                <a:solidFill>
                  <a:schemeClr val="tx1"/>
                </a:solidFill>
              </a:rPr>
              <a:t>серцева</a:t>
            </a:r>
            <a:r>
              <a:rPr lang="ru-RU" u="sng" dirty="0" smtClean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недостатність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буває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чітко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виражена</a:t>
            </a:r>
            <a:r>
              <a:rPr lang="ru-RU" u="sng" dirty="0">
                <a:solidFill>
                  <a:schemeClr val="tx1"/>
                </a:solidFill>
              </a:rPr>
              <a:t> і </a:t>
            </a:r>
            <a:r>
              <a:rPr lang="ru-RU" u="sng" dirty="0" err="1">
                <a:solidFill>
                  <a:schemeClr val="tx1"/>
                </a:solidFill>
              </a:rPr>
              <a:t>включає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наступні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симптоми</a:t>
            </a:r>
            <a:r>
              <a:rPr lang="ru-RU" u="sng" dirty="0">
                <a:solidFill>
                  <a:schemeClr val="tx1"/>
                </a:solidFill>
              </a:rPr>
              <a:t>: </a:t>
            </a:r>
            <a:endParaRPr lang="ru-RU" u="sng" dirty="0" smtClean="0">
              <a:solidFill>
                <a:schemeClr val="tx1"/>
              </a:solidFill>
            </a:endParaRPr>
          </a:p>
          <a:p>
            <a:pPr indent="-45000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</a:rPr>
              <a:t>задишку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</a:rPr>
              <a:t>тахікардію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з </a:t>
            </a:r>
            <a:r>
              <a:rPr lang="ru-RU" dirty="0" err="1">
                <a:solidFill>
                  <a:schemeClr val="tx1"/>
                </a:solidFill>
              </a:rPr>
              <a:t>приглушеністю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тонів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</a:rPr>
              <a:t>ціаноз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>
              <a:buFont typeface="Wingdings" panose="05000000000000000000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</a:rPr>
              <a:t>набряки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подгрудка, подчелюстного простору і </a:t>
            </a:r>
            <a:r>
              <a:rPr lang="ru-RU" dirty="0" err="1">
                <a:solidFill>
                  <a:schemeClr val="tx1"/>
                </a:solidFill>
              </a:rPr>
              <a:t>кінцівок</a:t>
            </a:r>
            <a:r>
              <a:rPr lang="ru-RU" dirty="0">
                <a:solidFill>
                  <a:schemeClr val="tx1"/>
                </a:solidFill>
              </a:rPr>
              <a:t>.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dirty="0" smtClean="0">
                <a:solidFill>
                  <a:schemeClr val="tx1"/>
                </a:solidFill>
              </a:rPr>
              <a:t>У </a:t>
            </a:r>
            <a:r>
              <a:rPr lang="ru-RU" dirty="0" err="1">
                <a:solidFill>
                  <a:schemeClr val="tx1"/>
                </a:solidFill>
              </a:rPr>
              <a:t>кінцевій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стадії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недостатності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виникають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миготлива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аритмія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застійні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явища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внутрішніх</a:t>
            </a:r>
            <a:r>
              <a:rPr lang="ru-RU" dirty="0">
                <a:solidFill>
                  <a:schemeClr val="tx1"/>
                </a:solidFill>
              </a:rPr>
              <a:t> органах (особливо в </a:t>
            </a:r>
            <a:r>
              <a:rPr lang="ru-RU" dirty="0" err="1">
                <a:solidFill>
                  <a:schemeClr val="tx1"/>
                </a:solidFill>
              </a:rPr>
              <a:t>печінці</a:t>
            </a:r>
            <a:r>
              <a:rPr lang="ru-RU" dirty="0">
                <a:solidFill>
                  <a:schemeClr val="tx1"/>
                </a:solidFill>
              </a:rPr>
              <a:t>), </a:t>
            </a:r>
            <a:r>
              <a:rPr lang="ru-RU" dirty="0" err="1">
                <a:solidFill>
                  <a:schemeClr val="tx1"/>
                </a:solidFill>
              </a:rPr>
              <a:t>кардіомегалія</a:t>
            </a:r>
            <a:r>
              <a:rPr lang="ru-RU" dirty="0">
                <a:solidFill>
                  <a:schemeClr val="tx1"/>
                </a:solidFill>
              </a:rPr>
              <a:t>, асцит, </a:t>
            </a:r>
            <a:r>
              <a:rPr lang="ru-RU" dirty="0" err="1">
                <a:solidFill>
                  <a:schemeClr val="tx1"/>
                </a:solidFill>
              </a:rPr>
              <a:t>гідроторакс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гидроперікардіт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інші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симптоми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глибоких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порушень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травлення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ендокринної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нервової</a:t>
            </a:r>
            <a:r>
              <a:rPr lang="ru-RU" dirty="0">
                <a:solidFill>
                  <a:schemeClr val="tx1"/>
                </a:solidFill>
              </a:rPr>
              <a:t> систем.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33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i="1" dirty="0">
                <a:solidFill>
                  <a:srgbClr val="002060"/>
                </a:solidFill>
              </a:rPr>
              <a:t>5. Послідовність </a:t>
            </a:r>
            <a:r>
              <a:rPr lang="uk-UA" b="1" i="1" dirty="0" smtClean="0">
                <a:solidFill>
                  <a:srgbClr val="002060"/>
                </a:solidFill>
              </a:rPr>
              <a:t>дослідження</a:t>
            </a:r>
            <a:br>
              <a:rPr lang="uk-UA" b="1" i="1" dirty="0" smtClean="0">
                <a:solidFill>
                  <a:srgbClr val="002060"/>
                </a:solidFill>
              </a:rPr>
            </a:br>
            <a:r>
              <a:rPr lang="uk-UA" b="1" i="1" dirty="0" smtClean="0">
                <a:solidFill>
                  <a:srgbClr val="002060"/>
                </a:solidFill>
              </a:rPr>
              <a:t> </a:t>
            </a:r>
            <a:r>
              <a:rPr lang="uk-UA" b="1" i="1" dirty="0">
                <a:solidFill>
                  <a:srgbClr val="002060"/>
                </a:solidFill>
              </a:rPr>
              <a:t>серцево-судинної системи </a:t>
            </a:r>
            <a:r>
              <a:rPr lang="uk-UA" b="1" i="1" dirty="0" smtClean="0">
                <a:solidFill>
                  <a:srgbClr val="002060"/>
                </a:solidFill>
              </a:rPr>
              <a:t>тварин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000" algn="just"/>
            <a:r>
              <a:rPr lang="ru-RU" dirty="0">
                <a:solidFill>
                  <a:schemeClr val="tx1"/>
                </a:solidFill>
              </a:rPr>
              <a:t>При </a:t>
            </a:r>
            <a:r>
              <a:rPr lang="ru-RU" dirty="0" err="1">
                <a:solidFill>
                  <a:schemeClr val="tx1"/>
                </a:solidFill>
              </a:rPr>
              <a:t>дослідженні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серцево-судинної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системи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потрібно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дотримуватися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певної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послідовності</a:t>
            </a:r>
            <a:r>
              <a:rPr lang="ru-RU" dirty="0">
                <a:solidFill>
                  <a:schemeClr val="tx1"/>
                </a:solidFill>
              </a:rPr>
              <a:t>: </a:t>
            </a:r>
            <a:r>
              <a:rPr lang="ru-RU" dirty="0" err="1">
                <a:solidFill>
                  <a:schemeClr val="tx1"/>
                </a:solidFill>
              </a:rPr>
              <a:t>спочатку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досліджують</a:t>
            </a:r>
            <a:r>
              <a:rPr lang="ru-RU" dirty="0">
                <a:solidFill>
                  <a:schemeClr val="tx1"/>
                </a:solidFill>
              </a:rPr>
              <a:t> область </a:t>
            </a:r>
            <a:r>
              <a:rPr lang="ru-RU" dirty="0" err="1">
                <a:solidFill>
                  <a:schemeClr val="tx1"/>
                </a:solidFill>
              </a:rPr>
              <a:t>розташування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методом </a:t>
            </a:r>
            <a:r>
              <a:rPr lang="ru-RU" dirty="0" err="1">
                <a:solidFill>
                  <a:schemeClr val="tx1"/>
                </a:solidFill>
              </a:rPr>
              <a:t>огляду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пальпації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потім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проводять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перкусію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аускультацію</a:t>
            </a:r>
            <a:r>
              <a:rPr lang="ru-RU" dirty="0">
                <a:solidFill>
                  <a:schemeClr val="tx1"/>
                </a:solidFill>
              </a:rPr>
              <a:t> органу, </a:t>
            </a:r>
            <a:r>
              <a:rPr lang="ru-RU" dirty="0" err="1">
                <a:solidFill>
                  <a:schemeClr val="tx1"/>
                </a:solidFill>
              </a:rPr>
              <a:t>після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цього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досліджують</a:t>
            </a:r>
            <a:r>
              <a:rPr lang="ru-RU" dirty="0">
                <a:solidFill>
                  <a:schemeClr val="tx1"/>
                </a:solidFill>
              </a:rPr>
              <a:t> пульс; в </a:t>
            </a:r>
            <a:r>
              <a:rPr lang="ru-RU" dirty="0" err="1">
                <a:solidFill>
                  <a:schemeClr val="tx1"/>
                </a:solidFill>
              </a:rPr>
              <a:t>разі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необхідності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застосовують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спеціальні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методи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електрокардіографію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рентгенографію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функціональні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методи</a:t>
            </a:r>
            <a:r>
              <a:rPr lang="ru-RU" dirty="0">
                <a:solidFill>
                  <a:schemeClr val="tx1"/>
                </a:solidFill>
              </a:rPr>
              <a:t> і т.д.). </a:t>
            </a:r>
            <a:r>
              <a:rPr lang="ru-RU" dirty="0" err="1">
                <a:solidFill>
                  <a:schemeClr val="tx1"/>
                </a:solidFill>
              </a:rPr>
              <a:t>Встановлюють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також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коливальні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рухи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грудної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клітки</a:t>
            </a:r>
            <a:r>
              <a:rPr lang="ru-RU" dirty="0">
                <a:solidFill>
                  <a:schemeClr val="tx1"/>
                </a:solidFill>
              </a:rPr>
              <a:t>: у </a:t>
            </a:r>
            <a:r>
              <a:rPr lang="ru-RU" dirty="0" err="1">
                <a:solidFill>
                  <a:schemeClr val="tx1"/>
                </a:solidFill>
              </a:rPr>
              <a:t>дебелих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довгошерстих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тварин</a:t>
            </a:r>
            <a:r>
              <a:rPr lang="ru-RU" dirty="0">
                <a:solidFill>
                  <a:schemeClr val="tx1"/>
                </a:solidFill>
              </a:rPr>
              <a:t> вони </a:t>
            </a:r>
            <a:r>
              <a:rPr lang="ru-RU" dirty="0" err="1">
                <a:solidFill>
                  <a:schemeClr val="tx1"/>
                </a:solidFill>
              </a:rPr>
              <a:t>можуть</a:t>
            </a:r>
            <a:r>
              <a:rPr lang="ru-RU" dirty="0">
                <a:solidFill>
                  <a:schemeClr val="tx1"/>
                </a:solidFill>
              </a:rPr>
              <a:t> не </a:t>
            </a:r>
            <a:r>
              <a:rPr lang="ru-RU" dirty="0" err="1">
                <a:solidFill>
                  <a:schemeClr val="tx1"/>
                </a:solidFill>
              </a:rPr>
              <a:t>виявлятися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indent="-450000" algn="just"/>
            <a:r>
              <a:rPr lang="ru-RU" dirty="0">
                <a:solidFill>
                  <a:schemeClr val="tx1"/>
                </a:solidFill>
              </a:rPr>
              <a:t>При </a:t>
            </a:r>
            <a:r>
              <a:rPr lang="ru-RU" dirty="0" err="1">
                <a:solidFill>
                  <a:schemeClr val="tx1"/>
                </a:solidFill>
              </a:rPr>
              <a:t>пальпації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області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здорових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тварин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відзначається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легке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коливання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грудної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клітки</a:t>
            </a:r>
            <a:r>
              <a:rPr lang="ru-RU" dirty="0">
                <a:solidFill>
                  <a:schemeClr val="tx1"/>
                </a:solidFill>
              </a:rPr>
              <a:t> – </a:t>
            </a:r>
            <a:r>
              <a:rPr lang="ru-RU" dirty="0" err="1">
                <a:solidFill>
                  <a:schemeClr val="tx1"/>
                </a:solidFill>
              </a:rPr>
              <a:t>серцевий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поштовх</a:t>
            </a:r>
            <a:r>
              <a:rPr lang="ru-RU" dirty="0">
                <a:solidFill>
                  <a:schemeClr val="tx1"/>
                </a:solidFill>
              </a:rPr>
              <a:t>. При </a:t>
            </a:r>
            <a:r>
              <a:rPr lang="ru-RU" dirty="0" err="1">
                <a:solidFill>
                  <a:schemeClr val="tx1"/>
                </a:solidFill>
              </a:rPr>
              <a:t>дослідженні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поштовху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встановлюють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його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ослаблення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зникнення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посилення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зсув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інші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відхилення</a:t>
            </a:r>
            <a:r>
              <a:rPr lang="ru-RU" dirty="0">
                <a:solidFill>
                  <a:schemeClr val="tx1"/>
                </a:solidFill>
              </a:rPr>
              <a:t>. Ослаблений </a:t>
            </a:r>
            <a:r>
              <a:rPr lang="ru-RU" dirty="0" err="1">
                <a:solidFill>
                  <a:schemeClr val="tx1"/>
                </a:solidFill>
              </a:rPr>
              <a:t>серцевий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поштовх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міокардіодистрофії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емфіземі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легенів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ексудативному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плевриті</a:t>
            </a:r>
            <a:r>
              <a:rPr lang="ru-RU" dirty="0">
                <a:solidFill>
                  <a:schemeClr val="tx1"/>
                </a:solidFill>
              </a:rPr>
              <a:t> і т.д., </a:t>
            </a:r>
            <a:r>
              <a:rPr lang="ru-RU" dirty="0" err="1">
                <a:solidFill>
                  <a:schemeClr val="tx1"/>
                </a:solidFill>
              </a:rPr>
              <a:t>посилений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порушенні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підвищення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температури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тіла</a:t>
            </a:r>
            <a:r>
              <a:rPr lang="ru-RU" dirty="0">
                <a:solidFill>
                  <a:schemeClr val="tx1"/>
                </a:solidFill>
              </a:rPr>
              <a:t> і т.д.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06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000" algn="just"/>
            <a:r>
              <a:rPr lang="ru-RU" dirty="0" err="1">
                <a:solidFill>
                  <a:schemeClr val="tx1"/>
                </a:solidFill>
              </a:rPr>
              <a:t>Аускультація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дозволяє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встановити</a:t>
            </a:r>
            <a:r>
              <a:rPr lang="ru-RU" dirty="0">
                <a:solidFill>
                  <a:schemeClr val="tx1"/>
                </a:solidFill>
              </a:rPr>
              <a:t> частоту і ритм </a:t>
            </a:r>
            <a:r>
              <a:rPr lang="ru-RU" dirty="0" err="1">
                <a:solidFill>
                  <a:schemeClr val="tx1"/>
                </a:solidFill>
              </a:rPr>
              <a:t>серцевих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скорочень</a:t>
            </a:r>
            <a:r>
              <a:rPr lang="ru-RU" dirty="0">
                <a:solidFill>
                  <a:schemeClr val="tx1"/>
                </a:solidFill>
              </a:rPr>
              <a:t>, характер </a:t>
            </a:r>
            <a:r>
              <a:rPr lang="ru-RU" dirty="0" err="1">
                <a:solidFill>
                  <a:schemeClr val="tx1"/>
                </a:solidFill>
              </a:rPr>
              <a:t>серцевих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тонів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шумів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виникають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області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, і </a:t>
            </a:r>
            <a:r>
              <a:rPr lang="ru-RU" dirty="0" err="1">
                <a:solidFill>
                  <a:schemeClr val="tx1"/>
                </a:solidFill>
              </a:rPr>
              <a:t>місця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зародження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indent="-450000" algn="just"/>
            <a:r>
              <a:rPr lang="ru-RU" dirty="0">
                <a:solidFill>
                  <a:schemeClr val="tx1"/>
                </a:solidFill>
              </a:rPr>
              <a:t>Частота пульсу у </a:t>
            </a:r>
            <a:r>
              <a:rPr lang="ru-RU" dirty="0" err="1">
                <a:solidFill>
                  <a:schemeClr val="tx1"/>
                </a:solidFill>
              </a:rPr>
              <a:t>тварин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коливається</a:t>
            </a:r>
            <a:r>
              <a:rPr lang="ru-RU" dirty="0">
                <a:solidFill>
                  <a:schemeClr val="tx1"/>
                </a:solidFill>
              </a:rPr>
              <a:t> в широких межах. У </a:t>
            </a:r>
            <a:r>
              <a:rPr lang="ru-RU" dirty="0" err="1">
                <a:solidFill>
                  <a:schemeClr val="tx1"/>
                </a:solidFill>
              </a:rPr>
              <a:t>молодих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тварин</a:t>
            </a:r>
            <a:r>
              <a:rPr lang="ru-RU" dirty="0">
                <a:solidFill>
                  <a:schemeClr val="tx1"/>
                </a:solidFill>
              </a:rPr>
              <a:t> вона </a:t>
            </a:r>
            <a:r>
              <a:rPr lang="ru-RU" dirty="0" err="1">
                <a:solidFill>
                  <a:schemeClr val="tx1"/>
                </a:solidFill>
              </a:rPr>
              <a:t>вища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ніж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дорослих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indent="-450000" algn="just"/>
            <a:r>
              <a:rPr lang="ru-RU" dirty="0">
                <a:solidFill>
                  <a:schemeClr val="tx1"/>
                </a:solidFill>
              </a:rPr>
              <a:t>У </a:t>
            </a:r>
            <a:r>
              <a:rPr lang="ru-RU" dirty="0" err="1">
                <a:solidFill>
                  <a:schemeClr val="tx1"/>
                </a:solidFill>
              </a:rPr>
              <a:t>дорослих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тварин</a:t>
            </a:r>
            <a:r>
              <a:rPr lang="ru-RU" dirty="0">
                <a:solidFill>
                  <a:schemeClr val="tx1"/>
                </a:solidFill>
              </a:rPr>
              <a:t> частота пульсу в </a:t>
            </a:r>
            <a:r>
              <a:rPr lang="en-US" dirty="0">
                <a:solidFill>
                  <a:schemeClr val="tx1"/>
                </a:solidFill>
              </a:rPr>
              <a:t>I </a:t>
            </a:r>
            <a:r>
              <a:rPr lang="ru-RU" dirty="0" err="1">
                <a:solidFill>
                  <a:schemeClr val="tx1"/>
                </a:solidFill>
              </a:rPr>
              <a:t>мін</a:t>
            </a:r>
            <a:r>
              <a:rPr lang="ru-RU" dirty="0">
                <a:solidFill>
                  <a:schemeClr val="tx1"/>
                </a:solidFill>
              </a:rPr>
              <a:t> становить: у </a:t>
            </a:r>
            <a:r>
              <a:rPr lang="ru-RU" dirty="0" err="1">
                <a:solidFill>
                  <a:schemeClr val="tx1"/>
                </a:solidFill>
              </a:rPr>
              <a:t>великої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рогатої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худоби</a:t>
            </a:r>
            <a:r>
              <a:rPr lang="ru-RU" dirty="0">
                <a:solidFill>
                  <a:schemeClr val="tx1"/>
                </a:solidFill>
              </a:rPr>
              <a:t> 50 – 80, у коня 24 – 42, у </a:t>
            </a:r>
            <a:r>
              <a:rPr lang="ru-RU" dirty="0" err="1">
                <a:solidFill>
                  <a:schemeClr val="tx1"/>
                </a:solidFill>
              </a:rPr>
              <a:t>свині</a:t>
            </a:r>
            <a:r>
              <a:rPr lang="ru-RU" dirty="0">
                <a:solidFill>
                  <a:schemeClr val="tx1"/>
                </a:solidFill>
              </a:rPr>
              <a:t> 60 – 90, у </a:t>
            </a:r>
            <a:r>
              <a:rPr lang="ru-RU" dirty="0" err="1">
                <a:solidFill>
                  <a:schemeClr val="tx1"/>
                </a:solidFill>
              </a:rPr>
              <a:t>вівці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кози</a:t>
            </a:r>
            <a:r>
              <a:rPr lang="ru-RU" dirty="0">
                <a:solidFill>
                  <a:schemeClr val="tx1"/>
                </a:solidFill>
              </a:rPr>
              <a:t> 70 – 80, у собаки 70 – 120, у </a:t>
            </a:r>
            <a:r>
              <a:rPr lang="ru-RU" dirty="0" err="1">
                <a:solidFill>
                  <a:schemeClr val="tx1"/>
                </a:solidFill>
              </a:rPr>
              <a:t>кішки</a:t>
            </a:r>
            <a:r>
              <a:rPr lang="ru-RU" dirty="0">
                <a:solidFill>
                  <a:schemeClr val="tx1"/>
                </a:solidFill>
              </a:rPr>
              <a:t> ПО – 130, у кролика 120 – 200, у курки 120-150.</a:t>
            </a:r>
          </a:p>
          <a:p>
            <a:pPr indent="-450000" algn="just"/>
            <a:r>
              <a:rPr lang="ru-RU" dirty="0" err="1">
                <a:solidFill>
                  <a:schemeClr val="tx1"/>
                </a:solidFill>
              </a:rPr>
              <a:t>Частішання</a:t>
            </a:r>
            <a:r>
              <a:rPr lang="ru-RU" dirty="0">
                <a:solidFill>
                  <a:schemeClr val="tx1"/>
                </a:solidFill>
              </a:rPr>
              <a:t> пульсу (</a:t>
            </a:r>
            <a:r>
              <a:rPr lang="ru-RU" dirty="0" err="1">
                <a:solidFill>
                  <a:schemeClr val="tx1"/>
                </a:solidFill>
              </a:rPr>
              <a:t>тахікардія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спостерігається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підвищенні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температури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тіла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порушення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функціональної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навантаженні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отруєннях</a:t>
            </a:r>
            <a:r>
              <a:rPr lang="ru-RU" dirty="0">
                <a:solidFill>
                  <a:schemeClr val="tx1"/>
                </a:solidFill>
              </a:rPr>
              <a:t>, пороках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перикардиті</a:t>
            </a:r>
            <a:r>
              <a:rPr lang="ru-RU" dirty="0">
                <a:solidFill>
                  <a:schemeClr val="tx1"/>
                </a:solidFill>
              </a:rPr>
              <a:t> і т.д. </a:t>
            </a:r>
            <a:r>
              <a:rPr lang="ru-RU" dirty="0" err="1">
                <a:solidFill>
                  <a:schemeClr val="tx1"/>
                </a:solidFill>
              </a:rPr>
              <a:t>Уповільнення</a:t>
            </a:r>
            <a:r>
              <a:rPr lang="ru-RU" dirty="0">
                <a:solidFill>
                  <a:schemeClr val="tx1"/>
                </a:solidFill>
              </a:rPr>
              <a:t> пульсу (</a:t>
            </a:r>
            <a:r>
              <a:rPr lang="ru-RU" dirty="0" err="1">
                <a:solidFill>
                  <a:schemeClr val="tx1"/>
                </a:solidFill>
              </a:rPr>
              <a:t>брадикардія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зустрічається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значно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рідше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спостерігається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пухлини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водянці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мозку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отруєння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наперстянкою</a:t>
            </a:r>
            <a:r>
              <a:rPr lang="ru-RU" dirty="0">
                <a:solidFill>
                  <a:schemeClr val="tx1"/>
                </a:solidFill>
              </a:rPr>
              <a:t> і т.д.</a:t>
            </a:r>
          </a:p>
          <a:p>
            <a:pPr indent="-4500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99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68710"/>
          </a:xfrm>
        </p:spPr>
        <p:txBody>
          <a:bodyPr>
            <a:normAutofit/>
          </a:bodyPr>
          <a:lstStyle/>
          <a:p>
            <a:pPr algn="ctr"/>
            <a:r>
              <a:rPr lang="ru-RU" b="1" i="1" dirty="0">
                <a:solidFill>
                  <a:srgbClr val="002060"/>
                </a:solidFill>
              </a:rPr>
              <a:t>1. </a:t>
            </a:r>
            <a:r>
              <a:rPr lang="ru-RU" b="1" i="1" dirty="0" err="1">
                <a:solidFill>
                  <a:srgbClr val="002060"/>
                </a:solidFill>
              </a:rPr>
              <a:t>Зміни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тонів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серця</a:t>
            </a:r>
            <a:r>
              <a:rPr lang="ru-RU" b="1" i="1" dirty="0">
                <a:solidFill>
                  <a:srgbClr val="002060"/>
                </a:solidFill>
              </a:rPr>
              <a:t> у </a:t>
            </a:r>
            <a:r>
              <a:rPr lang="ru-RU" b="1" i="1" dirty="0" err="1" smtClean="0">
                <a:solidFill>
                  <a:srgbClr val="002060"/>
                </a:solidFill>
              </a:rPr>
              <a:t>тварин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000" algn="just"/>
            <a:r>
              <a:rPr lang="ru-RU" dirty="0">
                <a:solidFill>
                  <a:schemeClr val="tx1"/>
                </a:solidFill>
              </a:rPr>
              <a:t>При </a:t>
            </a:r>
            <a:r>
              <a:rPr lang="ru-RU" dirty="0" err="1">
                <a:solidFill>
                  <a:schemeClr val="tx1"/>
                </a:solidFill>
              </a:rPr>
              <a:t>дослідженні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звертають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увагу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силу, ритм, а </a:t>
            </a:r>
            <a:r>
              <a:rPr lang="ru-RU" dirty="0" err="1">
                <a:solidFill>
                  <a:schemeClr val="tx1"/>
                </a:solidFill>
              </a:rPr>
              <a:t>також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звукові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явища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відрізняються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нормальних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тонів</a:t>
            </a:r>
            <a:r>
              <a:rPr lang="ru-RU" dirty="0">
                <a:solidFill>
                  <a:schemeClr val="tx1"/>
                </a:solidFill>
              </a:rPr>
              <a:t> - шуми.</a:t>
            </a:r>
          </a:p>
          <a:p>
            <a:pPr indent="-450000" algn="just"/>
            <a:r>
              <a:rPr lang="ru-RU" dirty="0" err="1">
                <a:solidFill>
                  <a:schemeClr val="tx1"/>
                </a:solidFill>
              </a:rPr>
              <a:t>Із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змін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сили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може</a:t>
            </a:r>
            <a:r>
              <a:rPr lang="ru-RU" dirty="0">
                <a:solidFill>
                  <a:schemeClr val="tx1"/>
                </a:solidFill>
              </a:rPr>
              <a:t> бути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посилення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ослаблення</a:t>
            </a:r>
            <a:r>
              <a:rPr lang="ru-RU" dirty="0">
                <a:solidFill>
                  <a:schemeClr val="tx1"/>
                </a:solidFill>
              </a:rPr>
              <a:t>. 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b="1" i="1" dirty="0" err="1" smtClean="0">
                <a:solidFill>
                  <a:srgbClr val="002060"/>
                </a:solidFill>
              </a:rPr>
              <a:t>Слід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мати</a:t>
            </a:r>
            <a:r>
              <a:rPr lang="ru-RU" b="1" i="1" dirty="0">
                <a:solidFill>
                  <a:srgbClr val="002060"/>
                </a:solidFill>
              </a:rPr>
              <a:t> на </a:t>
            </a:r>
            <a:r>
              <a:rPr lang="ru-RU" b="1" i="1" dirty="0" err="1">
                <a:solidFill>
                  <a:srgbClr val="002060"/>
                </a:solidFill>
              </a:rPr>
              <a:t>увазі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наступне</a:t>
            </a:r>
            <a:r>
              <a:rPr lang="ru-RU" b="1" i="1" dirty="0" smtClean="0">
                <a:solidFill>
                  <a:srgbClr val="002060"/>
                </a:solidFill>
              </a:rPr>
              <a:t>:</a:t>
            </a:r>
          </a:p>
          <a:p>
            <a:pPr indent="0" algn="just"/>
            <a:r>
              <a:rPr lang="ru-RU" dirty="0" smtClean="0">
                <a:solidFill>
                  <a:schemeClr val="tx1"/>
                </a:solidFill>
              </a:rPr>
              <a:t>1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зміни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можуть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носити</a:t>
            </a:r>
            <a:r>
              <a:rPr lang="ru-RU" dirty="0">
                <a:solidFill>
                  <a:schemeClr val="tx1"/>
                </a:solidFill>
              </a:rPr>
              <a:t> як </a:t>
            </a:r>
            <a:r>
              <a:rPr lang="ru-RU" dirty="0" err="1">
                <a:solidFill>
                  <a:schemeClr val="tx1"/>
                </a:solidFill>
              </a:rPr>
              <a:t>фізіологічний</a:t>
            </a:r>
            <a:r>
              <a:rPr lang="ru-RU" dirty="0">
                <a:solidFill>
                  <a:schemeClr val="tx1"/>
                </a:solidFill>
              </a:rPr>
              <a:t>, так і </a:t>
            </a:r>
            <a:r>
              <a:rPr lang="ru-RU" dirty="0" err="1">
                <a:solidFill>
                  <a:schemeClr val="tx1"/>
                </a:solidFill>
              </a:rPr>
              <a:t>патологічний</a:t>
            </a:r>
            <a:r>
              <a:rPr lang="ru-RU" dirty="0">
                <a:solidFill>
                  <a:schemeClr val="tx1"/>
                </a:solidFill>
              </a:rPr>
              <a:t> характер, </a:t>
            </a:r>
            <a:endParaRPr lang="ru-RU" dirty="0" smtClean="0">
              <a:solidFill>
                <a:schemeClr val="tx1"/>
              </a:solidFill>
            </a:endParaRPr>
          </a:p>
          <a:p>
            <a:pPr indent="0" algn="just"/>
            <a:r>
              <a:rPr lang="ru-RU" dirty="0" smtClean="0">
                <a:solidFill>
                  <a:schemeClr val="tx1"/>
                </a:solidFill>
              </a:rPr>
              <a:t>2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можуть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спостерігатися</a:t>
            </a:r>
            <a:r>
              <a:rPr lang="ru-RU" dirty="0">
                <a:solidFill>
                  <a:schemeClr val="tx1"/>
                </a:solidFill>
              </a:rPr>
              <a:t> як при </a:t>
            </a:r>
            <a:r>
              <a:rPr lang="ru-RU" dirty="0" err="1">
                <a:solidFill>
                  <a:schemeClr val="tx1"/>
                </a:solidFill>
              </a:rPr>
              <a:t>патології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, так і при </a:t>
            </a:r>
            <a:r>
              <a:rPr lang="ru-RU" dirty="0" err="1">
                <a:solidFill>
                  <a:schemeClr val="tx1"/>
                </a:solidFill>
              </a:rPr>
              <a:t>порушеннях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інших</a:t>
            </a:r>
            <a:r>
              <a:rPr lang="ru-RU" dirty="0">
                <a:solidFill>
                  <a:schemeClr val="tx1"/>
                </a:solidFill>
              </a:rPr>
              <a:t> органах і тканинах; </a:t>
            </a:r>
            <a:endParaRPr lang="ru-RU" dirty="0" smtClean="0">
              <a:solidFill>
                <a:schemeClr val="tx1"/>
              </a:solidFill>
            </a:endParaRPr>
          </a:p>
          <a:p>
            <a:pPr indent="0" algn="just"/>
            <a:r>
              <a:rPr lang="ru-RU" dirty="0" smtClean="0">
                <a:solidFill>
                  <a:schemeClr val="tx1"/>
                </a:solidFill>
              </a:rPr>
              <a:t>3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посилення</a:t>
            </a:r>
            <a:r>
              <a:rPr lang="ru-RU" dirty="0">
                <a:solidFill>
                  <a:schemeClr val="tx1"/>
                </a:solidFill>
              </a:rPr>
              <a:t> й </a:t>
            </a:r>
            <a:r>
              <a:rPr lang="ru-RU" dirty="0" err="1">
                <a:solidFill>
                  <a:schemeClr val="tx1"/>
                </a:solidFill>
              </a:rPr>
              <a:t>ослаблення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можуть</a:t>
            </a:r>
            <a:r>
              <a:rPr lang="ru-RU" dirty="0">
                <a:solidFill>
                  <a:schemeClr val="tx1"/>
                </a:solidFill>
              </a:rPr>
              <a:t> бути як </a:t>
            </a:r>
            <a:r>
              <a:rPr lang="ru-RU" dirty="0" err="1">
                <a:solidFill>
                  <a:schemeClr val="tx1"/>
                </a:solidFill>
              </a:rPr>
              <a:t>обох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тонів</a:t>
            </a:r>
            <a:r>
              <a:rPr lang="ru-RU" dirty="0">
                <a:solidFill>
                  <a:schemeClr val="tx1"/>
                </a:solidFill>
              </a:rPr>
              <a:t>, так і одного з </a:t>
            </a:r>
            <a:r>
              <a:rPr lang="ru-RU" dirty="0" smtClean="0">
                <a:solidFill>
                  <a:schemeClr val="tx1"/>
                </a:solidFill>
              </a:rPr>
              <a:t>них.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827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450000" algn="just"/>
            <a:r>
              <a:rPr lang="ru-RU" dirty="0">
                <a:solidFill>
                  <a:schemeClr val="tx1"/>
                </a:solidFill>
              </a:rPr>
              <a:t>Звуки,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виникають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</a:t>
            </a:r>
            <a:r>
              <a:rPr lang="ru-RU" dirty="0">
                <a:solidFill>
                  <a:schemeClr val="tx1"/>
                </a:solidFill>
              </a:rPr>
              <a:t> час </a:t>
            </a:r>
            <a:r>
              <a:rPr lang="ru-RU" dirty="0" err="1">
                <a:solidFill>
                  <a:schemeClr val="tx1"/>
                </a:solidFill>
              </a:rPr>
              <a:t>роботи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називають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серцевими</a:t>
            </a:r>
            <a:r>
              <a:rPr lang="ru-RU" dirty="0">
                <a:solidFill>
                  <a:schemeClr val="tx1"/>
                </a:solidFill>
              </a:rPr>
              <a:t> тонами. У </a:t>
            </a:r>
            <a:r>
              <a:rPr lang="ru-RU" dirty="0" err="1">
                <a:solidFill>
                  <a:schemeClr val="tx1"/>
                </a:solidFill>
              </a:rPr>
              <a:t>здорових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тварин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два: перший тон </a:t>
            </a:r>
            <a:r>
              <a:rPr lang="ru-RU" dirty="0" err="1">
                <a:solidFill>
                  <a:schemeClr val="tx1"/>
                </a:solidFill>
              </a:rPr>
              <a:t>більш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тривалий</a:t>
            </a:r>
            <a:r>
              <a:rPr lang="ru-RU" dirty="0">
                <a:solidFill>
                  <a:schemeClr val="tx1"/>
                </a:solidFill>
              </a:rPr>
              <a:t> – </a:t>
            </a:r>
            <a:r>
              <a:rPr lang="ru-RU" dirty="0" err="1">
                <a:solidFill>
                  <a:schemeClr val="tx1"/>
                </a:solidFill>
              </a:rPr>
              <a:t>систолічний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другий</a:t>
            </a:r>
            <a:r>
              <a:rPr lang="ru-RU" dirty="0">
                <a:solidFill>
                  <a:schemeClr val="tx1"/>
                </a:solidFill>
              </a:rPr>
              <a:t> тон короткий, </a:t>
            </a:r>
            <a:r>
              <a:rPr lang="ru-RU" dirty="0" err="1">
                <a:solidFill>
                  <a:schemeClr val="tx1"/>
                </a:solidFill>
              </a:rPr>
              <a:t>високий</a:t>
            </a:r>
            <a:r>
              <a:rPr lang="ru-RU" dirty="0">
                <a:solidFill>
                  <a:schemeClr val="tx1"/>
                </a:solidFill>
              </a:rPr>
              <a:t> – </a:t>
            </a:r>
            <a:r>
              <a:rPr lang="ru-RU" dirty="0" err="1">
                <a:solidFill>
                  <a:schemeClr val="tx1"/>
                </a:solidFill>
              </a:rPr>
              <a:t>діастолічний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Звучання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змінюється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залежності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близькості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місця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аускультації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клапанів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беруть</a:t>
            </a:r>
            <a:r>
              <a:rPr lang="ru-RU" dirty="0">
                <a:solidFill>
                  <a:schemeClr val="tx1"/>
                </a:solidFill>
              </a:rPr>
              <a:t> участь в </a:t>
            </a:r>
            <a:r>
              <a:rPr lang="ru-RU" dirty="0" err="1">
                <a:solidFill>
                  <a:schemeClr val="tx1"/>
                </a:solidFill>
              </a:rPr>
              <a:t>утворенні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першого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другого тону.</a:t>
            </a:r>
          </a:p>
          <a:p>
            <a:pPr indent="-450000" algn="just"/>
            <a:r>
              <a:rPr lang="ru-RU" dirty="0">
                <a:solidFill>
                  <a:schemeClr val="tx1"/>
                </a:solidFill>
              </a:rPr>
              <a:t>При </a:t>
            </a:r>
            <a:r>
              <a:rPr lang="ru-RU" dirty="0" err="1">
                <a:solidFill>
                  <a:schemeClr val="tx1"/>
                </a:solidFill>
              </a:rPr>
              <a:t>характеристиці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встановлюють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ступінь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звучності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ослаблення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посилення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розщеплення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роздвоєння</a:t>
            </a:r>
            <a:r>
              <a:rPr lang="ru-RU" dirty="0">
                <a:solidFill>
                  <a:schemeClr val="tx1"/>
                </a:solidFill>
              </a:rPr>
              <a:t> і т.д. </a:t>
            </a:r>
            <a:r>
              <a:rPr lang="ru-RU" dirty="0" err="1">
                <a:solidFill>
                  <a:schemeClr val="tx1"/>
                </a:solidFill>
              </a:rPr>
              <a:t>Серцевими</a:t>
            </a:r>
            <a:r>
              <a:rPr lang="ru-RU" dirty="0">
                <a:solidFill>
                  <a:schemeClr val="tx1"/>
                </a:solidFill>
              </a:rPr>
              <a:t> шумами </a:t>
            </a:r>
            <a:r>
              <a:rPr lang="ru-RU" dirty="0" err="1">
                <a:solidFill>
                  <a:schemeClr val="tx1"/>
                </a:solidFill>
              </a:rPr>
              <a:t>називають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звукові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явища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нагадують</a:t>
            </a:r>
            <a:r>
              <a:rPr lang="ru-RU" dirty="0">
                <a:solidFill>
                  <a:schemeClr val="tx1"/>
                </a:solidFill>
              </a:rPr>
              <a:t> подув, </a:t>
            </a:r>
            <a:r>
              <a:rPr lang="ru-RU" dirty="0" err="1">
                <a:solidFill>
                  <a:schemeClr val="tx1"/>
                </a:solidFill>
              </a:rPr>
              <a:t>шипіння</a:t>
            </a:r>
            <a:r>
              <a:rPr lang="ru-RU" dirty="0">
                <a:solidFill>
                  <a:schemeClr val="tx1"/>
                </a:solidFill>
              </a:rPr>
              <a:t>, шелест і т.д. </a:t>
            </a:r>
            <a:r>
              <a:rPr lang="ru-RU" dirty="0" err="1">
                <a:solidFill>
                  <a:schemeClr val="tx1"/>
                </a:solidFill>
              </a:rPr>
              <a:t>Встановлення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шумів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диференціювання</a:t>
            </a:r>
            <a:r>
              <a:rPr lang="ru-RU" dirty="0">
                <a:solidFill>
                  <a:schemeClr val="tx1"/>
                </a:solidFill>
              </a:rPr>
              <a:t> є </a:t>
            </a:r>
            <a:r>
              <a:rPr lang="ru-RU" dirty="0" err="1">
                <a:solidFill>
                  <a:schemeClr val="tx1"/>
                </a:solidFill>
              </a:rPr>
              <a:t>найважливішою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ланкою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діагностиці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захворювань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indent="-450000" algn="just"/>
            <a:r>
              <a:rPr lang="ru-RU" dirty="0" err="1">
                <a:solidFill>
                  <a:schemeClr val="tx1"/>
                </a:solidFill>
              </a:rPr>
              <a:t>Найбільш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поширеним</a:t>
            </a:r>
            <a:r>
              <a:rPr lang="ru-RU" dirty="0">
                <a:solidFill>
                  <a:schemeClr val="tx1"/>
                </a:solidFill>
              </a:rPr>
              <a:t> методом </a:t>
            </a:r>
            <a:r>
              <a:rPr lang="ru-RU" dirty="0" err="1">
                <a:solidFill>
                  <a:schemeClr val="tx1"/>
                </a:solidFill>
              </a:rPr>
              <a:t>дослідження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кровоносних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судин</a:t>
            </a:r>
            <a:r>
              <a:rPr lang="ru-RU" dirty="0">
                <a:solidFill>
                  <a:schemeClr val="tx1"/>
                </a:solidFill>
              </a:rPr>
              <a:t> є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огляд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пальпація</a:t>
            </a:r>
            <a:r>
              <a:rPr lang="ru-RU" dirty="0">
                <a:solidFill>
                  <a:schemeClr val="tx1"/>
                </a:solidFill>
              </a:rPr>
              <a:t>. При </a:t>
            </a:r>
            <a:r>
              <a:rPr lang="ru-RU" dirty="0" err="1">
                <a:solidFill>
                  <a:schemeClr val="tx1"/>
                </a:solidFill>
              </a:rPr>
              <a:t>огляді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звертають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увагу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ступінь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наповнення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відсутність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Наявність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коливання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судинної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стінки</a:t>
            </a:r>
            <a:r>
              <a:rPr lang="ru-RU" dirty="0">
                <a:solidFill>
                  <a:schemeClr val="tx1"/>
                </a:solidFill>
              </a:rPr>
              <a:t>. Методом </a:t>
            </a:r>
            <a:r>
              <a:rPr lang="ru-RU" dirty="0" err="1">
                <a:solidFill>
                  <a:schemeClr val="tx1"/>
                </a:solidFill>
              </a:rPr>
              <a:t>пальпації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визначають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кількісні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якісні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показники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артеріального</a:t>
            </a:r>
            <a:r>
              <a:rPr lang="ru-RU" dirty="0">
                <a:solidFill>
                  <a:schemeClr val="tx1"/>
                </a:solidFill>
              </a:rPr>
              <a:t> пульсу. У </a:t>
            </a:r>
            <a:r>
              <a:rPr lang="ru-RU" dirty="0" err="1">
                <a:solidFill>
                  <a:schemeClr val="tx1"/>
                </a:solidFill>
              </a:rPr>
              <a:t>великої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рогатої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худоби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досліджувати</a:t>
            </a:r>
            <a:r>
              <a:rPr lang="ru-RU" dirty="0">
                <a:solidFill>
                  <a:schemeClr val="tx1"/>
                </a:solidFill>
              </a:rPr>
              <a:t> пульс в </a:t>
            </a:r>
            <a:r>
              <a:rPr lang="ru-RU" dirty="0" err="1">
                <a:solidFill>
                  <a:schemeClr val="tx1"/>
                </a:solidFill>
              </a:rPr>
              <a:t>області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зовнішньої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лицьової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плечової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стегнової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хвостовий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артерій</a:t>
            </a:r>
            <a:r>
              <a:rPr lang="ru-RU" dirty="0">
                <a:solidFill>
                  <a:schemeClr val="tx1"/>
                </a:solidFill>
              </a:rPr>
              <a:t>, у </a:t>
            </a:r>
            <a:r>
              <a:rPr lang="ru-RU" dirty="0" err="1">
                <a:solidFill>
                  <a:schemeClr val="tx1"/>
                </a:solidFill>
              </a:rPr>
              <a:t>овець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кіз</a:t>
            </a:r>
            <a:r>
              <a:rPr lang="ru-RU" dirty="0">
                <a:solidFill>
                  <a:schemeClr val="tx1"/>
                </a:solidFill>
              </a:rPr>
              <a:t>, свиней, собак і </a:t>
            </a:r>
            <a:r>
              <a:rPr lang="ru-RU" dirty="0" err="1">
                <a:solidFill>
                  <a:schemeClr val="tx1"/>
                </a:solidFill>
              </a:rPr>
              <a:t>кішок</a:t>
            </a:r>
            <a:r>
              <a:rPr lang="ru-RU" dirty="0">
                <a:solidFill>
                  <a:schemeClr val="tx1"/>
                </a:solidFill>
              </a:rPr>
              <a:t> – і </a:t>
            </a:r>
            <a:r>
              <a:rPr lang="ru-RU" dirty="0" err="1">
                <a:solidFill>
                  <a:schemeClr val="tx1"/>
                </a:solidFill>
              </a:rPr>
              <a:t>області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стегнової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артерії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marL="0" indent="-450000" algn="just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17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cs625620.vk.me/v625620374/3bedc/4pRFbf-jqS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820" y="286603"/>
            <a:ext cx="7443319" cy="5582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70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000" algn="just"/>
            <a:r>
              <a:rPr lang="ru-RU" sz="2400" b="1" i="1" dirty="0" err="1">
                <a:solidFill>
                  <a:srgbClr val="002060"/>
                </a:solidFill>
              </a:rPr>
              <a:t>Посилення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</a:rPr>
              <a:t>обох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</a:rPr>
              <a:t>тонів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як симптом </a:t>
            </a:r>
            <a:r>
              <a:rPr lang="ru-RU" sz="2400" dirty="0" err="1">
                <a:solidFill>
                  <a:schemeClr val="tx1"/>
                </a:solidFill>
              </a:rPr>
              <a:t>виникає</a:t>
            </a:r>
            <a:r>
              <a:rPr lang="ru-RU" sz="2400" dirty="0">
                <a:solidFill>
                  <a:schemeClr val="tx1"/>
                </a:solidFill>
              </a:rPr>
              <a:t> при </a:t>
            </a:r>
            <a:r>
              <a:rPr lang="ru-RU" sz="2400" dirty="0" err="1">
                <a:solidFill>
                  <a:schemeClr val="tx1"/>
                </a:solidFill>
              </a:rPr>
              <a:t>гарячкових</a:t>
            </a:r>
            <a:r>
              <a:rPr lang="ru-RU" sz="2400" dirty="0">
                <a:solidFill>
                  <a:schemeClr val="tx1"/>
                </a:solidFill>
              </a:rPr>
              <a:t> станах, </a:t>
            </a:r>
            <a:r>
              <a:rPr lang="ru-RU" sz="2400" dirty="0" err="1">
                <a:solidFill>
                  <a:schemeClr val="tx1"/>
                </a:solidFill>
              </a:rPr>
              <a:t>значною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анемії</a:t>
            </a:r>
            <a:r>
              <a:rPr lang="ru-RU" sz="2400" dirty="0">
                <a:solidFill>
                  <a:schemeClr val="tx1"/>
                </a:solidFill>
              </a:rPr>
              <a:t> будь-</a:t>
            </a:r>
            <a:r>
              <a:rPr lang="ru-RU" sz="2400" dirty="0" err="1">
                <a:solidFill>
                  <a:schemeClr val="tx1"/>
                </a:solidFill>
              </a:rPr>
              <a:t>якої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етіології</a:t>
            </a:r>
            <a:r>
              <a:rPr lang="ru-RU" sz="2400" dirty="0">
                <a:solidFill>
                  <a:schemeClr val="tx1"/>
                </a:solidFill>
              </a:rPr>
              <a:t>, при </a:t>
            </a:r>
            <a:r>
              <a:rPr lang="ru-RU" sz="2400" dirty="0" err="1">
                <a:solidFill>
                  <a:schemeClr val="tx1"/>
                </a:solidFill>
              </a:rPr>
              <a:t>гіпертрофії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міокарда</a:t>
            </a:r>
            <a:r>
              <a:rPr lang="ru-RU" sz="2400" dirty="0">
                <a:solidFill>
                  <a:schemeClr val="tx1"/>
                </a:solidFill>
              </a:rPr>
              <a:t> і в першу </a:t>
            </a:r>
            <a:r>
              <a:rPr lang="ru-RU" sz="2400" dirty="0" err="1">
                <a:solidFill>
                  <a:schemeClr val="tx1"/>
                </a:solidFill>
              </a:rPr>
              <a:t>стадію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гострого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міокардиту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Воно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може</a:t>
            </a:r>
            <a:r>
              <a:rPr lang="ru-RU" sz="2400" dirty="0">
                <a:solidFill>
                  <a:schemeClr val="tx1"/>
                </a:solidFill>
              </a:rPr>
              <a:t> бути при </a:t>
            </a:r>
            <a:r>
              <a:rPr lang="ru-RU" sz="2400" dirty="0" err="1">
                <a:solidFill>
                  <a:schemeClr val="tx1"/>
                </a:solidFill>
              </a:rPr>
              <a:t>фізичній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напрузі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збудженні</a:t>
            </a:r>
            <a:r>
              <a:rPr lang="ru-RU" sz="2400" dirty="0">
                <a:solidFill>
                  <a:schemeClr val="tx1"/>
                </a:solidFill>
              </a:rPr>
              <a:t>, а </a:t>
            </a:r>
            <a:r>
              <a:rPr lang="ru-RU" sz="2400" dirty="0" err="1">
                <a:solidFill>
                  <a:schemeClr val="tx1"/>
                </a:solidFill>
              </a:rPr>
              <a:t>також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тварин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низькою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вгодованості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Посилення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першого</a:t>
            </a:r>
            <a:r>
              <a:rPr lang="ru-RU" sz="2400" dirty="0">
                <a:solidFill>
                  <a:schemeClr val="tx1"/>
                </a:solidFill>
              </a:rPr>
              <a:t> тону </a:t>
            </a:r>
            <a:r>
              <a:rPr lang="ru-RU" sz="2400" dirty="0" err="1">
                <a:solidFill>
                  <a:schemeClr val="tx1"/>
                </a:solidFill>
              </a:rPr>
              <a:t>набуває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плескають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металевий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відтінок</a:t>
            </a:r>
            <a:r>
              <a:rPr lang="ru-RU" sz="2400" dirty="0">
                <a:solidFill>
                  <a:schemeClr val="tx1"/>
                </a:solidFill>
              </a:rPr>
              <a:t> при </a:t>
            </a:r>
            <a:r>
              <a:rPr lang="ru-RU" sz="2400" dirty="0" err="1">
                <a:solidFill>
                  <a:schemeClr val="tx1"/>
                </a:solidFill>
              </a:rPr>
              <a:t>звуженні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атріовентрикулярних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отворів</a:t>
            </a:r>
            <a:r>
              <a:rPr lang="ru-RU" sz="2400" dirty="0">
                <a:solidFill>
                  <a:schemeClr val="tx1"/>
                </a:solidFill>
              </a:rPr>
              <a:t>, особливо </a:t>
            </a:r>
            <a:r>
              <a:rPr lang="ru-RU" sz="2400" dirty="0" err="1">
                <a:solidFill>
                  <a:schemeClr val="tx1"/>
                </a:solidFill>
              </a:rPr>
              <a:t>лівого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Посилення</a:t>
            </a:r>
            <a:r>
              <a:rPr lang="ru-RU" sz="2400" dirty="0">
                <a:solidFill>
                  <a:schemeClr val="tx1"/>
                </a:solidFill>
              </a:rPr>
              <a:t> другого тону </a:t>
            </a:r>
            <a:r>
              <a:rPr lang="ru-RU" sz="2400" dirty="0" err="1">
                <a:solidFill>
                  <a:schemeClr val="tx1"/>
                </a:solidFill>
              </a:rPr>
              <a:t>супроводжується</a:t>
            </a:r>
            <a:r>
              <a:rPr lang="ru-RU" sz="2400" dirty="0">
                <a:solidFill>
                  <a:schemeClr val="tx1"/>
                </a:solidFill>
              </a:rPr>
              <a:t> акцентом на </a:t>
            </a:r>
            <a:r>
              <a:rPr lang="ru-RU" sz="2400" dirty="0" err="1">
                <a:solidFill>
                  <a:schemeClr val="tx1"/>
                </a:solidFill>
              </a:rPr>
              <a:t>аорті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або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легеневої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артерії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встановлюється</a:t>
            </a:r>
            <a:r>
              <a:rPr lang="ru-RU" sz="2400" dirty="0">
                <a:solidFill>
                  <a:schemeClr val="tx1"/>
                </a:solidFill>
              </a:rPr>
              <a:t> в пунктах </a:t>
            </a:r>
            <a:r>
              <a:rPr lang="ru-RU" sz="2400" dirty="0" err="1">
                <a:solidFill>
                  <a:schemeClr val="tx1"/>
                </a:solidFill>
              </a:rPr>
              <a:t>їх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оптимальної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чутності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Це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обумовлено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значним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підвищенням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кров'яного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тиску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відповідно</a:t>
            </a:r>
            <a:r>
              <a:rPr lang="ru-RU" sz="2400" dirty="0">
                <a:solidFill>
                  <a:schemeClr val="tx1"/>
                </a:solidFill>
              </a:rPr>
              <a:t> у великому і малому колах </a:t>
            </a:r>
            <a:r>
              <a:rPr lang="ru-RU" sz="2400" dirty="0" err="1">
                <a:solidFill>
                  <a:schemeClr val="tx1"/>
                </a:solidFill>
              </a:rPr>
              <a:t>кровообігу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4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000" algn="just"/>
            <a:r>
              <a:rPr lang="ru-RU" sz="2400" b="1" i="1" dirty="0" err="1">
                <a:solidFill>
                  <a:srgbClr val="002060"/>
                </a:solidFill>
              </a:rPr>
              <a:t>Ослаблення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</a:rPr>
              <a:t>обох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</a:rPr>
              <a:t>тонів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виникає</a:t>
            </a:r>
            <a:r>
              <a:rPr lang="ru-RU" sz="2400" dirty="0">
                <a:solidFill>
                  <a:schemeClr val="tx1"/>
                </a:solidFill>
              </a:rPr>
              <a:t> в </a:t>
            </a:r>
            <a:r>
              <a:rPr lang="ru-RU" sz="2400" dirty="0" err="1">
                <a:solidFill>
                  <a:schemeClr val="tx1"/>
                </a:solidFill>
              </a:rPr>
              <a:t>результаті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зниження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енергії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скорочення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міокарда</a:t>
            </a:r>
            <a:r>
              <a:rPr lang="ru-RU" sz="2400" dirty="0">
                <a:solidFill>
                  <a:schemeClr val="tx1"/>
                </a:solidFill>
              </a:rPr>
              <a:t>, при </a:t>
            </a:r>
            <a:r>
              <a:rPr lang="ru-RU" sz="2400" dirty="0" err="1">
                <a:solidFill>
                  <a:schemeClr val="tx1"/>
                </a:solidFill>
              </a:rPr>
              <a:t>його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деструктивних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ураженнях</a:t>
            </a:r>
            <a:r>
              <a:rPr lang="ru-RU" sz="2400" dirty="0">
                <a:solidFill>
                  <a:schemeClr val="tx1"/>
                </a:solidFill>
              </a:rPr>
              <a:t>, при </a:t>
            </a:r>
            <a:r>
              <a:rPr lang="ru-RU" sz="2400" dirty="0" err="1">
                <a:solidFill>
                  <a:schemeClr val="tx1"/>
                </a:solidFill>
              </a:rPr>
              <a:t>ексудації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транссудації</a:t>
            </a:r>
            <a:r>
              <a:rPr lang="ru-RU" sz="2400" dirty="0">
                <a:solidFill>
                  <a:schemeClr val="tx1"/>
                </a:solidFill>
              </a:rPr>
              <a:t> в перикард. </a:t>
            </a:r>
            <a:r>
              <a:rPr lang="ru-RU" sz="2400" dirty="0" err="1">
                <a:solidFill>
                  <a:schemeClr val="tx1"/>
                </a:solidFill>
              </a:rPr>
              <a:t>Переважно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ослаблення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першого</a:t>
            </a:r>
            <a:r>
              <a:rPr lang="ru-RU" sz="2400" dirty="0">
                <a:solidFill>
                  <a:schemeClr val="tx1"/>
                </a:solidFill>
              </a:rPr>
              <a:t> тону, </a:t>
            </a:r>
            <a:r>
              <a:rPr lang="ru-RU" sz="2400" dirty="0" err="1">
                <a:solidFill>
                  <a:schemeClr val="tx1"/>
                </a:solidFill>
              </a:rPr>
              <a:t>крім</a:t>
            </a:r>
            <a:r>
              <a:rPr lang="ru-RU" sz="2400" dirty="0">
                <a:solidFill>
                  <a:schemeClr val="tx1"/>
                </a:solidFill>
              </a:rPr>
              <a:t> того, </a:t>
            </a:r>
            <a:r>
              <a:rPr lang="ru-RU" sz="2400" dirty="0" err="1">
                <a:solidFill>
                  <a:schemeClr val="tx1"/>
                </a:solidFill>
              </a:rPr>
              <a:t>виникає</a:t>
            </a:r>
            <a:r>
              <a:rPr lang="ru-RU" sz="2400" dirty="0">
                <a:solidFill>
                  <a:schemeClr val="tx1"/>
                </a:solidFill>
              </a:rPr>
              <a:t> при </a:t>
            </a:r>
            <a:r>
              <a:rPr lang="ru-RU" sz="2400" dirty="0" err="1">
                <a:solidFill>
                  <a:schemeClr val="tx1"/>
                </a:solidFill>
              </a:rPr>
              <a:t>недостатності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атріовентрикулярних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клапанів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дилятации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шлуночків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Ослаблення</a:t>
            </a:r>
            <a:r>
              <a:rPr lang="ru-RU" sz="2400" dirty="0">
                <a:solidFill>
                  <a:schemeClr val="tx1"/>
                </a:solidFill>
              </a:rPr>
              <a:t> другого тону </a:t>
            </a:r>
            <a:r>
              <a:rPr lang="ru-RU" sz="2400" dirty="0" err="1">
                <a:solidFill>
                  <a:schemeClr val="tx1"/>
                </a:solidFill>
              </a:rPr>
              <a:t>буває</a:t>
            </a:r>
            <a:r>
              <a:rPr lang="ru-RU" sz="2400" dirty="0">
                <a:solidFill>
                  <a:schemeClr val="tx1"/>
                </a:solidFill>
              </a:rPr>
              <a:t> при </a:t>
            </a:r>
            <a:r>
              <a:rPr lang="ru-RU" sz="2400" dirty="0" err="1">
                <a:solidFill>
                  <a:schemeClr val="tx1"/>
                </a:solidFill>
              </a:rPr>
              <a:t>зниженні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артеріального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кров'яного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тиску</a:t>
            </a:r>
            <a:r>
              <a:rPr lang="ru-RU" sz="2400" dirty="0">
                <a:solidFill>
                  <a:schemeClr val="tx1"/>
                </a:solidFill>
              </a:rPr>
              <a:t> в колах </a:t>
            </a:r>
            <a:r>
              <a:rPr lang="ru-RU" sz="2400" dirty="0" err="1">
                <a:solidFill>
                  <a:schemeClr val="tx1"/>
                </a:solidFill>
              </a:rPr>
              <a:t>кровообігу</a:t>
            </a:r>
            <a:r>
              <a:rPr lang="ru-RU" sz="2400" dirty="0">
                <a:solidFill>
                  <a:schemeClr val="tx1"/>
                </a:solidFill>
              </a:rPr>
              <a:t> і при </a:t>
            </a:r>
            <a:r>
              <a:rPr lang="ru-RU" sz="2400" dirty="0" err="1">
                <a:solidFill>
                  <a:schemeClr val="tx1"/>
                </a:solidFill>
              </a:rPr>
              <a:t>недостатності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клапанів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аорти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легеневої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артерії</a:t>
            </a:r>
            <a:r>
              <a:rPr lang="ru-RU" sz="2400" dirty="0">
                <a:solidFill>
                  <a:schemeClr val="tx1"/>
                </a:solidFill>
              </a:rPr>
              <a:t>. </a:t>
            </a:r>
            <a:endParaRPr lang="ru-RU" sz="2400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sz="2400" b="1" i="1" dirty="0" err="1">
                <a:solidFill>
                  <a:srgbClr val="002060"/>
                </a:solidFill>
              </a:rPr>
              <a:t>Подовження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</a:rPr>
              <a:t>тонів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відзначають</a:t>
            </a:r>
            <a:r>
              <a:rPr lang="ru-RU" sz="2400" dirty="0">
                <a:solidFill>
                  <a:schemeClr val="tx1"/>
                </a:solidFill>
              </a:rPr>
              <a:t> при </a:t>
            </a:r>
            <a:r>
              <a:rPr lang="ru-RU" sz="2400" dirty="0" err="1">
                <a:solidFill>
                  <a:schemeClr val="tx1"/>
                </a:solidFill>
              </a:rPr>
              <a:t>ваготонусе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підвищенні</a:t>
            </a:r>
            <a:r>
              <a:rPr lang="ru-RU" sz="2400" dirty="0">
                <a:solidFill>
                  <a:schemeClr val="tx1"/>
                </a:solidFill>
              </a:rPr>
              <a:t> тонусу </a:t>
            </a:r>
            <a:r>
              <a:rPr lang="ru-RU" sz="2400" dirty="0" err="1">
                <a:solidFill>
                  <a:schemeClr val="tx1"/>
                </a:solidFill>
              </a:rPr>
              <a:t>стінок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аорти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легеневої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артерії</a:t>
            </a:r>
            <a:r>
              <a:rPr lang="ru-RU" sz="2400" dirty="0">
                <a:solidFill>
                  <a:schemeClr val="tx1"/>
                </a:solidFill>
              </a:rPr>
              <a:t>, на початку </a:t>
            </a:r>
            <a:r>
              <a:rPr lang="ru-RU" sz="2400" dirty="0" err="1">
                <a:solidFill>
                  <a:schemeClr val="tx1"/>
                </a:solidFill>
              </a:rPr>
              <a:t>порушень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провідної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системи</a:t>
            </a:r>
            <a:r>
              <a:rPr lang="ru-RU" sz="2400" dirty="0">
                <a:solidFill>
                  <a:schemeClr val="tx1"/>
                </a:solidFill>
              </a:rPr>
              <a:t>. Причина </a:t>
            </a:r>
            <a:r>
              <a:rPr lang="ru-RU" sz="2400" dirty="0" err="1">
                <a:solidFill>
                  <a:schemeClr val="tx1"/>
                </a:solidFill>
              </a:rPr>
              <a:t>цього</a:t>
            </a:r>
            <a:r>
              <a:rPr lang="ru-RU" sz="2400" dirty="0">
                <a:solidFill>
                  <a:schemeClr val="tx1"/>
                </a:solidFill>
              </a:rPr>
              <a:t> - </a:t>
            </a:r>
            <a:r>
              <a:rPr lang="ru-RU" sz="2400" dirty="0" err="1">
                <a:solidFill>
                  <a:schemeClr val="tx1"/>
                </a:solidFill>
              </a:rPr>
              <a:t>уповільнення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проведення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імпульсу</a:t>
            </a:r>
            <a:r>
              <a:rPr lang="ru-RU" sz="2400" dirty="0">
                <a:solidFill>
                  <a:schemeClr val="tx1"/>
                </a:solidFill>
              </a:rPr>
              <a:t> (</a:t>
            </a:r>
            <a:r>
              <a:rPr lang="ru-RU" sz="2400" dirty="0" err="1">
                <a:solidFill>
                  <a:schemeClr val="tx1"/>
                </a:solidFill>
              </a:rPr>
              <a:t>розпізнається</a:t>
            </a:r>
            <a:r>
              <a:rPr lang="ru-RU" sz="2400" dirty="0">
                <a:solidFill>
                  <a:schemeClr val="tx1"/>
                </a:solidFill>
              </a:rPr>
              <a:t> за </a:t>
            </a:r>
            <a:r>
              <a:rPr lang="ru-RU" sz="2400" dirty="0" err="1">
                <a:solidFill>
                  <a:schemeClr val="tx1"/>
                </a:solidFill>
              </a:rPr>
              <a:t>допомогою</a:t>
            </a:r>
            <a:r>
              <a:rPr lang="ru-RU" sz="2400" dirty="0">
                <a:solidFill>
                  <a:schemeClr val="tx1"/>
                </a:solidFill>
              </a:rPr>
              <a:t> ЕКГ). </a:t>
            </a:r>
          </a:p>
          <a:p>
            <a:pPr indent="-450000" algn="just"/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3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000" algn="just"/>
            <a:r>
              <a:rPr lang="ru-RU" b="1" i="1" dirty="0" err="1" smtClean="0">
                <a:solidFill>
                  <a:srgbClr val="002060"/>
                </a:solidFill>
              </a:rPr>
              <a:t>Роздвоєнням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тонів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серця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називається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таке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явище</a:t>
            </a:r>
            <a:r>
              <a:rPr lang="ru-RU" dirty="0">
                <a:solidFill>
                  <a:schemeClr val="tx1"/>
                </a:solidFill>
              </a:rPr>
              <a:t>, коли один з них </a:t>
            </a:r>
            <a:r>
              <a:rPr lang="ru-RU" dirty="0" err="1">
                <a:solidFill>
                  <a:schemeClr val="tx1"/>
                </a:solidFill>
              </a:rPr>
              <a:t>розкладається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дві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частини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уловлювані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аускультації</a:t>
            </a:r>
            <a:r>
              <a:rPr lang="ru-RU" dirty="0">
                <a:solidFill>
                  <a:schemeClr val="tx1"/>
                </a:solidFill>
              </a:rPr>
              <a:t> як </a:t>
            </a:r>
            <a:r>
              <a:rPr lang="ru-RU" dirty="0" err="1">
                <a:solidFill>
                  <a:schemeClr val="tx1"/>
                </a:solidFill>
              </a:rPr>
              <a:t>роздільні</a:t>
            </a:r>
            <a:r>
              <a:rPr lang="ru-RU" dirty="0">
                <a:solidFill>
                  <a:schemeClr val="tx1"/>
                </a:solidFill>
              </a:rPr>
              <a:t> звуки. </a:t>
            </a:r>
            <a:r>
              <a:rPr lang="ru-RU" dirty="0" err="1">
                <a:solidFill>
                  <a:schemeClr val="tx1"/>
                </a:solidFill>
              </a:rPr>
              <a:t>Роздвоєння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відбутися</a:t>
            </a:r>
            <a:r>
              <a:rPr lang="ru-RU" dirty="0">
                <a:solidFill>
                  <a:schemeClr val="tx1"/>
                </a:solidFill>
              </a:rPr>
              <a:t> як з першим, так і з другим тоном. У тих </a:t>
            </a:r>
            <a:r>
              <a:rPr lang="ru-RU" dirty="0" err="1">
                <a:solidFill>
                  <a:schemeClr val="tx1"/>
                </a:solidFill>
              </a:rPr>
              <a:t>випадках</a:t>
            </a:r>
            <a:r>
              <a:rPr lang="ru-RU" dirty="0">
                <a:solidFill>
                  <a:schemeClr val="tx1"/>
                </a:solidFill>
              </a:rPr>
              <a:t>, коли </a:t>
            </a:r>
            <a:r>
              <a:rPr lang="ru-RU" dirty="0" err="1">
                <a:solidFill>
                  <a:schemeClr val="tx1"/>
                </a:solidFill>
              </a:rPr>
              <a:t>обидві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частини</a:t>
            </a:r>
            <a:r>
              <a:rPr lang="ru-RU" dirty="0">
                <a:solidFill>
                  <a:schemeClr val="tx1"/>
                </a:solidFill>
              </a:rPr>
              <a:t> одного тону </a:t>
            </a:r>
            <a:r>
              <a:rPr lang="ru-RU" dirty="0" err="1">
                <a:solidFill>
                  <a:schemeClr val="tx1"/>
                </a:solidFill>
              </a:rPr>
              <a:t>уловлюються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вухом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роздільно</a:t>
            </a:r>
            <a:r>
              <a:rPr lang="ru-RU" dirty="0">
                <a:solidFill>
                  <a:schemeClr val="tx1"/>
                </a:solidFill>
              </a:rPr>
              <a:t>, але </a:t>
            </a:r>
            <a:r>
              <a:rPr lang="ru-RU" dirty="0" err="1">
                <a:solidFill>
                  <a:schemeClr val="tx1"/>
                </a:solidFill>
              </a:rPr>
              <a:t>більш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зближені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</a:t>
            </a:r>
            <a:r>
              <a:rPr lang="ru-RU" dirty="0">
                <a:solidFill>
                  <a:schemeClr val="tx1"/>
                </a:solidFill>
              </a:rPr>
              <a:t> собою, </a:t>
            </a:r>
            <a:r>
              <a:rPr lang="ru-RU" dirty="0" err="1">
                <a:solidFill>
                  <a:schemeClr val="tx1"/>
                </a:solidFill>
              </a:rPr>
              <a:t>говорять</a:t>
            </a:r>
            <a:r>
              <a:rPr lang="ru-RU" dirty="0">
                <a:solidFill>
                  <a:schemeClr val="tx1"/>
                </a:solidFill>
              </a:rPr>
              <a:t> про </a:t>
            </a:r>
            <a:r>
              <a:rPr lang="ru-RU" dirty="0" err="1">
                <a:solidFill>
                  <a:schemeClr val="tx1"/>
                </a:solidFill>
              </a:rPr>
              <a:t>розщеплення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Оскільки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ме</a:t>
            </a:r>
            <a:r>
              <a:rPr lang="ru-RU" dirty="0" err="1">
                <a:solidFill>
                  <a:schemeClr val="tx1"/>
                </a:solidFill>
              </a:rPr>
              <a:t>ханізми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викликають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роздвоєння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розщеплення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одні</a:t>
            </a:r>
            <a:r>
              <a:rPr lang="ru-RU" dirty="0">
                <a:solidFill>
                  <a:schemeClr val="tx1"/>
                </a:solidFill>
              </a:rPr>
              <a:t> й </a:t>
            </a:r>
            <a:r>
              <a:rPr lang="ru-RU" dirty="0" err="1">
                <a:solidFill>
                  <a:schemeClr val="tx1"/>
                </a:solidFill>
              </a:rPr>
              <a:t>ті</a:t>
            </a:r>
            <a:r>
              <a:rPr lang="ru-RU" dirty="0">
                <a:solidFill>
                  <a:schemeClr val="tx1"/>
                </a:solidFill>
              </a:rPr>
              <a:t> ж, то </a:t>
            </a:r>
            <a:r>
              <a:rPr lang="ru-RU" dirty="0" err="1">
                <a:solidFill>
                  <a:schemeClr val="tx1"/>
                </a:solidFill>
              </a:rPr>
              <a:t>розщеплення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вважати</a:t>
            </a:r>
            <a:r>
              <a:rPr lang="ru-RU" dirty="0">
                <a:solidFill>
                  <a:schemeClr val="tx1"/>
                </a:solidFill>
              </a:rPr>
              <a:t> початковою </a:t>
            </a:r>
            <a:r>
              <a:rPr lang="ru-RU" dirty="0" err="1">
                <a:solidFill>
                  <a:schemeClr val="tx1"/>
                </a:solidFill>
              </a:rPr>
              <a:t>ступенем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роздвоєння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. </a:t>
            </a:r>
            <a:endParaRPr lang="ru-RU" dirty="0" smtClean="0">
              <a:solidFill>
                <a:schemeClr val="tx1"/>
              </a:solidFill>
            </a:endParaRPr>
          </a:p>
          <a:p>
            <a:pPr indent="-450000" algn="just"/>
            <a:r>
              <a:rPr lang="ru-RU" dirty="0" err="1">
                <a:solidFill>
                  <a:schemeClr val="tx1"/>
                </a:solidFill>
              </a:rPr>
              <a:t>Роздвоєння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може</a:t>
            </a:r>
            <a:r>
              <a:rPr lang="ru-RU" dirty="0">
                <a:solidFill>
                  <a:schemeClr val="tx1"/>
                </a:solidFill>
              </a:rPr>
              <a:t> бути </a:t>
            </a:r>
            <a:r>
              <a:rPr lang="ru-RU" dirty="0" err="1">
                <a:solidFill>
                  <a:schemeClr val="tx1"/>
                </a:solidFill>
              </a:rPr>
              <a:t>функціонального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органічного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походження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Іноді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іменують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фізіологічними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патологічними</a:t>
            </a:r>
            <a:r>
              <a:rPr lang="ru-RU" dirty="0">
                <a:solidFill>
                  <a:schemeClr val="tx1"/>
                </a:solidFill>
              </a:rPr>
              <a:t>. До перших </a:t>
            </a:r>
            <a:r>
              <a:rPr lang="ru-RU" dirty="0" err="1">
                <a:solidFill>
                  <a:schemeClr val="tx1"/>
                </a:solidFill>
              </a:rPr>
              <a:t>відносять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зміни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виникли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результаті</a:t>
            </a:r>
            <a:r>
              <a:rPr lang="ru-RU" dirty="0">
                <a:solidFill>
                  <a:schemeClr val="tx1"/>
                </a:solidFill>
              </a:rPr>
              <a:t> неодновременного </a:t>
            </a:r>
            <a:r>
              <a:rPr lang="ru-RU" dirty="0" err="1">
                <a:solidFill>
                  <a:schemeClr val="tx1"/>
                </a:solidFill>
              </a:rPr>
              <a:t>захлопування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клапанів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 і при </a:t>
            </a:r>
            <a:r>
              <a:rPr lang="ru-RU" dirty="0" err="1">
                <a:solidFill>
                  <a:schemeClr val="tx1"/>
                </a:solidFill>
              </a:rPr>
              <a:t>значному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фізичному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навантаженні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Патологічне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роздвоєння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виникає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неодночасному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скороченні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розслабленні</a:t>
            </a:r>
            <a:r>
              <a:rPr lang="ru-RU" dirty="0">
                <a:solidFill>
                  <a:schemeClr val="tx1"/>
                </a:solidFill>
              </a:rPr>
              <a:t> правого і </a:t>
            </a:r>
            <a:r>
              <a:rPr lang="ru-RU" dirty="0" err="1">
                <a:solidFill>
                  <a:schemeClr val="tx1"/>
                </a:solidFill>
              </a:rPr>
              <a:t>лівого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шлуночків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обумовлено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порушеннями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нервово</a:t>
            </a:r>
            <a:r>
              <a:rPr lang="ru-RU" dirty="0">
                <a:solidFill>
                  <a:schemeClr val="tx1"/>
                </a:solidFill>
              </a:rPr>
              <a:t>-регуляторному </a:t>
            </a:r>
            <a:r>
              <a:rPr lang="ru-RU" dirty="0" err="1">
                <a:solidFill>
                  <a:schemeClr val="tx1"/>
                </a:solidFill>
              </a:rPr>
              <a:t>апараті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буває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блокаді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атріовентрикулярного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вузла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однієї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ніжок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передсердно-шлуночкового</a:t>
            </a:r>
            <a:r>
              <a:rPr lang="ru-RU" dirty="0">
                <a:solidFill>
                  <a:schemeClr val="tx1"/>
                </a:solidFill>
              </a:rPr>
              <a:t> пучка (пучка </a:t>
            </a:r>
            <a:r>
              <a:rPr lang="ru-RU" dirty="0" err="1">
                <a:solidFill>
                  <a:schemeClr val="tx1"/>
                </a:solidFill>
              </a:rPr>
              <a:t>Гіссен</a:t>
            </a:r>
            <a:r>
              <a:rPr lang="ru-RU" dirty="0">
                <a:solidFill>
                  <a:schemeClr val="tx1"/>
                </a:solidFill>
              </a:rPr>
              <a:t>). 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32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000" algn="just"/>
            <a:r>
              <a:rPr lang="ru-RU" sz="2400" dirty="0" err="1">
                <a:solidFill>
                  <a:schemeClr val="tx1"/>
                </a:solidFill>
              </a:rPr>
              <a:t>Патологічний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роздвоєння</a:t>
            </a:r>
            <a:r>
              <a:rPr lang="ru-RU" sz="2400" dirty="0">
                <a:solidFill>
                  <a:schemeClr val="tx1"/>
                </a:solidFill>
              </a:rPr>
              <a:t> другого тону </a:t>
            </a:r>
            <a:r>
              <a:rPr lang="ru-RU" sz="2400" dirty="0" err="1">
                <a:solidFill>
                  <a:schemeClr val="tx1"/>
                </a:solidFill>
              </a:rPr>
              <a:t>спостерігається</a:t>
            </a:r>
            <a:r>
              <a:rPr lang="ru-RU" sz="2400" dirty="0">
                <a:solidFill>
                  <a:schemeClr val="tx1"/>
                </a:solidFill>
              </a:rPr>
              <a:t> при </a:t>
            </a:r>
            <a:r>
              <a:rPr lang="ru-RU" sz="2400" dirty="0" err="1">
                <a:solidFill>
                  <a:schemeClr val="tx1"/>
                </a:solidFill>
              </a:rPr>
              <a:t>відставанні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захлопування</a:t>
            </a:r>
            <a:r>
              <a:rPr lang="ru-RU" sz="2400" dirty="0">
                <a:solidFill>
                  <a:schemeClr val="tx1"/>
                </a:solidFill>
              </a:rPr>
              <a:t> аортального клапана при </a:t>
            </a:r>
            <a:r>
              <a:rPr lang="ru-RU" sz="2400" dirty="0" err="1">
                <a:solidFill>
                  <a:schemeClr val="tx1"/>
                </a:solidFill>
              </a:rPr>
              <a:t>стенозі</a:t>
            </a:r>
            <a:r>
              <a:rPr lang="ru-RU" sz="2400" dirty="0">
                <a:solidFill>
                  <a:schemeClr val="tx1"/>
                </a:solidFill>
              </a:rPr>
              <a:t> гирла </a:t>
            </a:r>
            <a:r>
              <a:rPr lang="ru-RU" sz="2400" dirty="0" err="1">
                <a:solidFill>
                  <a:schemeClr val="tx1"/>
                </a:solidFill>
              </a:rPr>
              <a:t>аорти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або</a:t>
            </a:r>
            <a:r>
              <a:rPr lang="ru-RU" sz="2400" dirty="0">
                <a:solidFill>
                  <a:schemeClr val="tx1"/>
                </a:solidFill>
              </a:rPr>
              <a:t> при </a:t>
            </a:r>
            <a:r>
              <a:rPr lang="ru-RU" sz="2400" dirty="0" err="1">
                <a:solidFill>
                  <a:schemeClr val="tx1"/>
                </a:solidFill>
              </a:rPr>
              <a:t>випередженні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захлопування</a:t>
            </a:r>
            <a:r>
              <a:rPr lang="ru-RU" sz="2400" dirty="0">
                <a:solidFill>
                  <a:schemeClr val="tx1"/>
                </a:solidFill>
              </a:rPr>
              <a:t> клапана </a:t>
            </a:r>
            <a:r>
              <a:rPr lang="ru-RU" sz="2400" dirty="0" err="1">
                <a:solidFill>
                  <a:schemeClr val="tx1"/>
                </a:solidFill>
              </a:rPr>
              <a:t>легеневої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артерії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грунті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підвищення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кров'яного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тиску</a:t>
            </a:r>
            <a:r>
              <a:rPr lang="ru-RU" sz="2400" dirty="0">
                <a:solidFill>
                  <a:schemeClr val="tx1"/>
                </a:solidFill>
              </a:rPr>
              <a:t> в малому </a:t>
            </a:r>
            <a:r>
              <a:rPr lang="ru-RU" sz="2400" dirty="0" err="1">
                <a:solidFill>
                  <a:schemeClr val="tx1"/>
                </a:solidFill>
              </a:rPr>
              <a:t>колі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Найчастіше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такі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зміни</a:t>
            </a:r>
            <a:r>
              <a:rPr lang="ru-RU" sz="2400" dirty="0">
                <a:solidFill>
                  <a:schemeClr val="tx1"/>
                </a:solidFill>
              </a:rPr>
              <a:t> другого тону </a:t>
            </a:r>
            <a:r>
              <a:rPr lang="ru-RU" sz="2400" dirty="0" err="1">
                <a:solidFill>
                  <a:schemeClr val="tx1"/>
                </a:solidFill>
              </a:rPr>
              <a:t>бувають</a:t>
            </a:r>
            <a:r>
              <a:rPr lang="ru-RU" sz="2400" dirty="0">
                <a:solidFill>
                  <a:schemeClr val="tx1"/>
                </a:solidFill>
              </a:rPr>
              <a:t> при </a:t>
            </a:r>
            <a:r>
              <a:rPr lang="ru-RU" sz="2400" dirty="0" err="1">
                <a:solidFill>
                  <a:schemeClr val="tx1"/>
                </a:solidFill>
              </a:rPr>
              <a:t>альвеолярної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емфіземи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легенів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пневмонії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гострому</a:t>
            </a:r>
            <a:r>
              <a:rPr lang="ru-RU" sz="2400" dirty="0">
                <a:solidFill>
                  <a:schemeClr val="tx1"/>
                </a:solidFill>
              </a:rPr>
              <a:t> паренхиматозном </a:t>
            </a:r>
            <a:r>
              <a:rPr lang="ru-RU" sz="2400" dirty="0" err="1">
                <a:solidFill>
                  <a:schemeClr val="tx1"/>
                </a:solidFill>
              </a:rPr>
              <a:t>гепатиті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ензоотичних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зобі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Додаткові</a:t>
            </a:r>
            <a:r>
              <a:rPr lang="ru-RU" sz="2400" dirty="0">
                <a:solidFill>
                  <a:schemeClr val="tx1"/>
                </a:solidFill>
              </a:rPr>
              <a:t> тони </a:t>
            </a:r>
            <a:r>
              <a:rPr lang="ru-RU" sz="2400" dirty="0" err="1">
                <a:solidFill>
                  <a:schemeClr val="tx1"/>
                </a:solidFill>
              </a:rPr>
              <a:t>серця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його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тричленні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ритми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тварин</a:t>
            </a:r>
            <a:r>
              <a:rPr lang="ru-RU" sz="2400" dirty="0">
                <a:solidFill>
                  <a:schemeClr val="tx1"/>
                </a:solidFill>
              </a:rPr>
              <a:t> при </a:t>
            </a:r>
            <a:r>
              <a:rPr lang="ru-RU" sz="2400" dirty="0" err="1">
                <a:solidFill>
                  <a:schemeClr val="tx1"/>
                </a:solidFill>
              </a:rPr>
              <a:t>аускультації</a:t>
            </a:r>
            <a:r>
              <a:rPr lang="ru-RU" sz="2400" dirty="0">
                <a:solidFill>
                  <a:schemeClr val="tx1"/>
                </a:solidFill>
              </a:rPr>
              <a:t> практично не </a:t>
            </a:r>
            <a:r>
              <a:rPr lang="ru-RU" sz="2400" dirty="0" err="1">
                <a:solidFill>
                  <a:schemeClr val="tx1"/>
                </a:solidFill>
              </a:rPr>
              <a:t>розпізнаються</a:t>
            </a:r>
            <a:r>
              <a:rPr lang="ru-RU" sz="2400" dirty="0" smtClean="0">
                <a:solidFill>
                  <a:schemeClr val="tx1"/>
                </a:solidFill>
              </a:rPr>
              <a:t>. Ритм </a:t>
            </a:r>
            <a:r>
              <a:rPr lang="ru-RU" sz="2400" dirty="0">
                <a:solidFill>
                  <a:schemeClr val="tx1"/>
                </a:solidFill>
              </a:rPr>
              <a:t>галопу є результатом </a:t>
            </a:r>
            <a:r>
              <a:rPr lang="ru-RU" sz="2400" dirty="0" err="1">
                <a:solidFill>
                  <a:schemeClr val="tx1"/>
                </a:solidFill>
              </a:rPr>
              <a:t>утрудненого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проведення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імпульсів</a:t>
            </a:r>
            <a:r>
              <a:rPr lang="ru-RU" sz="2400" dirty="0">
                <a:solidFill>
                  <a:schemeClr val="tx1"/>
                </a:solidFill>
              </a:rPr>
              <a:t> по </a:t>
            </a:r>
            <a:r>
              <a:rPr lang="ru-RU" sz="2400" dirty="0" err="1">
                <a:solidFill>
                  <a:schemeClr val="tx1"/>
                </a:solidFill>
              </a:rPr>
              <a:t>прикордонному</a:t>
            </a:r>
            <a:r>
              <a:rPr lang="ru-RU" sz="2400" dirty="0">
                <a:solidFill>
                  <a:schemeClr val="tx1"/>
                </a:solidFill>
              </a:rPr>
              <a:t> пучку, </a:t>
            </a:r>
            <a:r>
              <a:rPr lang="ru-RU" sz="2400" dirty="0" err="1">
                <a:solidFill>
                  <a:schemeClr val="tx1"/>
                </a:solidFill>
              </a:rPr>
              <a:t>його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ніжкам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розгалуженням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55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266682"/>
            <a:ext cx="10058400" cy="3602412"/>
          </a:xfrm>
        </p:spPr>
        <p:txBody>
          <a:bodyPr>
            <a:normAutofit/>
          </a:bodyPr>
          <a:lstStyle/>
          <a:p>
            <a:pPr indent="-450000" algn="just"/>
            <a:r>
              <a:rPr lang="ru-RU" sz="2400" b="1" i="1" dirty="0" err="1">
                <a:solidFill>
                  <a:srgbClr val="002060"/>
                </a:solidFill>
              </a:rPr>
              <a:t>Е</a:t>
            </a:r>
            <a:r>
              <a:rPr lang="ru-RU" sz="2400" b="1" i="1" dirty="0" err="1" smtClean="0">
                <a:solidFill>
                  <a:srgbClr val="002060"/>
                </a:solidFill>
              </a:rPr>
              <a:t>мбріокардія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(</a:t>
            </a:r>
            <a:r>
              <a:rPr lang="ru-RU" sz="2400" dirty="0" err="1" smtClean="0">
                <a:solidFill>
                  <a:schemeClr val="tx1"/>
                </a:solidFill>
              </a:rPr>
              <a:t>маятникоподібний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ритм) - </a:t>
            </a:r>
            <a:r>
              <a:rPr lang="ru-RU" sz="2400" dirty="0" err="1">
                <a:solidFill>
                  <a:schemeClr val="tx1"/>
                </a:solidFill>
              </a:rPr>
              <a:t>це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однакові</a:t>
            </a:r>
            <a:r>
              <a:rPr lang="ru-RU" sz="2400" dirty="0">
                <a:solidFill>
                  <a:schemeClr val="tx1"/>
                </a:solidFill>
              </a:rPr>
              <a:t> за силою і тембром тони, </a:t>
            </a:r>
            <a:r>
              <a:rPr lang="ru-RU" sz="2400" dirty="0" err="1">
                <a:solidFill>
                  <a:schemeClr val="tx1"/>
                </a:solidFill>
              </a:rPr>
              <a:t>наступні</a:t>
            </a:r>
            <a:r>
              <a:rPr lang="ru-RU" sz="2400" dirty="0">
                <a:solidFill>
                  <a:schemeClr val="tx1"/>
                </a:solidFill>
              </a:rPr>
              <a:t> один за </a:t>
            </a:r>
            <a:r>
              <a:rPr lang="ru-RU" sz="2400" dirty="0" err="1">
                <a:solidFill>
                  <a:schemeClr val="tx1"/>
                </a:solidFill>
              </a:rPr>
              <a:t>іншим</a:t>
            </a:r>
            <a:r>
              <a:rPr lang="ru-RU" sz="2400" dirty="0">
                <a:solidFill>
                  <a:schemeClr val="tx1"/>
                </a:solidFill>
              </a:rPr>
              <a:t> через </a:t>
            </a:r>
            <a:r>
              <a:rPr lang="ru-RU" sz="2400" dirty="0" err="1">
                <a:solidFill>
                  <a:schemeClr val="tx1"/>
                </a:solidFill>
              </a:rPr>
              <a:t>рівні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проміжки</a:t>
            </a:r>
            <a:r>
              <a:rPr lang="ru-RU" sz="2400" dirty="0">
                <a:solidFill>
                  <a:schemeClr val="tx1"/>
                </a:solidFill>
              </a:rPr>
              <a:t> часу. </a:t>
            </a:r>
            <a:r>
              <a:rPr lang="ru-RU" sz="2400" dirty="0" err="1">
                <a:solidFill>
                  <a:schemeClr val="tx1"/>
                </a:solidFill>
              </a:rPr>
              <a:t>Розпізнається</a:t>
            </a:r>
            <a:r>
              <a:rPr lang="ru-RU" sz="2400" dirty="0">
                <a:solidFill>
                  <a:schemeClr val="tx1"/>
                </a:solidFill>
              </a:rPr>
              <a:t> при </a:t>
            </a:r>
            <a:r>
              <a:rPr lang="ru-RU" sz="2400" dirty="0" err="1">
                <a:solidFill>
                  <a:schemeClr val="tx1"/>
                </a:solidFill>
              </a:rPr>
              <a:t>цьому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тільки</a:t>
            </a:r>
            <a:r>
              <a:rPr lang="ru-RU" sz="2400" dirty="0">
                <a:solidFill>
                  <a:schemeClr val="tx1"/>
                </a:solidFill>
              </a:rPr>
              <a:t> перший </a:t>
            </a:r>
            <a:r>
              <a:rPr lang="ru-RU" sz="2400" dirty="0" err="1">
                <a:solidFill>
                  <a:schemeClr val="tx1"/>
                </a:solidFill>
              </a:rPr>
              <a:t>серцевий</a:t>
            </a:r>
            <a:r>
              <a:rPr lang="ru-RU" sz="2400" dirty="0">
                <a:solidFill>
                  <a:schemeClr val="tx1"/>
                </a:solidFill>
              </a:rPr>
              <a:t> тон за </a:t>
            </a:r>
            <a:r>
              <a:rPr lang="ru-RU" sz="2400" dirty="0" err="1">
                <a:solidFill>
                  <a:schemeClr val="tx1"/>
                </a:solidFill>
              </a:rPr>
              <a:t>його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збігом</a:t>
            </a:r>
            <a:r>
              <a:rPr lang="ru-RU" sz="2400" dirty="0">
                <a:solidFill>
                  <a:schemeClr val="tx1"/>
                </a:solidFill>
              </a:rPr>
              <a:t> з </a:t>
            </a:r>
            <a:r>
              <a:rPr lang="ru-RU" sz="2400" dirty="0" err="1">
                <a:solidFill>
                  <a:schemeClr val="tx1"/>
                </a:solidFill>
              </a:rPr>
              <a:t>серцевим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поштовхом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Виникає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ембріокардія</a:t>
            </a:r>
            <a:r>
              <a:rPr lang="ru-RU" sz="2400" dirty="0">
                <a:solidFill>
                  <a:schemeClr val="tx1"/>
                </a:solidFill>
              </a:rPr>
              <a:t> при </a:t>
            </a:r>
            <a:r>
              <a:rPr lang="ru-RU" sz="2400" dirty="0" err="1">
                <a:solidFill>
                  <a:schemeClr val="tx1"/>
                </a:solidFill>
              </a:rPr>
              <a:t>декомпенсованій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недостатності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серця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колапсі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гострому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міокардиті</a:t>
            </a:r>
            <a:r>
              <a:rPr lang="ru-RU" sz="2400" dirty="0">
                <a:solidFill>
                  <a:schemeClr val="tx1"/>
                </a:solidFill>
              </a:rPr>
              <a:t>. 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68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rgbClr val="002060"/>
                </a:solidFill>
              </a:rPr>
              <a:t>2. </a:t>
            </a:r>
            <a:r>
              <a:rPr lang="ru-RU" sz="3200" b="1" i="1" dirty="0" err="1">
                <a:solidFill>
                  <a:srgbClr val="002060"/>
                </a:solidFill>
              </a:rPr>
              <a:t>Походження</a:t>
            </a:r>
            <a:r>
              <a:rPr lang="ru-RU" sz="3200" b="1" i="1" dirty="0">
                <a:solidFill>
                  <a:srgbClr val="002060"/>
                </a:solidFill>
              </a:rPr>
              <a:t>, </a:t>
            </a:r>
            <a:r>
              <a:rPr lang="ru-RU" sz="3200" b="1" i="1" dirty="0" err="1">
                <a:solidFill>
                  <a:srgbClr val="002060"/>
                </a:solidFill>
              </a:rPr>
              <a:t>класифікація</a:t>
            </a:r>
            <a:r>
              <a:rPr lang="ru-RU" sz="3200" b="1" i="1" dirty="0">
                <a:solidFill>
                  <a:srgbClr val="002060"/>
                </a:solidFill>
              </a:rPr>
              <a:t> і </a:t>
            </a:r>
            <a:r>
              <a:rPr lang="ru-RU" sz="3200" b="1" i="1" dirty="0" err="1">
                <a:solidFill>
                  <a:srgbClr val="002060"/>
                </a:solidFill>
              </a:rPr>
              <a:t>діагностична</a:t>
            </a:r>
            <a:r>
              <a:rPr lang="ru-RU" sz="3200" b="1" i="1" dirty="0">
                <a:solidFill>
                  <a:srgbClr val="002060"/>
                </a:solidFill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</a:rPr>
              <a:t>значимість</a:t>
            </a:r>
            <a:r>
              <a:rPr lang="ru-RU" sz="3200" b="1" i="1" dirty="0">
                <a:solidFill>
                  <a:srgbClr val="002060"/>
                </a:solidFill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</a:rPr>
              <a:t>серцевих</a:t>
            </a:r>
            <a:r>
              <a:rPr lang="ru-RU" sz="3200" b="1" i="1" dirty="0">
                <a:solidFill>
                  <a:srgbClr val="002060"/>
                </a:solidFill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</a:rPr>
              <a:t>шумів</a:t>
            </a:r>
            <a:r>
              <a:rPr lang="ru-RU" sz="3200" b="1" i="1" dirty="0">
                <a:solidFill>
                  <a:srgbClr val="002060"/>
                </a:solidFill>
              </a:rPr>
              <a:t>. </a:t>
            </a:r>
            <a:r>
              <a:rPr lang="ru-RU" sz="3200" b="1" i="1" dirty="0" err="1">
                <a:solidFill>
                  <a:srgbClr val="002060"/>
                </a:solidFill>
              </a:rPr>
              <a:t>Пункти</a:t>
            </a:r>
            <a:r>
              <a:rPr lang="ru-RU" sz="3200" b="1" i="1" dirty="0">
                <a:solidFill>
                  <a:srgbClr val="002060"/>
                </a:solidFill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</a:rPr>
              <a:t>оптимальної</a:t>
            </a:r>
            <a:r>
              <a:rPr lang="ru-RU" sz="3200" b="1" i="1" dirty="0">
                <a:solidFill>
                  <a:srgbClr val="002060"/>
                </a:solidFill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</a:rPr>
              <a:t>чутності</a:t>
            </a:r>
            <a:r>
              <a:rPr lang="ru-RU" sz="3200" b="1" i="1" dirty="0">
                <a:solidFill>
                  <a:srgbClr val="002060"/>
                </a:solidFill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</a:rPr>
              <a:t>органічних</a:t>
            </a:r>
            <a:r>
              <a:rPr lang="ru-RU" sz="3200" b="1" i="1" dirty="0">
                <a:solidFill>
                  <a:srgbClr val="002060"/>
                </a:solidFill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</a:rPr>
              <a:t>ендокардіальних</a:t>
            </a:r>
            <a:r>
              <a:rPr lang="ru-RU" sz="3200" b="1" i="1" dirty="0">
                <a:solidFill>
                  <a:srgbClr val="002060"/>
                </a:solidFill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</a:rPr>
              <a:t>шумів</a:t>
            </a:r>
            <a:r>
              <a:rPr lang="ru-RU" sz="3200" b="1" i="1" dirty="0">
                <a:solidFill>
                  <a:srgbClr val="002060"/>
                </a:solidFill>
              </a:rPr>
              <a:t> і </a:t>
            </a:r>
            <a:r>
              <a:rPr lang="ru-RU" sz="3200" b="1" i="1" dirty="0" err="1">
                <a:solidFill>
                  <a:srgbClr val="002060"/>
                </a:solidFill>
              </a:rPr>
              <a:t>тонів</a:t>
            </a:r>
            <a:r>
              <a:rPr lang="ru-RU" sz="3200" b="1" i="1" dirty="0">
                <a:solidFill>
                  <a:srgbClr val="002060"/>
                </a:solidFill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</a:rPr>
              <a:t>серця</a:t>
            </a:r>
            <a:r>
              <a:rPr lang="ru-RU" sz="3200" b="1" i="1" dirty="0">
                <a:solidFill>
                  <a:srgbClr val="002060"/>
                </a:solidFill>
              </a:rPr>
              <a:t> у </a:t>
            </a:r>
            <a:r>
              <a:rPr lang="ru-RU" sz="3200" b="1" i="1" dirty="0" err="1" smtClean="0">
                <a:solidFill>
                  <a:srgbClr val="002060"/>
                </a:solidFill>
              </a:rPr>
              <a:t>тварин</a:t>
            </a:r>
            <a:endParaRPr lang="ru-RU" sz="3200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000" algn="just"/>
            <a:r>
              <a:rPr lang="ru-RU" sz="2400" dirty="0">
                <a:solidFill>
                  <a:schemeClr val="tx1"/>
                </a:solidFill>
              </a:rPr>
              <a:t>До </a:t>
            </a:r>
            <a:r>
              <a:rPr lang="ru-RU" sz="2400" dirty="0" err="1">
                <a:solidFill>
                  <a:schemeClr val="tx1"/>
                </a:solidFill>
              </a:rPr>
              <a:t>серцевим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шумів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відносять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звукові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явища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виникають</a:t>
            </a:r>
            <a:r>
              <a:rPr lang="ru-RU" sz="2400" dirty="0">
                <a:solidFill>
                  <a:schemeClr val="tx1"/>
                </a:solidFill>
              </a:rPr>
              <a:t> в </a:t>
            </a:r>
            <a:r>
              <a:rPr lang="ru-RU" sz="2400" dirty="0" err="1">
                <a:solidFill>
                  <a:schemeClr val="tx1"/>
                </a:solidFill>
              </a:rPr>
              <a:t>області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серця</a:t>
            </a:r>
            <a:r>
              <a:rPr lang="ru-RU" sz="2400" dirty="0">
                <a:solidFill>
                  <a:schemeClr val="tx1"/>
                </a:solidFill>
              </a:rPr>
              <a:t> в </a:t>
            </a:r>
            <a:r>
              <a:rPr lang="ru-RU" sz="2400" dirty="0" err="1">
                <a:solidFill>
                  <a:schemeClr val="tx1"/>
                </a:solidFill>
              </a:rPr>
              <a:t>результаті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серцевої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діяльності</a:t>
            </a:r>
            <a:r>
              <a:rPr lang="ru-RU" sz="2400" dirty="0">
                <a:solidFill>
                  <a:schemeClr val="tx1"/>
                </a:solidFill>
              </a:rPr>
              <a:t>, але </a:t>
            </a:r>
            <a:r>
              <a:rPr lang="ru-RU" sz="2400" dirty="0" err="1">
                <a:solidFill>
                  <a:schemeClr val="tx1"/>
                </a:solidFill>
              </a:rPr>
              <a:t>відмінне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від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нормальних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серцевих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тонів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Одночасно</a:t>
            </a:r>
            <a:r>
              <a:rPr lang="ru-RU" sz="2400" dirty="0">
                <a:solidFill>
                  <a:schemeClr val="tx1"/>
                </a:solidFill>
              </a:rPr>
              <a:t> з </a:t>
            </a:r>
            <a:r>
              <a:rPr lang="ru-RU" sz="2400" dirty="0" err="1">
                <a:solidFill>
                  <a:schemeClr val="tx1"/>
                </a:solidFill>
              </a:rPr>
              <a:t>цим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визначенням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серцевих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шумів</a:t>
            </a:r>
            <a:r>
              <a:rPr lang="ru-RU" sz="2400" dirty="0">
                <a:solidFill>
                  <a:schemeClr val="tx1"/>
                </a:solidFill>
              </a:rPr>
              <a:t> є </a:t>
            </a:r>
            <a:r>
              <a:rPr lang="ru-RU" sz="2400" dirty="0" err="1">
                <a:solidFill>
                  <a:schemeClr val="tx1"/>
                </a:solidFill>
              </a:rPr>
              <a:t>ще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кілька</a:t>
            </a:r>
            <a:r>
              <a:rPr lang="ru-RU" sz="2400" dirty="0">
                <a:solidFill>
                  <a:schemeClr val="tx1"/>
                </a:solidFill>
              </a:rPr>
              <a:t>, з </a:t>
            </a:r>
            <a:r>
              <a:rPr lang="ru-RU" sz="2400" dirty="0" err="1">
                <a:solidFill>
                  <a:schemeClr val="tx1"/>
                </a:solidFill>
              </a:rPr>
              <a:t>яких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найбільш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повне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наступне</a:t>
            </a:r>
            <a:r>
              <a:rPr lang="ru-RU" sz="2400" dirty="0">
                <a:solidFill>
                  <a:schemeClr val="tx1"/>
                </a:solidFill>
              </a:rPr>
              <a:t>: </a:t>
            </a:r>
            <a:r>
              <a:rPr lang="ru-RU" sz="2400" b="1" i="1" dirty="0" err="1">
                <a:solidFill>
                  <a:srgbClr val="002060"/>
                </a:solidFill>
              </a:rPr>
              <a:t>серцеві</a:t>
            </a:r>
            <a:r>
              <a:rPr lang="ru-RU" sz="2400" b="1" i="1" dirty="0">
                <a:solidFill>
                  <a:srgbClr val="002060"/>
                </a:solidFill>
              </a:rPr>
              <a:t> шуми </a:t>
            </a:r>
            <a:r>
              <a:rPr lang="ru-RU" sz="2400" dirty="0">
                <a:solidFill>
                  <a:schemeClr val="tx1"/>
                </a:solidFill>
              </a:rPr>
              <a:t>- </a:t>
            </a:r>
            <a:r>
              <a:rPr lang="ru-RU" sz="2400" dirty="0" err="1">
                <a:solidFill>
                  <a:schemeClr val="tx1"/>
                </a:solidFill>
              </a:rPr>
              <a:t>звукові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явища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зумовлені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порушенням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внутрішньосерцевої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гідродинаміки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Виникають</a:t>
            </a:r>
            <a:r>
              <a:rPr lang="ru-RU" sz="2400" dirty="0">
                <a:solidFill>
                  <a:schemeClr val="tx1"/>
                </a:solidFill>
              </a:rPr>
              <a:t> шуми </a:t>
            </a:r>
            <a:r>
              <a:rPr lang="ru-RU" sz="2400" dirty="0" err="1">
                <a:solidFill>
                  <a:schemeClr val="tx1"/>
                </a:solidFill>
              </a:rPr>
              <a:t>під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дією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морфологічних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гемодинамічних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реологічних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факторів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pPr indent="-450000" algn="just"/>
            <a:r>
              <a:rPr lang="ru-RU" sz="2400" i="1" u="sng" dirty="0">
                <a:solidFill>
                  <a:schemeClr val="tx1"/>
                </a:solidFill>
              </a:rPr>
              <a:t>За </a:t>
            </a:r>
            <a:r>
              <a:rPr lang="ru-RU" sz="2400" i="1" u="sng" dirty="0" err="1">
                <a:solidFill>
                  <a:schemeClr val="tx1"/>
                </a:solidFill>
              </a:rPr>
              <a:t>місцем</a:t>
            </a:r>
            <a:r>
              <a:rPr lang="ru-RU" sz="2400" i="1" u="sng" dirty="0">
                <a:solidFill>
                  <a:schemeClr val="tx1"/>
                </a:solidFill>
              </a:rPr>
              <a:t> і </a:t>
            </a:r>
            <a:r>
              <a:rPr lang="ru-RU" sz="2400" i="1" u="sng" dirty="0" err="1">
                <a:solidFill>
                  <a:schemeClr val="tx1"/>
                </a:solidFill>
              </a:rPr>
              <a:t>природі</a:t>
            </a:r>
            <a:r>
              <a:rPr lang="ru-RU" sz="2400" i="1" u="sng" dirty="0">
                <a:solidFill>
                  <a:schemeClr val="tx1"/>
                </a:solidFill>
              </a:rPr>
              <a:t> </a:t>
            </a:r>
            <a:r>
              <a:rPr lang="ru-RU" sz="2400" i="1" u="sng" dirty="0" err="1">
                <a:solidFill>
                  <a:schemeClr val="tx1"/>
                </a:solidFill>
              </a:rPr>
              <a:t>їх</a:t>
            </a:r>
            <a:r>
              <a:rPr lang="ru-RU" sz="2400" i="1" u="sng" dirty="0">
                <a:solidFill>
                  <a:schemeClr val="tx1"/>
                </a:solidFill>
              </a:rPr>
              <a:t> </a:t>
            </a:r>
            <a:r>
              <a:rPr lang="ru-RU" sz="2400" i="1" u="sng" dirty="0" err="1">
                <a:solidFill>
                  <a:schemeClr val="tx1"/>
                </a:solidFill>
              </a:rPr>
              <a:t>походження</a:t>
            </a:r>
            <a:r>
              <a:rPr lang="ru-RU" sz="2400" i="1" u="sng" dirty="0">
                <a:solidFill>
                  <a:schemeClr val="tx1"/>
                </a:solidFill>
              </a:rPr>
              <a:t> </a:t>
            </a:r>
            <a:r>
              <a:rPr lang="ru-RU" sz="2400" i="1" u="sng" dirty="0" err="1">
                <a:solidFill>
                  <a:schemeClr val="tx1"/>
                </a:solidFill>
              </a:rPr>
              <a:t>розрізняють</a:t>
            </a:r>
            <a:r>
              <a:rPr lang="ru-RU" sz="2400" i="1" u="sng" dirty="0">
                <a:solidFill>
                  <a:schemeClr val="tx1"/>
                </a:solidFill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</a:rPr>
              <a:t>ендокардіальні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(</a:t>
            </a:r>
            <a:r>
              <a:rPr lang="ru-RU" sz="2400" dirty="0" err="1">
                <a:solidFill>
                  <a:schemeClr val="tx1"/>
                </a:solidFill>
              </a:rPr>
              <a:t>органічні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функціональні</a:t>
            </a:r>
            <a:r>
              <a:rPr lang="ru-RU" sz="2400" dirty="0">
                <a:solidFill>
                  <a:schemeClr val="tx1"/>
                </a:solidFill>
              </a:rPr>
              <a:t>) і </a:t>
            </a:r>
            <a:r>
              <a:rPr lang="ru-RU" sz="2400" b="1" i="1" dirty="0" err="1">
                <a:solidFill>
                  <a:srgbClr val="002060"/>
                </a:solidFill>
              </a:rPr>
              <a:t>екстракардіальні</a:t>
            </a:r>
            <a:r>
              <a:rPr lang="ru-RU" sz="2400" dirty="0">
                <a:solidFill>
                  <a:schemeClr val="tx1"/>
                </a:solidFill>
              </a:rPr>
              <a:t> (</a:t>
            </a:r>
            <a:r>
              <a:rPr lang="ru-RU" sz="2400" dirty="0" err="1">
                <a:solidFill>
                  <a:schemeClr val="tx1"/>
                </a:solidFill>
              </a:rPr>
              <a:t>перикардіальні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плів</a:t>
            </a:r>
            <a:r>
              <a:rPr lang="ru-RU" sz="2400" dirty="0" smtClean="0">
                <a:solidFill>
                  <a:schemeClr val="tx1"/>
                </a:solidFill>
              </a:rPr>
              <a:t>- </a:t>
            </a:r>
            <a:r>
              <a:rPr lang="ru-RU" sz="2400" dirty="0" err="1" smtClean="0">
                <a:solidFill>
                  <a:schemeClr val="tx1"/>
                </a:solidFill>
              </a:rPr>
              <a:t>роперикардіальний</a:t>
            </a:r>
            <a:r>
              <a:rPr lang="ru-RU" sz="2400" dirty="0" smtClean="0">
                <a:solidFill>
                  <a:schemeClr val="tx1"/>
                </a:solidFill>
              </a:rPr>
              <a:t> і </a:t>
            </a:r>
            <a:r>
              <a:rPr lang="ru-RU" sz="2400" dirty="0" err="1" smtClean="0">
                <a:solidFill>
                  <a:schemeClr val="tx1"/>
                </a:solidFill>
              </a:rPr>
              <a:t>кардіопульмональні</a:t>
            </a:r>
            <a:r>
              <a:rPr lang="ru-RU" sz="2400" dirty="0" smtClean="0">
                <a:solidFill>
                  <a:schemeClr val="tx1"/>
                </a:solidFill>
              </a:rPr>
              <a:t>) </a:t>
            </a:r>
            <a:r>
              <a:rPr lang="ru-RU" sz="2400" dirty="0">
                <a:solidFill>
                  <a:schemeClr val="tx1"/>
                </a:solidFill>
              </a:rPr>
              <a:t>шуми. 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95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Ретро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141</TotalTime>
  <Words>2340</Words>
  <Application>Microsoft Office PowerPoint</Application>
  <PresentationFormat>Широкоэкранный</PresentationFormat>
  <Paragraphs>120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Calibri</vt:lpstr>
      <vt:lpstr>Calibri Light</vt:lpstr>
      <vt:lpstr>Wingdings</vt:lpstr>
      <vt:lpstr>Ретро</vt:lpstr>
      <vt:lpstr>ДОСЛІДЖЕННЯ СЕРЦЕВО-СУДИННОЇ СИСТЕМИ У ТВАРИН</vt:lpstr>
      <vt:lpstr>План</vt:lpstr>
      <vt:lpstr>1. Зміни тонів серця у тварин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Походження, класифікація і діагностична значимість серцевих шумів. Пункти оптимальної чутності органічних ендокардіальних шумів і тонів серця у тварин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 Симптоми вад серця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 Синдроми серцевої недостатності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5. Послідовність дослідження  серцево-судинної системи тварин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ДОСЛІДЖЕННЯ СЕРЦЕВО-СУДИННОЇ СИСТЕМИ У ТВАРИН</dc:title>
  <dc:creator>Лена</dc:creator>
  <cp:lastModifiedBy>Лена</cp:lastModifiedBy>
  <cp:revision>12</cp:revision>
  <dcterms:created xsi:type="dcterms:W3CDTF">2017-01-30T16:49:18Z</dcterms:created>
  <dcterms:modified xsi:type="dcterms:W3CDTF">2017-01-30T19:11:02Z</dcterms:modified>
</cp:coreProperties>
</file>