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48"/>
            <a:ext cx="9245358" cy="682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132856"/>
            <a:ext cx="7772400" cy="14700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 smtClean="0"/>
              <a:t>Інвазійні хвороби сільськогосподарських тварин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816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04" y="4578225"/>
            <a:ext cx="2908742" cy="22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err="1"/>
              <a:t>Джерела</a:t>
            </a:r>
            <a:r>
              <a:rPr lang="ru-RU" dirty="0"/>
              <a:t> і шляхи </a:t>
            </a:r>
            <a:r>
              <a:rPr lang="ru-RU" dirty="0" err="1"/>
              <a:t>зараження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інвазійними</a:t>
            </a:r>
            <a:r>
              <a:rPr lang="ru-RU" dirty="0"/>
              <a:t> хворобами.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1700808"/>
            <a:ext cx="6120680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err="1"/>
              <a:t>Джерелом</a:t>
            </a:r>
            <a:r>
              <a:rPr lang="ru-RU" sz="2400" dirty="0"/>
              <a:t> </a:t>
            </a:r>
            <a:r>
              <a:rPr lang="ru-RU" sz="2400" dirty="0" err="1"/>
              <a:t>інвазії</a:t>
            </a:r>
            <a:r>
              <a:rPr lang="ru-RU" sz="2400" dirty="0"/>
              <a:t> в </a:t>
            </a:r>
            <a:r>
              <a:rPr lang="ru-RU" sz="2400" dirty="0" err="1"/>
              <a:t>природі</a:t>
            </a:r>
            <a:r>
              <a:rPr lang="ru-RU" sz="2400" dirty="0"/>
              <a:t> є </a:t>
            </a:r>
            <a:r>
              <a:rPr lang="ru-RU" sz="2400" dirty="0" err="1"/>
              <a:t>хворі</a:t>
            </a:r>
            <a:r>
              <a:rPr lang="ru-RU" sz="2400" dirty="0"/>
              <a:t> </a:t>
            </a:r>
            <a:r>
              <a:rPr lang="ru-RU" sz="2400" dirty="0" err="1"/>
              <a:t>тварини</a:t>
            </a:r>
            <a:r>
              <a:rPr lang="ru-RU" sz="2400" dirty="0"/>
              <a:t>, люди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паразитоносії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проміжні</a:t>
            </a:r>
            <a:r>
              <a:rPr lang="ru-RU" sz="2400" dirty="0"/>
              <a:t> </a:t>
            </a:r>
            <a:r>
              <a:rPr lang="ru-RU" sz="2400" dirty="0" err="1"/>
              <a:t>хазяїни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виділяють</a:t>
            </a:r>
            <a:r>
              <a:rPr lang="ru-RU" sz="2400" dirty="0"/>
              <a:t> </a:t>
            </a:r>
            <a:r>
              <a:rPr lang="ru-RU" sz="2400" dirty="0" err="1"/>
              <a:t>навколишнє</a:t>
            </a:r>
            <a:r>
              <a:rPr lang="ru-RU" sz="2400" dirty="0"/>
              <a:t> </a:t>
            </a:r>
            <a:r>
              <a:rPr lang="ru-RU" sz="2400" dirty="0" err="1"/>
              <a:t>середовище</a:t>
            </a:r>
            <a:r>
              <a:rPr lang="ru-RU" sz="2400" dirty="0"/>
              <a:t> </a:t>
            </a:r>
            <a:r>
              <a:rPr lang="ru-RU" sz="2400" dirty="0" err="1"/>
              <a:t>яйця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личинки </a:t>
            </a:r>
            <a:r>
              <a:rPr lang="ru-RU" sz="2400" dirty="0" err="1"/>
              <a:t>паразитів</a:t>
            </a:r>
            <a:r>
              <a:rPr lang="ru-RU" sz="2400" dirty="0"/>
              <a:t>.</a:t>
            </a:r>
          </a:p>
          <a:p>
            <a:r>
              <a:rPr lang="ru-RU" sz="2400" dirty="0"/>
              <a:t>В </a:t>
            </a:r>
            <a:r>
              <a:rPr lang="ru-RU" sz="2400" dirty="0" err="1"/>
              <a:t>організм</a:t>
            </a:r>
            <a:r>
              <a:rPr lang="ru-RU" sz="2400" dirty="0"/>
              <a:t> </a:t>
            </a:r>
            <a:r>
              <a:rPr lang="ru-RU" sz="2400" dirty="0" err="1"/>
              <a:t>дефінітивного</a:t>
            </a:r>
            <a:r>
              <a:rPr lang="ru-RU" sz="2400" dirty="0"/>
              <a:t> </a:t>
            </a:r>
            <a:r>
              <a:rPr lang="ru-RU" sz="2400" dirty="0" err="1"/>
              <a:t>хазяїна</a:t>
            </a:r>
            <a:r>
              <a:rPr lang="ru-RU" sz="2400" dirty="0"/>
              <a:t> </a:t>
            </a:r>
            <a:r>
              <a:rPr lang="ru-RU" sz="2400" dirty="0" err="1"/>
              <a:t>збудник</a:t>
            </a:r>
            <a:r>
              <a:rPr lang="ru-RU" sz="2400" dirty="0"/>
              <a:t> </a:t>
            </a:r>
            <a:r>
              <a:rPr lang="ru-RU" sz="2400" dirty="0" err="1"/>
              <a:t>інвазійних</a:t>
            </a:r>
            <a:r>
              <a:rPr lang="ru-RU" sz="2400" dirty="0"/>
              <a:t> хвороб </a:t>
            </a:r>
            <a:r>
              <a:rPr lang="ru-RU" sz="2400" dirty="0" err="1"/>
              <a:t>попадають</a:t>
            </a:r>
            <a:r>
              <a:rPr lang="ru-RU" sz="2400" dirty="0"/>
              <a:t> </a:t>
            </a:r>
            <a:r>
              <a:rPr lang="ru-RU" sz="2400" dirty="0" err="1"/>
              <a:t>пасивно</a:t>
            </a:r>
            <a:r>
              <a:rPr lang="ru-RU" sz="2400" dirty="0"/>
              <a:t> з кормом, водою </a:t>
            </a:r>
            <a:r>
              <a:rPr lang="ru-RU" sz="2400" dirty="0" err="1"/>
              <a:t>або</a:t>
            </a:r>
            <a:r>
              <a:rPr lang="ru-RU" sz="2400" dirty="0"/>
              <a:t> другими шляхами (</a:t>
            </a:r>
            <a:r>
              <a:rPr lang="ru-RU" sz="2400" dirty="0" err="1"/>
              <a:t>яйця</a:t>
            </a:r>
            <a:r>
              <a:rPr lang="ru-RU" sz="2400" dirty="0"/>
              <a:t>, аскарид, личинки овода </a:t>
            </a:r>
            <a:r>
              <a:rPr lang="ru-RU" sz="2400" dirty="0" err="1"/>
              <a:t>травняка</a:t>
            </a:r>
            <a:r>
              <a:rPr lang="ru-RU" sz="2400" dirty="0"/>
              <a:t>), і активно, коли личинки </a:t>
            </a:r>
            <a:r>
              <a:rPr lang="ru-RU" sz="2400" dirty="0" err="1"/>
              <a:t>паразитів</a:t>
            </a:r>
            <a:r>
              <a:rPr lang="ru-RU" sz="2400" dirty="0"/>
              <a:t> </a:t>
            </a:r>
            <a:r>
              <a:rPr lang="ru-RU" sz="2400" dirty="0" err="1"/>
              <a:t>самі</a:t>
            </a:r>
            <a:r>
              <a:rPr lang="ru-RU" sz="2400" dirty="0"/>
              <a:t> </a:t>
            </a:r>
            <a:r>
              <a:rPr lang="ru-RU" sz="2400" dirty="0" err="1"/>
              <a:t>проникають</a:t>
            </a:r>
            <a:r>
              <a:rPr lang="ru-RU" sz="2400" dirty="0"/>
              <a:t> через </a:t>
            </a:r>
            <a:r>
              <a:rPr lang="ru-RU" sz="2400" dirty="0" err="1"/>
              <a:t>шкіру</a:t>
            </a:r>
            <a:r>
              <a:rPr lang="ru-RU" sz="2400" dirty="0"/>
              <a:t> </a:t>
            </a:r>
            <a:r>
              <a:rPr lang="ru-RU" sz="2400" dirty="0" err="1"/>
              <a:t>тварин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кровосисних</a:t>
            </a:r>
            <a:r>
              <a:rPr lang="ru-RU" sz="2400" dirty="0"/>
              <a:t> комах.</a:t>
            </a:r>
          </a:p>
        </p:txBody>
      </p:sp>
    </p:spTree>
    <p:extLst>
      <p:ext uri="{BB962C8B-B14F-4D97-AF65-F5344CB8AC3E}">
        <p14:creationId xmlns:p14="http://schemas.microsoft.com/office/powerpoint/2010/main" val="3129630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err="1"/>
              <a:t>Основні</a:t>
            </a:r>
            <a:r>
              <a:rPr lang="ru-RU" dirty="0"/>
              <a:t> шляхи </a:t>
            </a:r>
            <a:r>
              <a:rPr lang="ru-RU" dirty="0" err="1"/>
              <a:t>зараження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916832"/>
            <a:ext cx="4572000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sz="2400" b="1" dirty="0"/>
              <a:t>1.Аліментарний</a:t>
            </a:r>
            <a:r>
              <a:rPr lang="ru-RU" sz="2400" dirty="0"/>
              <a:t> – </a:t>
            </a:r>
            <a:r>
              <a:rPr lang="ru-RU" sz="2400" dirty="0" err="1"/>
              <a:t>зародки</a:t>
            </a:r>
            <a:r>
              <a:rPr lang="ru-RU" sz="2400" dirty="0"/>
              <a:t> </a:t>
            </a:r>
            <a:r>
              <a:rPr lang="ru-RU" sz="2400" dirty="0" err="1"/>
              <a:t>паразитів</a:t>
            </a:r>
            <a:r>
              <a:rPr lang="ru-RU" sz="2400" dirty="0"/>
              <a:t> </a:t>
            </a:r>
            <a:r>
              <a:rPr lang="ru-RU" sz="2400" dirty="0" err="1"/>
              <a:t>пасивно</a:t>
            </a:r>
            <a:r>
              <a:rPr lang="ru-RU" sz="2400" dirty="0"/>
              <a:t> </a:t>
            </a:r>
            <a:r>
              <a:rPr lang="ru-RU" sz="2400" dirty="0" err="1"/>
              <a:t>потрапляють</a:t>
            </a:r>
            <a:r>
              <a:rPr lang="ru-RU" sz="2400" dirty="0"/>
              <a:t> через рот у </a:t>
            </a:r>
            <a:r>
              <a:rPr lang="ru-RU" sz="2400" dirty="0" err="1"/>
              <a:t>шлунково-кишковий</a:t>
            </a:r>
            <a:r>
              <a:rPr lang="ru-RU" sz="2400" dirty="0"/>
              <a:t> тракт </a:t>
            </a:r>
            <a:r>
              <a:rPr lang="ru-RU" sz="2400" dirty="0" err="1"/>
              <a:t>хазяїна</a:t>
            </a:r>
            <a:r>
              <a:rPr lang="ru-RU" sz="2400" dirty="0"/>
              <a:t> з кормом, водою, </a:t>
            </a:r>
            <a:r>
              <a:rPr lang="ru-RU" sz="2400" dirty="0" err="1"/>
              <a:t>проміжними</a:t>
            </a:r>
            <a:r>
              <a:rPr lang="ru-RU" sz="2400" dirty="0"/>
              <a:t> </a:t>
            </a:r>
            <a:r>
              <a:rPr lang="ru-RU" sz="2400" dirty="0" err="1"/>
              <a:t>хазяїнами</a:t>
            </a:r>
            <a:r>
              <a:rPr lang="ru-RU" sz="2400" dirty="0"/>
              <a:t>, а </a:t>
            </a:r>
            <a:r>
              <a:rPr lang="ru-RU" sz="2400" dirty="0" err="1"/>
              <a:t>потім</a:t>
            </a:r>
            <a:r>
              <a:rPr lang="ru-RU" sz="2400" dirty="0"/>
              <a:t> </a:t>
            </a:r>
            <a:r>
              <a:rPr lang="ru-RU" sz="2400" dirty="0" err="1"/>
              <a:t>проникають</a:t>
            </a:r>
            <a:r>
              <a:rPr lang="ru-RU" sz="2400" dirty="0"/>
              <a:t> у </a:t>
            </a:r>
            <a:r>
              <a:rPr lang="ru-RU" sz="2400" dirty="0" err="1"/>
              <a:t>місця</a:t>
            </a:r>
            <a:r>
              <a:rPr lang="ru-RU" sz="2400" dirty="0"/>
              <a:t> </a:t>
            </a:r>
            <a:r>
              <a:rPr lang="ru-RU" sz="2400" dirty="0" err="1"/>
              <a:t>локалізації</a:t>
            </a:r>
            <a:r>
              <a:rPr lang="ru-RU" sz="2400" dirty="0"/>
              <a:t> (</a:t>
            </a:r>
            <a:r>
              <a:rPr lang="ru-RU" sz="2400" dirty="0" err="1"/>
              <a:t>овід-травняк</a:t>
            </a:r>
            <a:r>
              <a:rPr lang="ru-RU" sz="2400" dirty="0"/>
              <a:t>, </a:t>
            </a:r>
            <a:r>
              <a:rPr lang="ru-RU" sz="2400" dirty="0" err="1"/>
              <a:t>гельмінти</a:t>
            </a:r>
            <a:r>
              <a:rPr lang="ru-RU" sz="2400" dirty="0"/>
              <a:t>)</a:t>
            </a:r>
          </a:p>
          <a:p>
            <a:r>
              <a:rPr lang="ru-RU" sz="2400" b="1" dirty="0"/>
              <a:t>2.Контактний</a:t>
            </a:r>
            <a:r>
              <a:rPr lang="ru-RU" sz="2400" dirty="0"/>
              <a:t> – </a:t>
            </a:r>
            <a:r>
              <a:rPr lang="ru-RU" sz="2400" dirty="0" err="1"/>
              <a:t>збудник</a:t>
            </a:r>
            <a:r>
              <a:rPr lang="ru-RU" sz="2400" dirty="0"/>
              <a:t> </a:t>
            </a:r>
            <a:r>
              <a:rPr lang="ru-RU" sz="2400" dirty="0" err="1"/>
              <a:t>передається</a:t>
            </a:r>
            <a:r>
              <a:rPr lang="ru-RU" sz="2400" dirty="0"/>
              <a:t> при </a:t>
            </a:r>
            <a:r>
              <a:rPr lang="ru-RU" sz="2400" dirty="0" err="1"/>
              <a:t>спільному</a:t>
            </a:r>
            <a:r>
              <a:rPr lang="ru-RU" sz="2400" dirty="0"/>
              <a:t> </a:t>
            </a:r>
            <a:r>
              <a:rPr lang="ru-RU" sz="2400" dirty="0" err="1"/>
              <a:t>утриманні</a:t>
            </a:r>
            <a:r>
              <a:rPr lang="ru-RU" sz="2400" dirty="0"/>
              <a:t> </a:t>
            </a:r>
            <a:r>
              <a:rPr lang="ru-RU" sz="2400" dirty="0" err="1"/>
              <a:t>хворих</a:t>
            </a:r>
            <a:r>
              <a:rPr lang="ru-RU" sz="2400" dirty="0"/>
              <a:t> і </a:t>
            </a:r>
            <a:r>
              <a:rPr lang="ru-RU" sz="2400" dirty="0" err="1"/>
              <a:t>здорових</a:t>
            </a:r>
            <a:r>
              <a:rPr lang="ru-RU" sz="2400" dirty="0"/>
              <a:t> </a:t>
            </a:r>
            <a:r>
              <a:rPr lang="ru-RU" sz="2400" dirty="0" err="1"/>
              <a:t>тварин</a:t>
            </a:r>
            <a:r>
              <a:rPr lang="ru-RU" sz="2400" dirty="0"/>
              <a:t> через </a:t>
            </a:r>
            <a:r>
              <a:rPr lang="ru-RU" sz="2400" dirty="0" err="1"/>
              <a:t>предмети</a:t>
            </a:r>
            <a:r>
              <a:rPr lang="ru-RU" sz="2400" dirty="0"/>
              <a:t> догляду (короста, </a:t>
            </a:r>
            <a:r>
              <a:rPr lang="ru-RU" sz="2400" dirty="0" err="1"/>
              <a:t>вошивість</a:t>
            </a:r>
            <a:r>
              <a:rPr lang="ru-RU" sz="2400" dirty="0"/>
              <a:t>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618" y="1916832"/>
            <a:ext cx="2993008" cy="2262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618" y="4437111"/>
            <a:ext cx="3017804" cy="200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566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4000" dirty="0" err="1">
                <a:solidFill>
                  <a:prstClr val="black"/>
                </a:solidFill>
              </a:rPr>
              <a:t>Основні</a:t>
            </a:r>
            <a:r>
              <a:rPr lang="ru-RU" sz="4000" dirty="0">
                <a:solidFill>
                  <a:prstClr val="black"/>
                </a:solidFill>
              </a:rPr>
              <a:t> шляхи </a:t>
            </a:r>
            <a:r>
              <a:rPr lang="ru-RU" sz="4000" dirty="0" err="1">
                <a:solidFill>
                  <a:prstClr val="black"/>
                </a:solidFill>
              </a:rPr>
              <a:t>зараження</a:t>
            </a:r>
            <a:r>
              <a:rPr lang="ru-RU" sz="4000" dirty="0">
                <a:solidFill>
                  <a:prstClr val="black"/>
                </a:solidFill>
              </a:rPr>
              <a:t> </a:t>
            </a:r>
            <a:r>
              <a:rPr lang="ru-RU" sz="4000" dirty="0" err="1" smtClean="0">
                <a:solidFill>
                  <a:prstClr val="black"/>
                </a:solidFill>
              </a:rPr>
              <a:t>тварин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916832"/>
            <a:ext cx="4572000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sz="2400" b="1" dirty="0"/>
              <a:t>3.Перкутаний</a:t>
            </a:r>
            <a:r>
              <a:rPr lang="ru-RU" sz="2400" dirty="0"/>
              <a:t> – </a:t>
            </a:r>
            <a:r>
              <a:rPr lang="ru-RU" sz="2400" dirty="0" err="1"/>
              <a:t>активне</a:t>
            </a:r>
            <a:r>
              <a:rPr lang="ru-RU" sz="2400" dirty="0"/>
              <a:t> </a:t>
            </a:r>
            <a:r>
              <a:rPr lang="ru-RU" sz="2400" dirty="0" err="1"/>
              <a:t>проникнення</a:t>
            </a:r>
            <a:r>
              <a:rPr lang="ru-RU" sz="2400" dirty="0"/>
              <a:t> через </a:t>
            </a:r>
            <a:r>
              <a:rPr lang="ru-RU" sz="2400" dirty="0" err="1" smtClean="0"/>
              <a:t>уражену</a:t>
            </a:r>
            <a:r>
              <a:rPr lang="ru-RU" sz="2400" dirty="0" smtClean="0"/>
              <a:t> </a:t>
            </a:r>
            <a:r>
              <a:rPr lang="ru-RU" sz="2400" dirty="0" err="1"/>
              <a:t>шкіру</a:t>
            </a:r>
            <a:r>
              <a:rPr lang="ru-RU" sz="2400" dirty="0"/>
              <a:t> личинок </a:t>
            </a:r>
            <a:r>
              <a:rPr lang="ru-RU" sz="2400" dirty="0" err="1"/>
              <a:t>анкілостоматид</a:t>
            </a:r>
            <a:r>
              <a:rPr lang="ru-RU" sz="2400" dirty="0"/>
              <a:t>, </a:t>
            </a:r>
            <a:r>
              <a:rPr lang="ru-RU" sz="2400" dirty="0" err="1"/>
              <a:t>рабдитад</a:t>
            </a:r>
            <a:r>
              <a:rPr lang="ru-RU" sz="2400" dirty="0"/>
              <a:t>, </a:t>
            </a:r>
            <a:r>
              <a:rPr lang="ru-RU" sz="2400" dirty="0" err="1"/>
              <a:t>буностом</a:t>
            </a:r>
            <a:r>
              <a:rPr lang="ru-RU" sz="2400" dirty="0"/>
              <a:t>, </a:t>
            </a:r>
            <a:r>
              <a:rPr lang="ru-RU" sz="2400" dirty="0" err="1"/>
              <a:t>підшкірних</a:t>
            </a:r>
            <a:r>
              <a:rPr lang="ru-RU" sz="2400" dirty="0"/>
              <a:t> </a:t>
            </a:r>
            <a:r>
              <a:rPr lang="ru-RU" sz="2400" dirty="0" err="1"/>
              <a:t>оводів</a:t>
            </a:r>
            <a:r>
              <a:rPr lang="ru-RU" sz="2400" dirty="0"/>
              <a:t>, </a:t>
            </a:r>
            <a:r>
              <a:rPr lang="ru-RU" sz="2400" dirty="0" err="1"/>
              <a:t>інокуляція</a:t>
            </a:r>
            <a:r>
              <a:rPr lang="ru-RU" sz="2400" dirty="0"/>
              <a:t> </a:t>
            </a:r>
            <a:r>
              <a:rPr lang="ru-RU" sz="2400" dirty="0" err="1"/>
              <a:t>кровосисними</a:t>
            </a:r>
            <a:r>
              <a:rPr lang="ru-RU" sz="2400" dirty="0"/>
              <a:t> членистоногими </a:t>
            </a:r>
            <a:r>
              <a:rPr lang="ru-RU" sz="2400" dirty="0" err="1"/>
              <a:t>гемоспоридій</a:t>
            </a:r>
            <a:r>
              <a:rPr lang="ru-RU" sz="2400" dirty="0"/>
              <a:t>, личинок </a:t>
            </a:r>
            <a:r>
              <a:rPr lang="ru-RU" sz="2400" dirty="0" err="1"/>
              <a:t>онхоцерків</a:t>
            </a:r>
            <a:r>
              <a:rPr lang="ru-RU" sz="2400" dirty="0"/>
              <a:t>, </a:t>
            </a:r>
            <a:r>
              <a:rPr lang="ru-RU" sz="2400" dirty="0" err="1"/>
              <a:t>сетарій</a:t>
            </a:r>
            <a:r>
              <a:rPr lang="ru-RU" sz="2400" dirty="0"/>
              <a:t>, </a:t>
            </a:r>
            <a:r>
              <a:rPr lang="ru-RU" sz="2400" dirty="0" err="1"/>
              <a:t>парафілярій</a:t>
            </a:r>
            <a:r>
              <a:rPr lang="ru-RU" sz="2400" dirty="0"/>
              <a:t>.</a:t>
            </a:r>
          </a:p>
          <a:p>
            <a:r>
              <a:rPr lang="ru-RU" sz="2400" b="1" dirty="0"/>
              <a:t>4.Через</a:t>
            </a:r>
            <a:r>
              <a:rPr lang="ru-RU" sz="2400" dirty="0"/>
              <a:t> </a:t>
            </a:r>
            <a:r>
              <a:rPr lang="ru-RU" sz="2400" dirty="0" err="1"/>
              <a:t>носові</a:t>
            </a:r>
            <a:r>
              <a:rPr lang="ru-RU" sz="2400" dirty="0"/>
              <a:t> ходи і </a:t>
            </a:r>
            <a:r>
              <a:rPr lang="ru-RU" sz="2400" dirty="0" err="1"/>
              <a:t>очі</a:t>
            </a:r>
            <a:r>
              <a:rPr lang="ru-RU" sz="2400" dirty="0"/>
              <a:t> </a:t>
            </a:r>
            <a:r>
              <a:rPr lang="ru-RU" sz="2400" dirty="0" err="1"/>
              <a:t>тварини</a:t>
            </a:r>
            <a:r>
              <a:rPr lang="ru-RU" sz="2400" dirty="0"/>
              <a:t> </a:t>
            </a:r>
            <a:r>
              <a:rPr lang="ru-RU" sz="2400" dirty="0" err="1"/>
              <a:t>інвазуються</a:t>
            </a:r>
            <a:r>
              <a:rPr lang="ru-RU" sz="2400" dirty="0"/>
              <a:t> </a:t>
            </a:r>
            <a:r>
              <a:rPr lang="ru-RU" sz="2400" dirty="0" err="1"/>
              <a:t>естрозом</a:t>
            </a:r>
            <a:r>
              <a:rPr lang="ru-RU" sz="2400" dirty="0"/>
              <a:t>, </a:t>
            </a:r>
            <a:r>
              <a:rPr lang="ru-RU" sz="2400" dirty="0" err="1"/>
              <a:t>телязіозом</a:t>
            </a:r>
            <a:r>
              <a:rPr lang="ru-RU" sz="2400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46218"/>
            <a:ext cx="304233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978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4000" dirty="0" err="1">
                <a:solidFill>
                  <a:prstClr val="black"/>
                </a:solidFill>
              </a:rPr>
              <a:t>Основні</a:t>
            </a:r>
            <a:r>
              <a:rPr lang="ru-RU" sz="4000" dirty="0">
                <a:solidFill>
                  <a:prstClr val="black"/>
                </a:solidFill>
              </a:rPr>
              <a:t> шляхи </a:t>
            </a:r>
            <a:r>
              <a:rPr lang="ru-RU" sz="4000" dirty="0" err="1">
                <a:solidFill>
                  <a:prstClr val="black"/>
                </a:solidFill>
              </a:rPr>
              <a:t>зараження</a:t>
            </a:r>
            <a:r>
              <a:rPr lang="ru-RU" sz="4000" dirty="0">
                <a:solidFill>
                  <a:prstClr val="black"/>
                </a:solidFill>
              </a:rPr>
              <a:t> </a:t>
            </a:r>
            <a:r>
              <a:rPr lang="ru-RU" sz="4000" dirty="0" err="1" smtClean="0">
                <a:solidFill>
                  <a:prstClr val="black"/>
                </a:solidFill>
              </a:rPr>
              <a:t>тварин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44824"/>
            <a:ext cx="4320480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5.Внутрішньоутробний личинки </a:t>
            </a:r>
            <a:r>
              <a:rPr lang="ru-RU" sz="2400" dirty="0" err="1"/>
              <a:t>неоскарид</a:t>
            </a:r>
            <a:r>
              <a:rPr lang="ru-RU" sz="2400" dirty="0"/>
              <a:t>, </a:t>
            </a:r>
            <a:r>
              <a:rPr lang="ru-RU" sz="2400" dirty="0" err="1"/>
              <a:t>токсокар</a:t>
            </a:r>
            <a:r>
              <a:rPr lang="ru-RU" sz="2400" dirty="0"/>
              <a:t> </a:t>
            </a:r>
            <a:r>
              <a:rPr lang="ru-RU" sz="2400" dirty="0" err="1"/>
              <a:t>проникають</a:t>
            </a:r>
            <a:r>
              <a:rPr lang="ru-RU" sz="2400" dirty="0"/>
              <a:t> через плаценту з </a:t>
            </a:r>
            <a:r>
              <a:rPr lang="ru-RU" sz="2400" dirty="0" err="1"/>
              <a:t>організму</a:t>
            </a:r>
            <a:r>
              <a:rPr lang="ru-RU" sz="2400" dirty="0"/>
              <a:t> </a:t>
            </a:r>
            <a:r>
              <a:rPr lang="ru-RU" sz="2400" dirty="0" err="1"/>
              <a:t>матері</a:t>
            </a:r>
            <a:r>
              <a:rPr lang="ru-RU" sz="2400" dirty="0"/>
              <a:t> в </a:t>
            </a:r>
            <a:r>
              <a:rPr lang="ru-RU" sz="2400" dirty="0" err="1"/>
              <a:t>тіло</a:t>
            </a:r>
            <a:r>
              <a:rPr lang="ru-RU" sz="2400" dirty="0"/>
              <a:t> плода.</a:t>
            </a:r>
          </a:p>
          <a:p>
            <a:r>
              <a:rPr lang="ru-RU" sz="2400" dirty="0"/>
              <a:t>6.Трансоваріальний – </a:t>
            </a:r>
            <a:r>
              <a:rPr lang="ru-RU" sz="2400" dirty="0" err="1"/>
              <a:t>спостерігається</a:t>
            </a:r>
            <a:r>
              <a:rPr lang="ru-RU" sz="2400" dirty="0"/>
              <a:t> у </a:t>
            </a:r>
            <a:r>
              <a:rPr lang="ru-RU" sz="2400" dirty="0" err="1"/>
              <a:t>іксодових</a:t>
            </a:r>
            <a:r>
              <a:rPr lang="ru-RU" sz="2400" dirty="0"/>
              <a:t> </a:t>
            </a:r>
            <a:r>
              <a:rPr lang="ru-RU" sz="2400" dirty="0" err="1"/>
              <a:t>кліщів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є </a:t>
            </a:r>
            <a:r>
              <a:rPr lang="ru-RU" sz="2400" dirty="0" err="1"/>
              <a:t>дефінітивними</a:t>
            </a:r>
            <a:r>
              <a:rPr lang="ru-RU" sz="2400" dirty="0"/>
              <a:t> </a:t>
            </a:r>
            <a:r>
              <a:rPr lang="ru-RU" sz="2400" dirty="0" err="1"/>
              <a:t>хазяїнами</a:t>
            </a:r>
            <a:r>
              <a:rPr lang="ru-RU" sz="2400" dirty="0"/>
              <a:t> </a:t>
            </a:r>
            <a:r>
              <a:rPr lang="ru-RU" sz="2400" dirty="0" err="1"/>
              <a:t>бабезіїд</a:t>
            </a:r>
            <a:r>
              <a:rPr lang="ru-RU" sz="2400" dirty="0"/>
              <a:t> і </a:t>
            </a:r>
            <a:r>
              <a:rPr lang="ru-RU" sz="2400" dirty="0" err="1"/>
              <a:t>характеризується</a:t>
            </a:r>
            <a:r>
              <a:rPr lang="ru-RU" sz="2400" dirty="0"/>
              <a:t> передачею </a:t>
            </a:r>
            <a:r>
              <a:rPr lang="ru-RU" sz="2400" dirty="0" err="1"/>
              <a:t>зародка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одного до </a:t>
            </a:r>
            <a:r>
              <a:rPr lang="ru-RU" sz="2400" dirty="0" err="1"/>
              <a:t>слідуючого</a:t>
            </a:r>
            <a:r>
              <a:rPr lang="ru-RU" sz="2400" dirty="0"/>
              <a:t> </a:t>
            </a:r>
            <a:r>
              <a:rPr lang="ru-RU" sz="2400" dirty="0" err="1"/>
              <a:t>покоління</a:t>
            </a:r>
            <a:r>
              <a:rPr lang="ru-RU" sz="2400" dirty="0"/>
              <a:t> через яйце.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05289"/>
            <a:ext cx="2913112" cy="29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361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4000" dirty="0" err="1">
                <a:solidFill>
                  <a:prstClr val="black"/>
                </a:solidFill>
              </a:rPr>
              <a:t>Основні</a:t>
            </a:r>
            <a:r>
              <a:rPr lang="ru-RU" sz="4000" dirty="0">
                <a:solidFill>
                  <a:prstClr val="black"/>
                </a:solidFill>
              </a:rPr>
              <a:t> шляхи </a:t>
            </a:r>
            <a:r>
              <a:rPr lang="ru-RU" sz="4000" dirty="0" err="1">
                <a:solidFill>
                  <a:prstClr val="black"/>
                </a:solidFill>
              </a:rPr>
              <a:t>зараження</a:t>
            </a:r>
            <a:r>
              <a:rPr lang="ru-RU" sz="4000" dirty="0">
                <a:solidFill>
                  <a:prstClr val="black"/>
                </a:solidFill>
              </a:rPr>
              <a:t> </a:t>
            </a:r>
            <a:r>
              <a:rPr lang="ru-RU" sz="4000" dirty="0" err="1" smtClean="0">
                <a:solidFill>
                  <a:prstClr val="black"/>
                </a:solidFill>
              </a:rPr>
              <a:t>тварин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988840"/>
            <a:ext cx="4392488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/>
              <a:t>7.Зараження з молоком </a:t>
            </a:r>
            <a:r>
              <a:rPr lang="ru-RU" sz="2400" b="1" dirty="0" err="1"/>
              <a:t>матері</a:t>
            </a:r>
            <a:r>
              <a:rPr lang="ru-RU" sz="2400" b="1" dirty="0"/>
              <a:t> </a:t>
            </a:r>
            <a:r>
              <a:rPr lang="ru-RU" sz="2400" dirty="0" err="1"/>
              <a:t>заражається</a:t>
            </a:r>
            <a:r>
              <a:rPr lang="ru-RU" sz="2400" dirty="0"/>
              <a:t> </a:t>
            </a:r>
            <a:r>
              <a:rPr lang="ru-RU" sz="2400" dirty="0" err="1"/>
              <a:t>цуценята</a:t>
            </a:r>
            <a:r>
              <a:rPr lang="ru-RU" sz="2400" dirty="0"/>
              <a:t> </a:t>
            </a:r>
            <a:r>
              <a:rPr lang="ru-RU" sz="2400" dirty="0" err="1"/>
              <a:t>токсокорозом</a:t>
            </a:r>
            <a:r>
              <a:rPr lang="ru-RU" sz="2400" dirty="0"/>
              <a:t>, телята – </a:t>
            </a:r>
            <a:r>
              <a:rPr lang="ru-RU" sz="2400" dirty="0" err="1"/>
              <a:t>неоскаріозом</a:t>
            </a:r>
            <a:r>
              <a:rPr lang="ru-RU" sz="2400" dirty="0"/>
              <a:t>.</a:t>
            </a:r>
          </a:p>
          <a:p>
            <a:r>
              <a:rPr lang="ru-RU" sz="2400" b="1" dirty="0"/>
              <a:t>8.Статевим шляхом </a:t>
            </a:r>
            <a:r>
              <a:rPr lang="ru-RU" sz="2400" dirty="0"/>
              <a:t>(</a:t>
            </a:r>
            <a:r>
              <a:rPr lang="ru-RU" sz="2400" dirty="0" err="1"/>
              <a:t>парувальна</a:t>
            </a:r>
            <a:r>
              <a:rPr lang="ru-RU" sz="2400" dirty="0"/>
              <a:t> хвороба коней, трихомоноз)</a:t>
            </a:r>
          </a:p>
          <a:p>
            <a:r>
              <a:rPr lang="ru-RU" sz="2400" b="1" dirty="0"/>
              <a:t>9.Зараження </a:t>
            </a:r>
            <a:r>
              <a:rPr lang="ru-RU" sz="2400" b="1" dirty="0" err="1"/>
              <a:t>статевозрілими</a:t>
            </a:r>
            <a:r>
              <a:rPr lang="ru-RU" sz="2400" b="1" dirty="0"/>
              <a:t> </a:t>
            </a:r>
            <a:r>
              <a:rPr lang="ru-RU" sz="2400" dirty="0"/>
              <a:t>паразитами – </a:t>
            </a:r>
            <a:r>
              <a:rPr lang="ru-RU" sz="2400" dirty="0" err="1"/>
              <a:t>хижаки</a:t>
            </a:r>
            <a:r>
              <a:rPr lang="ru-RU" sz="2400" dirty="0"/>
              <a:t> при </a:t>
            </a:r>
            <a:r>
              <a:rPr lang="ru-RU" sz="2400" dirty="0" err="1"/>
              <a:t>годівлі</a:t>
            </a:r>
            <a:r>
              <a:rPr lang="ru-RU" sz="2400" dirty="0"/>
              <a:t> </a:t>
            </a:r>
            <a:r>
              <a:rPr lang="ru-RU" sz="2400" dirty="0" err="1"/>
              <a:t>цуценят</a:t>
            </a:r>
            <a:r>
              <a:rPr lang="ru-RU" sz="2400" dirty="0"/>
              <a:t> </a:t>
            </a:r>
            <a:r>
              <a:rPr lang="ru-RU" sz="2400" dirty="0" err="1"/>
              <a:t>відригують</a:t>
            </a:r>
            <a:r>
              <a:rPr lang="ru-RU" sz="2400" dirty="0"/>
              <a:t> корм і </a:t>
            </a:r>
            <a:r>
              <a:rPr lang="ru-RU" sz="2400" dirty="0" err="1"/>
              <a:t>заражають</a:t>
            </a:r>
            <a:r>
              <a:rPr lang="ru-RU" sz="2400" dirty="0"/>
              <a:t> </a:t>
            </a:r>
            <a:r>
              <a:rPr lang="ru-RU" sz="2400" dirty="0" err="1"/>
              <a:t>токсокарозом</a:t>
            </a:r>
            <a:endParaRPr lang="ru-RU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4457899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938" y="2132856"/>
            <a:ext cx="2586649" cy="193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290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err="1"/>
              <a:t>Міграція</a:t>
            </a:r>
            <a:r>
              <a:rPr lang="ru-RU" dirty="0"/>
              <a:t>, </a:t>
            </a:r>
            <a:r>
              <a:rPr lang="ru-RU" dirty="0" err="1"/>
              <a:t>локалізація</a:t>
            </a:r>
            <a:r>
              <a:rPr lang="ru-RU" dirty="0"/>
              <a:t> і </a:t>
            </a:r>
            <a:r>
              <a:rPr lang="ru-RU" dirty="0" err="1"/>
              <a:t>фіксація</a:t>
            </a:r>
            <a:r>
              <a:rPr lang="ru-RU" dirty="0"/>
              <a:t> </a:t>
            </a:r>
            <a:r>
              <a:rPr lang="ru-RU" dirty="0" err="1"/>
              <a:t>паразитів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хазяїна</a:t>
            </a:r>
            <a:r>
              <a:rPr lang="ru-RU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848316"/>
            <a:ext cx="8208912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У </a:t>
            </a:r>
            <a:r>
              <a:rPr lang="ru-RU" sz="2400" dirty="0" err="1"/>
              <a:t>паразитів</a:t>
            </a:r>
            <a:r>
              <a:rPr lang="ru-RU" sz="2400" dirty="0"/>
              <a:t> </a:t>
            </a:r>
            <a:r>
              <a:rPr lang="ru-RU" sz="2400" dirty="0" err="1"/>
              <a:t>спостерігається</a:t>
            </a:r>
            <a:r>
              <a:rPr lang="ru-RU" sz="2400" dirty="0"/>
              <a:t> </a:t>
            </a:r>
            <a:r>
              <a:rPr lang="ru-RU" sz="2400" dirty="0" err="1"/>
              <a:t>просвітна</a:t>
            </a:r>
            <a:r>
              <a:rPr lang="ru-RU" sz="2400" dirty="0"/>
              <a:t> та тканева </a:t>
            </a:r>
            <a:r>
              <a:rPr lang="ru-RU" sz="2400" dirty="0" err="1"/>
              <a:t>міграція</a:t>
            </a:r>
            <a:r>
              <a:rPr lang="ru-RU" sz="2400" dirty="0"/>
              <a:t> до </a:t>
            </a:r>
            <a:r>
              <a:rPr lang="ru-RU" sz="2400" dirty="0" err="1"/>
              <a:t>свого</a:t>
            </a:r>
            <a:r>
              <a:rPr lang="ru-RU" sz="2400" dirty="0"/>
              <a:t> </a:t>
            </a:r>
            <a:r>
              <a:rPr lang="ru-RU" sz="2400" dirty="0" err="1"/>
              <a:t>міста</a:t>
            </a:r>
            <a:r>
              <a:rPr lang="ru-RU" sz="2400" dirty="0"/>
              <a:t> </a:t>
            </a:r>
            <a:r>
              <a:rPr lang="ru-RU" sz="2400" dirty="0" err="1"/>
              <a:t>локалізація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/>
              <a:t>1.Просвітна – коли </a:t>
            </a:r>
            <a:r>
              <a:rPr lang="ru-RU" sz="2400" dirty="0" err="1"/>
              <a:t>паразити</a:t>
            </a:r>
            <a:r>
              <a:rPr lang="ru-RU" sz="2400" dirty="0"/>
              <a:t> </a:t>
            </a:r>
            <a:r>
              <a:rPr lang="ru-RU" sz="2400" dirty="0" err="1"/>
              <a:t>йдуть</a:t>
            </a:r>
            <a:r>
              <a:rPr lang="ru-RU" sz="2400" dirty="0"/>
              <a:t> по </a:t>
            </a:r>
            <a:r>
              <a:rPr lang="ru-RU" sz="2400" dirty="0" err="1"/>
              <a:t>кишечній</a:t>
            </a:r>
            <a:r>
              <a:rPr lang="ru-RU" sz="2400" dirty="0"/>
              <a:t> </a:t>
            </a:r>
            <a:r>
              <a:rPr lang="ru-RU" sz="2400" dirty="0" err="1"/>
              <a:t>трубі</a:t>
            </a:r>
            <a:r>
              <a:rPr lang="ru-RU" sz="2400" dirty="0"/>
              <a:t>, </a:t>
            </a:r>
            <a:r>
              <a:rPr lang="ru-RU" sz="2400" dirty="0" err="1"/>
              <a:t>кровоносним</a:t>
            </a:r>
            <a:r>
              <a:rPr lang="ru-RU" sz="2400" dirty="0"/>
              <a:t> </a:t>
            </a:r>
            <a:r>
              <a:rPr lang="ru-RU" sz="2400" dirty="0" err="1"/>
              <a:t>судинам</a:t>
            </a:r>
            <a:r>
              <a:rPr lang="ru-RU" sz="2400" dirty="0"/>
              <a:t>, </a:t>
            </a:r>
            <a:r>
              <a:rPr lang="ru-RU" sz="2400" dirty="0" err="1"/>
              <a:t>воно</a:t>
            </a:r>
            <a:r>
              <a:rPr lang="ru-RU" sz="2400" dirty="0"/>
              <a:t> </a:t>
            </a:r>
            <a:r>
              <a:rPr lang="ru-RU" sz="2400" dirty="0" err="1"/>
              <a:t>буває</a:t>
            </a:r>
            <a:r>
              <a:rPr lang="ru-RU" sz="2400" dirty="0"/>
              <a:t> </a:t>
            </a:r>
            <a:r>
              <a:rPr lang="ru-RU" sz="2400" dirty="0" smtClean="0"/>
              <a:t>:</a:t>
            </a:r>
          </a:p>
          <a:p>
            <a:endParaRPr lang="ru-RU" sz="2400" dirty="0"/>
          </a:p>
          <a:p>
            <a:r>
              <a:rPr lang="ru-RU" sz="2400" dirty="0"/>
              <a:t>1.1ретроградна – коли </a:t>
            </a:r>
            <a:r>
              <a:rPr lang="ru-RU" sz="2400" dirty="0" err="1"/>
              <a:t>паразити</a:t>
            </a:r>
            <a:r>
              <a:rPr lang="ru-RU" sz="2400" dirty="0"/>
              <a:t> </a:t>
            </a:r>
            <a:r>
              <a:rPr lang="ru-RU" sz="2400" dirty="0" err="1"/>
              <a:t>йдуть</a:t>
            </a:r>
            <a:r>
              <a:rPr lang="ru-RU" sz="2400" dirty="0"/>
              <a:t> </a:t>
            </a:r>
            <a:r>
              <a:rPr lang="ru-RU" sz="2400" dirty="0" err="1"/>
              <a:t>проти</a:t>
            </a:r>
            <a:r>
              <a:rPr lang="ru-RU" sz="2400" dirty="0"/>
              <a:t> току </a:t>
            </a:r>
            <a:r>
              <a:rPr lang="ru-RU" sz="2400" dirty="0" err="1"/>
              <a:t>хімусу</a:t>
            </a:r>
            <a:r>
              <a:rPr lang="ru-RU" sz="2400" dirty="0"/>
              <a:t>, і </a:t>
            </a:r>
            <a:r>
              <a:rPr lang="ru-RU" sz="2400" dirty="0" err="1"/>
              <a:t>крові</a:t>
            </a:r>
            <a:r>
              <a:rPr lang="ru-RU" sz="2400" dirty="0"/>
              <a:t> (</a:t>
            </a:r>
            <a:r>
              <a:rPr lang="ru-RU" sz="2400" dirty="0" err="1"/>
              <a:t>парамфістоми</a:t>
            </a:r>
            <a:r>
              <a:rPr lang="ru-RU" sz="2400" dirty="0"/>
              <a:t>, </a:t>
            </a:r>
            <a:r>
              <a:rPr lang="ru-RU" sz="2400" dirty="0" err="1"/>
              <a:t>деляфондії</a:t>
            </a:r>
            <a:r>
              <a:rPr lang="ru-RU" sz="2400" dirty="0" smtClean="0"/>
              <a:t>).</a:t>
            </a:r>
          </a:p>
          <a:p>
            <a:endParaRPr lang="ru-RU" sz="2400" dirty="0"/>
          </a:p>
          <a:p>
            <a:r>
              <a:rPr lang="ru-RU" sz="2400" dirty="0"/>
              <a:t>1.2Проградна за током </a:t>
            </a:r>
            <a:r>
              <a:rPr lang="ru-RU" sz="2400" dirty="0" err="1"/>
              <a:t>вмісту</a:t>
            </a:r>
            <a:r>
              <a:rPr lang="ru-RU" sz="2400" dirty="0"/>
              <a:t> того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іншого</a:t>
            </a:r>
            <a:r>
              <a:rPr lang="ru-RU" sz="2400" dirty="0"/>
              <a:t> органу (</a:t>
            </a:r>
            <a:r>
              <a:rPr lang="ru-RU" sz="2400" dirty="0" err="1"/>
              <a:t>аскариди</a:t>
            </a:r>
            <a:r>
              <a:rPr lang="ru-RU" sz="2400" dirty="0"/>
              <a:t>, </a:t>
            </a:r>
            <a:r>
              <a:rPr lang="ru-RU" sz="2400" dirty="0" err="1"/>
              <a:t>гострики</a:t>
            </a:r>
            <a:r>
              <a:rPr lang="ru-RU" sz="2400" dirty="0"/>
              <a:t>, личинки </a:t>
            </a:r>
            <a:r>
              <a:rPr lang="ru-RU" sz="2400" dirty="0" err="1"/>
              <a:t>оводів</a:t>
            </a:r>
            <a:r>
              <a:rPr lang="ru-RU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82691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74345"/>
            <a:ext cx="8640960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Тканева – </a:t>
            </a:r>
            <a:r>
              <a:rPr lang="ru-RU" sz="2400" dirty="0" err="1"/>
              <a:t>паразити</a:t>
            </a:r>
            <a:r>
              <a:rPr lang="ru-RU" sz="2400" dirty="0"/>
              <a:t> </a:t>
            </a:r>
            <a:r>
              <a:rPr lang="ru-RU" sz="2400" dirty="0" err="1"/>
              <a:t>мігрують</a:t>
            </a:r>
            <a:r>
              <a:rPr lang="ru-RU" sz="2400" dirty="0"/>
              <a:t> в тканинах </a:t>
            </a:r>
            <a:r>
              <a:rPr lang="ru-RU" sz="2400" dirty="0" err="1"/>
              <a:t>органів</a:t>
            </a:r>
            <a:r>
              <a:rPr lang="ru-RU" sz="2400" dirty="0"/>
              <a:t>, вона </a:t>
            </a:r>
            <a:r>
              <a:rPr lang="ru-RU" sz="2400" dirty="0" err="1"/>
              <a:t>буває</a:t>
            </a:r>
            <a:r>
              <a:rPr lang="ru-RU" sz="2400" dirty="0"/>
              <a:t>:</a:t>
            </a:r>
          </a:p>
          <a:p>
            <a:r>
              <a:rPr lang="ru-RU" sz="2400" b="1" dirty="0"/>
              <a:t>2.1мала тканева </a:t>
            </a:r>
            <a:r>
              <a:rPr lang="ru-RU" sz="2400" b="1" dirty="0" err="1"/>
              <a:t>міграція</a:t>
            </a:r>
            <a:r>
              <a:rPr lang="ru-RU" sz="2400" b="1" dirty="0"/>
              <a:t> </a:t>
            </a:r>
            <a:r>
              <a:rPr lang="ru-RU" sz="2400" dirty="0"/>
              <a:t>– (</a:t>
            </a:r>
            <a:r>
              <a:rPr lang="ru-RU" sz="2400" dirty="0" err="1"/>
              <a:t>гемонхи</a:t>
            </a:r>
            <a:r>
              <a:rPr lang="ru-RU" sz="2400" dirty="0"/>
              <a:t>)</a:t>
            </a:r>
          </a:p>
          <a:p>
            <a:r>
              <a:rPr lang="ru-RU" sz="2400" b="1" dirty="0"/>
              <a:t>2.2велика </a:t>
            </a:r>
            <a:r>
              <a:rPr lang="ru-RU" sz="2400" b="1" dirty="0" err="1"/>
              <a:t>циклічна</a:t>
            </a:r>
            <a:r>
              <a:rPr lang="ru-RU" sz="2400" b="1" dirty="0"/>
              <a:t> </a:t>
            </a:r>
            <a:r>
              <a:rPr lang="ru-RU" sz="2400" b="1" dirty="0" err="1"/>
              <a:t>міграція</a:t>
            </a:r>
            <a:r>
              <a:rPr lang="ru-RU" sz="2400" b="1" dirty="0"/>
              <a:t> </a:t>
            </a:r>
            <a:r>
              <a:rPr lang="ru-RU" sz="2400" dirty="0"/>
              <a:t>– паразит приходить до початкового </a:t>
            </a:r>
            <a:r>
              <a:rPr lang="ru-RU" sz="2400" dirty="0" err="1"/>
              <a:t>міста</a:t>
            </a:r>
            <a:r>
              <a:rPr lang="ru-RU" sz="2400" dirty="0"/>
              <a:t> </a:t>
            </a:r>
            <a:r>
              <a:rPr lang="ru-RU" sz="2400" dirty="0" err="1"/>
              <a:t>відправлення</a:t>
            </a:r>
            <a:r>
              <a:rPr lang="ru-RU" sz="2400" dirty="0"/>
              <a:t> (</a:t>
            </a:r>
            <a:r>
              <a:rPr lang="ru-RU" sz="2400" dirty="0" err="1"/>
              <a:t>ентеро</a:t>
            </a:r>
            <a:r>
              <a:rPr lang="ru-RU" sz="2400" dirty="0"/>
              <a:t> – гемато- </a:t>
            </a:r>
            <a:r>
              <a:rPr lang="ru-RU" sz="2400" dirty="0" err="1"/>
              <a:t>пульпо</a:t>
            </a:r>
            <a:r>
              <a:rPr lang="ru-RU" sz="2400" dirty="0"/>
              <a:t>- </a:t>
            </a:r>
            <a:r>
              <a:rPr lang="ru-RU" sz="2400" dirty="0" err="1"/>
              <a:t>ентерально</a:t>
            </a:r>
            <a:r>
              <a:rPr lang="ru-RU" sz="2400" dirty="0"/>
              <a:t> у аскарид)</a:t>
            </a:r>
          </a:p>
          <a:p>
            <a:r>
              <a:rPr lang="ru-RU" sz="2400" b="1" dirty="0" smtClean="0"/>
              <a:t>2.3 </a:t>
            </a:r>
            <a:r>
              <a:rPr lang="ru-RU" sz="2400" b="1" dirty="0" err="1" smtClean="0"/>
              <a:t>метациклічна</a:t>
            </a:r>
            <a:r>
              <a:rPr lang="ru-RU" sz="2400" b="1" dirty="0" smtClean="0"/>
              <a:t> </a:t>
            </a:r>
            <a:r>
              <a:rPr lang="ru-RU" sz="2400" dirty="0"/>
              <a:t>– коли </a:t>
            </a:r>
            <a:r>
              <a:rPr lang="ru-RU" sz="2400" dirty="0" err="1"/>
              <a:t>паразити</a:t>
            </a:r>
            <a:r>
              <a:rPr lang="ru-RU" sz="2400" dirty="0"/>
              <a:t> не </a:t>
            </a:r>
            <a:r>
              <a:rPr lang="ru-RU" sz="2400" dirty="0" err="1"/>
              <a:t>доходять</a:t>
            </a:r>
            <a:r>
              <a:rPr lang="ru-RU" sz="2400" dirty="0"/>
              <a:t> до того </a:t>
            </a:r>
            <a:r>
              <a:rPr lang="ru-RU" sz="2400" dirty="0" err="1"/>
              <a:t>міста</a:t>
            </a:r>
            <a:r>
              <a:rPr lang="ru-RU" sz="2400" dirty="0"/>
              <a:t> </a:t>
            </a:r>
            <a:r>
              <a:rPr lang="ru-RU" sz="2400" dirty="0" err="1"/>
              <a:t>звідки</a:t>
            </a:r>
            <a:r>
              <a:rPr lang="ru-RU" sz="2400" dirty="0"/>
              <a:t> вони </a:t>
            </a:r>
            <a:r>
              <a:rPr lang="ru-RU" sz="2400" dirty="0" err="1"/>
              <a:t>пішли</a:t>
            </a:r>
            <a:r>
              <a:rPr lang="ru-RU" sz="2400" dirty="0"/>
              <a:t> (</a:t>
            </a:r>
            <a:r>
              <a:rPr lang="ru-RU" sz="2400" dirty="0" err="1"/>
              <a:t>ентеро</a:t>
            </a:r>
            <a:r>
              <a:rPr lang="ru-RU" sz="2400" dirty="0"/>
              <a:t> – </a:t>
            </a:r>
            <a:r>
              <a:rPr lang="ru-RU" sz="2400" dirty="0" err="1"/>
              <a:t>лімфо</a:t>
            </a:r>
            <a:r>
              <a:rPr lang="ru-RU" sz="2400" dirty="0"/>
              <a:t> – </a:t>
            </a:r>
            <a:r>
              <a:rPr lang="ru-RU" sz="2400" dirty="0" err="1"/>
              <a:t>пульмональна</a:t>
            </a:r>
            <a:r>
              <a:rPr lang="ru-RU" sz="2400" dirty="0"/>
              <a:t> – у </a:t>
            </a:r>
            <a:r>
              <a:rPr lang="ru-RU" sz="2400" dirty="0" err="1"/>
              <a:t>диктіоскаул</a:t>
            </a:r>
            <a:r>
              <a:rPr lang="ru-RU" sz="2400" dirty="0"/>
              <a:t>, </a:t>
            </a:r>
            <a:r>
              <a:rPr lang="ru-RU" sz="2400" dirty="0" err="1"/>
              <a:t>метастронгілід</a:t>
            </a:r>
            <a:r>
              <a:rPr lang="ru-RU" sz="2400" dirty="0"/>
              <a:t>).</a:t>
            </a:r>
          </a:p>
          <a:p>
            <a:r>
              <a:rPr lang="ru-RU" sz="2400" b="1" dirty="0"/>
              <a:t>2.4.екстраметациклічна</a:t>
            </a:r>
            <a:r>
              <a:rPr lang="ru-RU" sz="2400" dirty="0"/>
              <a:t> – коли </a:t>
            </a:r>
            <a:r>
              <a:rPr lang="ru-RU" sz="2400" dirty="0" err="1"/>
              <a:t>паразити</a:t>
            </a:r>
            <a:r>
              <a:rPr lang="ru-RU" sz="2400" dirty="0"/>
              <a:t> </a:t>
            </a:r>
            <a:r>
              <a:rPr lang="ru-RU" sz="2400" dirty="0" err="1"/>
              <a:t>мігруючи</a:t>
            </a:r>
            <a:r>
              <a:rPr lang="ru-RU" sz="2400" dirty="0"/>
              <a:t> </a:t>
            </a:r>
            <a:r>
              <a:rPr lang="ru-RU" sz="2400" dirty="0" err="1"/>
              <a:t>метациклічно</a:t>
            </a:r>
            <a:r>
              <a:rPr lang="ru-RU" sz="2400" dirty="0"/>
              <a:t>, </a:t>
            </a:r>
            <a:r>
              <a:rPr lang="ru-RU" sz="2400" dirty="0" err="1"/>
              <a:t>проникають</a:t>
            </a:r>
            <a:r>
              <a:rPr lang="ru-RU" sz="2400" dirty="0"/>
              <a:t> </a:t>
            </a:r>
            <a:r>
              <a:rPr lang="ru-RU" sz="2400" dirty="0" err="1"/>
              <a:t>сечово-статеві</a:t>
            </a:r>
            <a:r>
              <a:rPr lang="ru-RU" sz="2400" dirty="0"/>
              <a:t> </a:t>
            </a:r>
            <a:r>
              <a:rPr lang="ru-RU" sz="2400" dirty="0" err="1"/>
              <a:t>органи</a:t>
            </a:r>
            <a:r>
              <a:rPr lang="ru-RU" sz="2400" dirty="0"/>
              <a:t> (</a:t>
            </a:r>
            <a:r>
              <a:rPr lang="ru-RU" sz="2400" dirty="0" err="1"/>
              <a:t>діоктофіли</a:t>
            </a:r>
            <a:r>
              <a:rPr lang="ru-RU" sz="2400" dirty="0"/>
              <a:t>), (</a:t>
            </a:r>
            <a:r>
              <a:rPr lang="ru-RU" sz="2400" dirty="0" err="1"/>
              <a:t>ентеро-перетонео-гепаио-ренальна</a:t>
            </a:r>
            <a:r>
              <a:rPr lang="ru-RU" sz="2400" dirty="0"/>
              <a:t> </a:t>
            </a:r>
            <a:r>
              <a:rPr lang="ru-RU" sz="2400" dirty="0" err="1"/>
              <a:t>міграція</a:t>
            </a:r>
            <a:r>
              <a:rPr lang="ru-RU" sz="2400" dirty="0"/>
              <a:t>).</a:t>
            </a:r>
          </a:p>
          <a:p>
            <a:r>
              <a:rPr lang="ru-RU" sz="2400" b="1" dirty="0"/>
              <a:t>2.5. </a:t>
            </a:r>
            <a:r>
              <a:rPr lang="ru-RU" sz="2400" b="1" dirty="0" err="1"/>
              <a:t>дермо-вісцеральна</a:t>
            </a:r>
            <a:r>
              <a:rPr lang="ru-RU" sz="2400" b="1" dirty="0"/>
              <a:t> </a:t>
            </a:r>
            <a:r>
              <a:rPr lang="ru-RU" sz="2400" b="1" dirty="0" err="1"/>
              <a:t>міграція</a:t>
            </a:r>
            <a:r>
              <a:rPr lang="ru-RU" sz="2400" b="1" dirty="0"/>
              <a:t> </a:t>
            </a:r>
            <a:r>
              <a:rPr lang="ru-RU" sz="2400" dirty="0"/>
              <a:t>– коли </a:t>
            </a:r>
            <a:r>
              <a:rPr lang="ru-RU" sz="2400" dirty="0" err="1"/>
              <a:t>міграція</a:t>
            </a:r>
            <a:r>
              <a:rPr lang="ru-RU" sz="2400" dirty="0"/>
              <a:t> </a:t>
            </a:r>
            <a:r>
              <a:rPr lang="ru-RU" sz="2400" dirty="0" err="1"/>
              <a:t>паразитів</a:t>
            </a:r>
            <a:r>
              <a:rPr lang="ru-RU" sz="2400" dirty="0"/>
              <a:t> </a:t>
            </a:r>
            <a:r>
              <a:rPr lang="ru-RU" sz="2400" dirty="0" err="1"/>
              <a:t>починається</a:t>
            </a:r>
            <a:r>
              <a:rPr lang="ru-RU" sz="2400" dirty="0"/>
              <a:t> </a:t>
            </a:r>
            <a:r>
              <a:rPr lang="ru-RU" sz="2400" dirty="0" err="1"/>
              <a:t>проникнення</a:t>
            </a:r>
            <a:r>
              <a:rPr lang="ru-RU" sz="2400" dirty="0"/>
              <a:t> через </a:t>
            </a:r>
            <a:r>
              <a:rPr lang="ru-RU" sz="2400" dirty="0" err="1"/>
              <a:t>шкіру</a:t>
            </a:r>
            <a:r>
              <a:rPr lang="ru-RU" sz="2400" dirty="0"/>
              <a:t> </a:t>
            </a:r>
            <a:r>
              <a:rPr lang="ru-RU" sz="2400" dirty="0" err="1"/>
              <a:t>тварин</a:t>
            </a:r>
            <a:r>
              <a:rPr lang="ru-RU" sz="2400" dirty="0"/>
              <a:t> (</a:t>
            </a:r>
            <a:r>
              <a:rPr lang="ru-RU" sz="2400" dirty="0" err="1"/>
              <a:t>дермо</a:t>
            </a:r>
            <a:r>
              <a:rPr lang="ru-RU" sz="2400" dirty="0"/>
              <a:t>-пульмо-</a:t>
            </a:r>
            <a:r>
              <a:rPr lang="ru-RU" sz="2400" dirty="0" err="1"/>
              <a:t>гематовісцеральна</a:t>
            </a:r>
            <a:r>
              <a:rPr lang="ru-RU" sz="2400" dirty="0"/>
              <a:t> </a:t>
            </a:r>
            <a:r>
              <a:rPr lang="ru-RU" sz="2400" dirty="0" err="1"/>
              <a:t>міграція</a:t>
            </a:r>
            <a:r>
              <a:rPr lang="ru-RU" sz="2400" dirty="0"/>
              <a:t>), (</a:t>
            </a:r>
            <a:r>
              <a:rPr lang="ru-RU" sz="2400" dirty="0" err="1"/>
              <a:t>дермо-вісцерально-дермальна</a:t>
            </a:r>
            <a:r>
              <a:rPr lang="ru-RU" sz="2400" dirty="0"/>
              <a:t> </a:t>
            </a:r>
            <a:r>
              <a:rPr lang="ru-RU" sz="2400" dirty="0" err="1"/>
              <a:t>міграція</a:t>
            </a:r>
            <a:r>
              <a:rPr lang="ru-RU" sz="2400" dirty="0"/>
              <a:t> у </a:t>
            </a:r>
            <a:r>
              <a:rPr lang="ru-RU" sz="2400" dirty="0" err="1"/>
              <a:t>сетарій</a:t>
            </a:r>
            <a:r>
              <a:rPr lang="ru-RU" sz="2400" dirty="0"/>
              <a:t>, </a:t>
            </a:r>
            <a:r>
              <a:rPr lang="ru-RU" sz="2400" dirty="0" err="1"/>
              <a:t>онхоцерків</a:t>
            </a:r>
            <a:r>
              <a:rPr lang="ru-RU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272966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 smtClean="0"/>
              <a:t>Фіксація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4031" y="1628800"/>
            <a:ext cx="8064896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err="1"/>
              <a:t>Фіксація</a:t>
            </a:r>
            <a:r>
              <a:rPr lang="ru-RU" sz="2400" dirty="0"/>
              <a:t> 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постійне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тимчасове</a:t>
            </a:r>
            <a:r>
              <a:rPr lang="ru-RU" sz="2400" dirty="0"/>
              <a:t> </a:t>
            </a:r>
            <a:r>
              <a:rPr lang="ru-RU" sz="2400" dirty="0" err="1"/>
              <a:t>прикріплення</a:t>
            </a:r>
            <a:r>
              <a:rPr lang="ru-RU" sz="2400" dirty="0"/>
              <a:t> паразиту до </a:t>
            </a:r>
            <a:r>
              <a:rPr lang="ru-RU" sz="2400" dirty="0" err="1"/>
              <a:t>тканини</a:t>
            </a:r>
            <a:r>
              <a:rPr lang="ru-RU" sz="2400" dirty="0"/>
              <a:t> того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іншого</a:t>
            </a:r>
            <a:r>
              <a:rPr lang="ru-RU" sz="2400" dirty="0"/>
              <a:t> органу, а </a:t>
            </a:r>
            <a:r>
              <a:rPr lang="ru-RU" sz="2400" dirty="0" err="1"/>
              <a:t>прикріплення</a:t>
            </a:r>
            <a:r>
              <a:rPr lang="ru-RU" sz="2400" dirty="0"/>
              <a:t> паразита </a:t>
            </a:r>
            <a:r>
              <a:rPr lang="ru-RU" sz="2400" dirty="0" err="1"/>
              <a:t>це</a:t>
            </a:r>
            <a:r>
              <a:rPr lang="ru-RU" sz="2400" dirty="0"/>
              <a:t> один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способів</a:t>
            </a:r>
            <a:r>
              <a:rPr lang="ru-RU" sz="2400" dirty="0"/>
              <a:t> </a:t>
            </a:r>
            <a:r>
              <a:rPr lang="ru-RU" sz="2400" dirty="0" err="1"/>
              <a:t>фіксації</a:t>
            </a:r>
            <a:r>
              <a:rPr lang="ru-RU" sz="2400" dirty="0"/>
              <a:t>. (</a:t>
            </a:r>
            <a:r>
              <a:rPr lang="ru-RU" sz="2400" dirty="0" err="1"/>
              <a:t>зворотня</a:t>
            </a:r>
            <a:r>
              <a:rPr lang="ru-RU" sz="2400" dirty="0"/>
              <a:t> і не </a:t>
            </a:r>
            <a:r>
              <a:rPr lang="ru-RU" sz="2400" dirty="0" err="1"/>
              <a:t>зворотня</a:t>
            </a:r>
            <a:r>
              <a:rPr lang="ru-RU" sz="2400" dirty="0"/>
              <a:t>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64977" y="3356992"/>
            <a:ext cx="4572000" cy="29238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sz="2400" b="1" dirty="0" err="1"/>
              <a:t>Механізм</a:t>
            </a:r>
            <a:r>
              <a:rPr lang="ru-RU" sz="2400" b="1" dirty="0"/>
              <a:t> </a:t>
            </a:r>
            <a:r>
              <a:rPr lang="ru-RU" sz="2400" b="1" dirty="0" err="1"/>
              <a:t>фіксації</a:t>
            </a:r>
            <a:r>
              <a:rPr lang="ru-RU" sz="2400" b="1" dirty="0" smtClean="0"/>
              <a:t>:</a:t>
            </a:r>
          </a:p>
          <a:p>
            <a:r>
              <a:rPr lang="ru-RU" sz="2000" dirty="0" smtClean="0"/>
              <a:t>1)</a:t>
            </a:r>
            <a:r>
              <a:rPr lang="ru-RU" sz="2000" dirty="0" err="1" smtClean="0"/>
              <a:t>присмоктування</a:t>
            </a:r>
            <a:r>
              <a:rPr lang="ru-RU" sz="2000" dirty="0" smtClean="0"/>
              <a:t> </a:t>
            </a:r>
            <a:r>
              <a:rPr lang="ru-RU" sz="2000" dirty="0"/>
              <a:t>(присоски)</a:t>
            </a:r>
          </a:p>
          <a:p>
            <a:r>
              <a:rPr lang="ru-RU" sz="2000" dirty="0"/>
              <a:t>2)</a:t>
            </a:r>
            <a:r>
              <a:rPr lang="ru-RU" sz="2000" dirty="0" err="1"/>
              <a:t>защемлення</a:t>
            </a:r>
            <a:r>
              <a:rPr lang="ru-RU" sz="2000" dirty="0"/>
              <a:t> (</a:t>
            </a:r>
            <a:r>
              <a:rPr lang="ru-RU" sz="2000" dirty="0" err="1"/>
              <a:t>ботрії</a:t>
            </a:r>
            <a:r>
              <a:rPr lang="ru-RU" sz="2000" dirty="0"/>
              <a:t>)</a:t>
            </a:r>
          </a:p>
          <a:p>
            <a:r>
              <a:rPr lang="ru-RU" sz="2000" dirty="0"/>
              <a:t>3)</a:t>
            </a:r>
            <a:r>
              <a:rPr lang="ru-RU" sz="2000" dirty="0" err="1"/>
              <a:t>зачеплення</a:t>
            </a:r>
            <a:r>
              <a:rPr lang="ru-RU" sz="2000" dirty="0"/>
              <a:t> (шипи)</a:t>
            </a:r>
          </a:p>
          <a:p>
            <a:r>
              <a:rPr lang="ru-RU" sz="2000" dirty="0"/>
              <a:t>4)</a:t>
            </a:r>
            <a:r>
              <a:rPr lang="ru-RU" sz="2000" dirty="0" err="1"/>
              <a:t>занурення</a:t>
            </a:r>
            <a:r>
              <a:rPr lang="ru-RU" sz="2000" dirty="0"/>
              <a:t> (шипи)</a:t>
            </a:r>
          </a:p>
          <a:p>
            <a:r>
              <a:rPr lang="ru-RU" sz="2000" dirty="0"/>
              <a:t>5)</a:t>
            </a:r>
            <a:r>
              <a:rPr lang="ru-RU" sz="2000" dirty="0" err="1"/>
              <a:t>приклеювання</a:t>
            </a:r>
            <a:endParaRPr lang="ru-RU" sz="2000" dirty="0"/>
          </a:p>
          <a:p>
            <a:r>
              <a:rPr lang="ru-RU" sz="2000" dirty="0"/>
              <a:t>6)</a:t>
            </a:r>
            <a:r>
              <a:rPr lang="ru-RU" sz="2000" dirty="0" err="1"/>
              <a:t>приживання</a:t>
            </a:r>
            <a:r>
              <a:rPr lang="ru-RU" sz="2000" dirty="0"/>
              <a:t> (</a:t>
            </a:r>
            <a:r>
              <a:rPr lang="ru-RU" sz="2000" dirty="0" err="1"/>
              <a:t>езофагостоми</a:t>
            </a:r>
            <a:r>
              <a:rPr lang="ru-RU" sz="2000" dirty="0"/>
              <a:t>)</a:t>
            </a:r>
          </a:p>
          <a:p>
            <a:r>
              <a:rPr lang="ru-RU" sz="2000" dirty="0"/>
              <a:t>7)за </a:t>
            </a:r>
            <a:r>
              <a:rPr lang="ru-RU" sz="2000" dirty="0" err="1"/>
              <a:t>допомогою</a:t>
            </a:r>
            <a:r>
              <a:rPr lang="ru-RU" sz="2000" dirty="0"/>
              <a:t> </a:t>
            </a:r>
            <a:r>
              <a:rPr lang="ru-RU" sz="2000" dirty="0" err="1"/>
              <a:t>захоплення</a:t>
            </a:r>
            <a:r>
              <a:rPr lang="ru-RU" sz="2000" dirty="0"/>
              <a:t> ротовою капсулою тканин (</a:t>
            </a:r>
            <a:r>
              <a:rPr lang="ru-RU" sz="2000" dirty="0" err="1"/>
              <a:t>хабертія</a:t>
            </a:r>
            <a:r>
              <a:rPr lang="ru-RU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25241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367240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5890"/>
            <a:ext cx="3600400" cy="204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541" y="2579042"/>
            <a:ext cx="4464496" cy="386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44" y="4293096"/>
            <a:ext cx="3129776" cy="242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009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b="1" dirty="0" smtClean="0"/>
              <a:t>Інвазія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12775"/>
            <a:ext cx="4572000" cy="48936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sz="2400" dirty="0" err="1"/>
              <a:t>Інвазія</a:t>
            </a:r>
            <a:r>
              <a:rPr lang="ru-RU" sz="2400" dirty="0"/>
              <a:t> — (</a:t>
            </a:r>
            <a:r>
              <a:rPr lang="ru-RU" sz="2400" dirty="0" err="1"/>
              <a:t>від</a:t>
            </a:r>
            <a:r>
              <a:rPr lang="ru-RU" sz="2400" dirty="0"/>
              <a:t> лат. </a:t>
            </a:r>
            <a:r>
              <a:rPr lang="en-US" sz="2400" dirty="0" err="1"/>
              <a:t>invasio</a:t>
            </a:r>
            <a:r>
              <a:rPr lang="en-US" sz="2400" dirty="0"/>
              <a:t> — </a:t>
            </a:r>
            <a:r>
              <a:rPr lang="ru-RU" sz="2400" dirty="0" err="1"/>
              <a:t>вторгнення</a:t>
            </a:r>
            <a:r>
              <a:rPr lang="ru-RU" sz="2400" dirty="0"/>
              <a:t>, </a:t>
            </a:r>
            <a:r>
              <a:rPr lang="ru-RU" sz="2400" dirty="0" err="1"/>
              <a:t>напад</a:t>
            </a:r>
            <a:r>
              <a:rPr lang="ru-RU" sz="2400" dirty="0"/>
              <a:t>) —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dirty="0"/>
              <a:t> </a:t>
            </a:r>
            <a:r>
              <a:rPr lang="ru-RU" sz="2400" dirty="0" err="1"/>
              <a:t>зараження</a:t>
            </a:r>
            <a:r>
              <a:rPr lang="ru-RU" sz="2400" dirty="0"/>
              <a:t> </a:t>
            </a:r>
            <a:r>
              <a:rPr lang="ru-RU" sz="2400" dirty="0" err="1"/>
              <a:t>тварини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 одним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кількома</a:t>
            </a:r>
            <a:r>
              <a:rPr lang="ru-RU" sz="2400" dirty="0"/>
              <a:t> паразитами з </a:t>
            </a:r>
            <a:r>
              <a:rPr lang="ru-RU" sz="2400" dirty="0" err="1"/>
              <a:t>подальшим</a:t>
            </a:r>
            <a:r>
              <a:rPr lang="ru-RU" sz="2400" dirty="0"/>
              <a:t> </a:t>
            </a:r>
            <a:r>
              <a:rPr lang="ru-RU" sz="2400" dirty="0" err="1"/>
              <a:t>розвитком</a:t>
            </a:r>
            <a:r>
              <a:rPr lang="ru-RU" sz="2400" dirty="0"/>
              <a:t> </a:t>
            </a:r>
            <a:r>
              <a:rPr lang="ru-RU" sz="2400" dirty="0" err="1"/>
              <a:t>біологічних</a:t>
            </a:r>
            <a:r>
              <a:rPr lang="ru-RU" sz="2400" dirty="0"/>
              <a:t> </a:t>
            </a:r>
            <a:r>
              <a:rPr lang="ru-RU" sz="2400" dirty="0" err="1"/>
              <a:t>відносин</a:t>
            </a:r>
            <a:r>
              <a:rPr lang="ru-RU" sz="2400" dirty="0"/>
              <a:t> «паразит — </a:t>
            </a:r>
            <a:r>
              <a:rPr lang="ru-RU" sz="2400" dirty="0" err="1"/>
              <a:t>живитель</a:t>
            </a:r>
            <a:r>
              <a:rPr lang="ru-RU" sz="2400" dirty="0"/>
              <a:t>».</a:t>
            </a:r>
          </a:p>
          <a:p>
            <a:r>
              <a:rPr lang="ru-RU" sz="2400" dirty="0" err="1"/>
              <a:t>Залежно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характеру </a:t>
            </a:r>
            <a:r>
              <a:rPr lang="ru-RU" sz="2400" dirty="0" err="1"/>
              <a:t>біологічних</a:t>
            </a:r>
            <a:r>
              <a:rPr lang="ru-RU" sz="2400" dirty="0"/>
              <a:t> </a:t>
            </a:r>
            <a:r>
              <a:rPr lang="ru-RU" sz="2400" dirty="0" err="1"/>
              <a:t>відносин</a:t>
            </a:r>
            <a:r>
              <a:rPr lang="ru-RU" sz="2400" dirty="0"/>
              <a:t> (</a:t>
            </a:r>
            <a:r>
              <a:rPr lang="ru-RU" sz="2400" dirty="0" err="1"/>
              <a:t>резистентності</a:t>
            </a:r>
            <a:r>
              <a:rPr lang="ru-RU" sz="2400" dirty="0"/>
              <a:t> та </a:t>
            </a:r>
            <a:r>
              <a:rPr lang="ru-RU" sz="2400" dirty="0" err="1"/>
              <a:t>віку</a:t>
            </a:r>
            <a:r>
              <a:rPr lang="ru-RU" sz="2400" dirty="0"/>
              <a:t> </a:t>
            </a:r>
            <a:r>
              <a:rPr lang="ru-RU" sz="2400" dirty="0" err="1"/>
              <a:t>живителя</a:t>
            </a:r>
            <a:r>
              <a:rPr lang="ru-RU" sz="2400" dirty="0"/>
              <a:t>, </a:t>
            </a:r>
            <a:r>
              <a:rPr lang="ru-RU" sz="2400" dirty="0" err="1"/>
              <a:t>патогенності</a:t>
            </a:r>
            <a:r>
              <a:rPr lang="ru-RU" sz="2400" dirty="0"/>
              <a:t> і </a:t>
            </a:r>
            <a:r>
              <a:rPr lang="ru-RU" sz="2400" dirty="0" err="1"/>
              <a:t>специфічності</a:t>
            </a:r>
            <a:r>
              <a:rPr lang="ru-RU" sz="2400" dirty="0"/>
              <a:t> </a:t>
            </a:r>
            <a:r>
              <a:rPr lang="ru-RU" sz="2400" dirty="0" err="1"/>
              <a:t>збудника</a:t>
            </a:r>
            <a:r>
              <a:rPr lang="ru-RU" sz="2400" dirty="0"/>
              <a:t> й </a:t>
            </a:r>
            <a:r>
              <a:rPr lang="ru-RU" sz="2400" dirty="0" err="1"/>
              <a:t>ін</a:t>
            </a:r>
            <a:r>
              <a:rPr lang="ru-RU" sz="2400" dirty="0"/>
              <a:t>.) </a:t>
            </a:r>
            <a:r>
              <a:rPr lang="ru-RU" sz="2400" dirty="0" err="1"/>
              <a:t>можливі</a:t>
            </a:r>
            <a:r>
              <a:rPr lang="ru-RU" sz="2400" dirty="0"/>
              <a:t>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види</a:t>
            </a:r>
            <a:r>
              <a:rPr lang="ru-RU" sz="2400" dirty="0"/>
              <a:t> </a:t>
            </a:r>
            <a:r>
              <a:rPr lang="ru-RU" sz="2400" dirty="0" err="1"/>
              <a:t>інвазії</a:t>
            </a:r>
            <a:r>
              <a:rPr lang="ru-RU" sz="24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2775"/>
            <a:ext cx="3317637" cy="242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3"/>
          <a:stretch/>
        </p:blipFill>
        <p:spPr bwMode="auto">
          <a:xfrm>
            <a:off x="5292081" y="4077072"/>
            <a:ext cx="3331848" cy="2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562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b="1" dirty="0" err="1" smtClean="0"/>
              <a:t>Паразитоносійство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7528" y="1700808"/>
            <a:ext cx="5258607" cy="48936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err="1"/>
              <a:t>Інвазійна</a:t>
            </a:r>
            <a:r>
              <a:rPr lang="ru-RU" sz="2400" b="1" dirty="0"/>
              <a:t> хвороба</a:t>
            </a:r>
            <a:r>
              <a:rPr lang="ru-RU" sz="2400" dirty="0"/>
              <a:t> — </a:t>
            </a:r>
            <a:r>
              <a:rPr lang="ru-RU" sz="2400" dirty="0" err="1"/>
              <a:t>захворювання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розвивається</a:t>
            </a:r>
            <a:r>
              <a:rPr lang="ru-RU" sz="2400" dirty="0"/>
              <a:t>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вторгнення</a:t>
            </a:r>
            <a:r>
              <a:rPr lang="ru-RU" sz="2400" dirty="0"/>
              <a:t> </a:t>
            </a:r>
            <a:r>
              <a:rPr lang="ru-RU" sz="2400" dirty="0" err="1"/>
              <a:t>зоопаразитів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спричинюють</a:t>
            </a:r>
            <a:r>
              <a:rPr lang="ru-RU" sz="2400" dirty="0"/>
              <a:t> </a:t>
            </a:r>
            <a:r>
              <a:rPr lang="ru-RU" sz="2400" dirty="0" err="1"/>
              <a:t>розвиток</a:t>
            </a:r>
            <a:r>
              <a:rPr lang="ru-RU" sz="2400" dirty="0"/>
              <a:t> </a:t>
            </a:r>
            <a:r>
              <a:rPr lang="ru-RU" sz="2400" dirty="0" err="1"/>
              <a:t>клінічних</a:t>
            </a:r>
            <a:r>
              <a:rPr lang="ru-RU" sz="2400" dirty="0"/>
              <a:t> </a:t>
            </a:r>
            <a:r>
              <a:rPr lang="ru-RU" sz="2400" dirty="0" err="1"/>
              <a:t>ознак</a:t>
            </a:r>
            <a:r>
              <a:rPr lang="ru-RU" sz="2400" dirty="0"/>
              <a:t> з </a:t>
            </a:r>
            <a:r>
              <a:rPr lang="ru-RU" sz="2400" dirty="0" err="1"/>
              <a:t>гострим</a:t>
            </a:r>
            <a:r>
              <a:rPr lang="ru-RU" sz="2400" dirty="0"/>
              <a:t>, </a:t>
            </a:r>
            <a:r>
              <a:rPr lang="ru-RU" sz="2400" dirty="0" err="1"/>
              <a:t>підгострим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хронічним</a:t>
            </a:r>
            <a:r>
              <a:rPr lang="ru-RU" sz="2400" dirty="0"/>
              <a:t> </a:t>
            </a:r>
            <a:r>
              <a:rPr lang="ru-RU" sz="2400" dirty="0" err="1"/>
              <a:t>перебігом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потребує</a:t>
            </a:r>
            <a:r>
              <a:rPr lang="ru-RU" sz="2400" dirty="0"/>
              <a:t> </a:t>
            </a:r>
            <a:r>
              <a:rPr lang="ru-RU" sz="2400" dirty="0" err="1"/>
              <a:t>лікування</a:t>
            </a:r>
            <a:r>
              <a:rPr lang="ru-RU" sz="2400" dirty="0"/>
              <a:t>.</a:t>
            </a:r>
          </a:p>
          <a:p>
            <a:r>
              <a:rPr lang="ru-RU" sz="2400" b="1" dirty="0" err="1"/>
              <a:t>Паразитоносійство</a:t>
            </a:r>
            <a:r>
              <a:rPr lang="ru-RU" sz="2400" dirty="0"/>
              <a:t> — стан,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розвивається</a:t>
            </a:r>
            <a:r>
              <a:rPr lang="ru-RU" sz="2400" dirty="0"/>
              <a:t>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вторгнення</a:t>
            </a:r>
            <a:r>
              <a:rPr lang="ru-RU" sz="2400" dirty="0"/>
              <a:t> </a:t>
            </a:r>
            <a:r>
              <a:rPr lang="ru-RU" sz="2400" dirty="0" err="1"/>
              <a:t>зоопаразитів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розвитком</a:t>
            </a:r>
            <a:r>
              <a:rPr lang="ru-RU" sz="2400" dirty="0"/>
              <a:t> </a:t>
            </a:r>
            <a:r>
              <a:rPr lang="ru-RU" sz="2400" dirty="0" err="1"/>
              <a:t>динамічної</a:t>
            </a:r>
            <a:r>
              <a:rPr lang="ru-RU" sz="2400" dirty="0"/>
              <a:t> </a:t>
            </a:r>
            <a:r>
              <a:rPr lang="ru-RU" sz="2400" dirty="0" err="1"/>
              <a:t>біологічної</a:t>
            </a:r>
            <a:r>
              <a:rPr lang="ru-RU" sz="2400" dirty="0"/>
              <a:t> </a:t>
            </a:r>
            <a:r>
              <a:rPr lang="ru-RU" sz="2400" dirty="0" err="1"/>
              <a:t>рівноваги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паразитом і </a:t>
            </a:r>
            <a:r>
              <a:rPr lang="ru-RU" sz="2400" dirty="0" err="1"/>
              <a:t>живителем</a:t>
            </a:r>
            <a:r>
              <a:rPr lang="ru-RU" sz="2400" dirty="0"/>
              <a:t> без </a:t>
            </a:r>
            <a:r>
              <a:rPr lang="ru-RU" sz="2400" dirty="0" err="1"/>
              <a:t>клінічного</a:t>
            </a:r>
            <a:r>
              <a:rPr lang="ru-RU" sz="2400" dirty="0"/>
              <a:t> </a:t>
            </a:r>
            <a:r>
              <a:rPr lang="ru-RU" sz="2400" dirty="0" err="1"/>
              <a:t>прояву</a:t>
            </a:r>
            <a:r>
              <a:rPr lang="ru-RU" sz="2400" dirty="0"/>
              <a:t> </a:t>
            </a:r>
            <a:r>
              <a:rPr lang="ru-RU" sz="2400" dirty="0" err="1"/>
              <a:t>захворювання</a:t>
            </a:r>
            <a:r>
              <a:rPr lang="ru-RU" sz="2400" dirty="0"/>
              <a:t>, </a:t>
            </a:r>
            <a:r>
              <a:rPr lang="ru-RU" sz="2400" dirty="0" err="1"/>
              <a:t>однак</a:t>
            </a:r>
            <a:r>
              <a:rPr lang="ru-RU" sz="2400" dirty="0"/>
              <a:t> </a:t>
            </a:r>
            <a:r>
              <a:rPr lang="ru-RU" sz="2400" dirty="0" err="1"/>
              <a:t>живитель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бути </a:t>
            </a:r>
            <a:r>
              <a:rPr lang="ru-RU" sz="2400" dirty="0" err="1"/>
              <a:t>джерелом</a:t>
            </a:r>
            <a:r>
              <a:rPr lang="ru-RU" sz="2400" dirty="0"/>
              <a:t> </a:t>
            </a:r>
            <a:r>
              <a:rPr lang="ru-RU" sz="2400" dirty="0" err="1"/>
              <a:t>інвазії</a:t>
            </a:r>
            <a:r>
              <a:rPr lang="ru-RU" sz="2400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62188" y="3403170"/>
            <a:ext cx="3719924" cy="247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634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51" y="2183548"/>
            <a:ext cx="818617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b="1" dirty="0" smtClean="0"/>
              <a:t>Види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59789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803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/>
              <a:t>Номенклатура </a:t>
            </a:r>
            <a:r>
              <a:rPr lang="ru-RU" b="1" dirty="0" err="1"/>
              <a:t>інвазійних</a:t>
            </a:r>
            <a:r>
              <a:rPr lang="ru-RU" b="1" dirty="0"/>
              <a:t> </a:t>
            </a:r>
            <a:r>
              <a:rPr lang="ru-RU" b="1" dirty="0" smtClean="0"/>
              <a:t>хвороб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44824"/>
            <a:ext cx="8280920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err="1"/>
              <a:t>Нині</a:t>
            </a:r>
            <a:r>
              <a:rPr lang="ru-RU" sz="2400" dirty="0"/>
              <a:t> </a:t>
            </a:r>
            <a:r>
              <a:rPr lang="ru-RU" sz="2400" dirty="0" err="1"/>
              <a:t>існує</a:t>
            </a:r>
            <a:r>
              <a:rPr lang="ru-RU" sz="2400" dirty="0"/>
              <a:t> </a:t>
            </a:r>
            <a:r>
              <a:rPr lang="ru-RU" sz="2400" dirty="0" err="1"/>
              <a:t>уніфікована</a:t>
            </a:r>
            <a:r>
              <a:rPr lang="ru-RU" sz="2400" dirty="0"/>
              <a:t> номенклатура </a:t>
            </a:r>
            <a:r>
              <a:rPr lang="ru-RU" sz="2400" dirty="0" err="1"/>
              <a:t>інвазійних</a:t>
            </a:r>
            <a:r>
              <a:rPr lang="ru-RU" sz="2400" dirty="0"/>
              <a:t> хвороб, </a:t>
            </a:r>
            <a:r>
              <a:rPr lang="ru-RU" sz="2400" dirty="0" err="1"/>
              <a:t>запропонована</a:t>
            </a:r>
            <a:r>
              <a:rPr lang="ru-RU" sz="2400" dirty="0"/>
              <a:t> </a:t>
            </a:r>
            <a:r>
              <a:rPr lang="ru-RU" sz="2400" dirty="0" err="1"/>
              <a:t>російськими</a:t>
            </a:r>
            <a:r>
              <a:rPr lang="ru-RU" sz="2400" dirty="0"/>
              <a:t> </a:t>
            </a:r>
            <a:r>
              <a:rPr lang="ru-RU" sz="2400" dirty="0" err="1"/>
              <a:t>вченими</a:t>
            </a:r>
            <a:r>
              <a:rPr lang="ru-RU" sz="2400" dirty="0"/>
              <a:t> К.І. </a:t>
            </a:r>
            <a:r>
              <a:rPr lang="ru-RU" sz="2400" dirty="0" err="1"/>
              <a:t>Скрябіним</a:t>
            </a:r>
            <a:r>
              <a:rPr lang="ru-RU" sz="2400" dirty="0"/>
              <a:t> та </a:t>
            </a:r>
            <a:r>
              <a:rPr lang="en-US" sz="2400" dirty="0"/>
              <a:t>P.</a:t>
            </a:r>
            <a:r>
              <a:rPr lang="ru-RU" sz="2400" dirty="0"/>
              <a:t>С. </a:t>
            </a:r>
            <a:r>
              <a:rPr lang="ru-RU" sz="2400" dirty="0" err="1"/>
              <a:t>Шульцом</a:t>
            </a:r>
            <a:r>
              <a:rPr lang="ru-RU" sz="2400" dirty="0"/>
              <a:t>. Вона </a:t>
            </a:r>
            <a:r>
              <a:rPr lang="ru-RU" sz="2400" dirty="0" err="1"/>
              <a:t>грунтується</a:t>
            </a:r>
            <a:r>
              <a:rPr lang="ru-RU" sz="2400" dirty="0"/>
              <a:t> на </a:t>
            </a:r>
            <a:r>
              <a:rPr lang="ru-RU" sz="2400" dirty="0" err="1"/>
              <a:t>зоологічній</a:t>
            </a:r>
            <a:r>
              <a:rPr lang="ru-RU" sz="2400" dirty="0"/>
              <a:t> </a:t>
            </a:r>
            <a:r>
              <a:rPr lang="ru-RU" sz="2400" dirty="0" err="1"/>
              <a:t>назві</a:t>
            </a:r>
            <a:r>
              <a:rPr lang="ru-RU" sz="2400" dirty="0"/>
              <a:t> роду </a:t>
            </a:r>
            <a:r>
              <a:rPr lang="ru-RU" sz="2400" dirty="0" err="1"/>
              <a:t>збудників</a:t>
            </a:r>
            <a:r>
              <a:rPr lang="ru-RU" sz="2400" dirty="0"/>
              <a:t>, </a:t>
            </a:r>
            <a:r>
              <a:rPr lang="ru-RU" sz="2400" dirty="0" err="1"/>
              <a:t>причому</a:t>
            </a:r>
            <a:r>
              <a:rPr lang="ru-RU" sz="2400" dirty="0"/>
              <a:t> до </a:t>
            </a:r>
            <a:r>
              <a:rPr lang="ru-RU" sz="2400" dirty="0" err="1"/>
              <a:t>кореня</a:t>
            </a:r>
            <a:r>
              <a:rPr lang="ru-RU" sz="2400" dirty="0"/>
              <a:t> слова </a:t>
            </a:r>
            <a:r>
              <a:rPr lang="ru-RU" sz="2400" dirty="0" err="1"/>
              <a:t>латинської</a:t>
            </a:r>
            <a:r>
              <a:rPr lang="ru-RU" sz="2400" dirty="0"/>
              <a:t> </a:t>
            </a:r>
            <a:r>
              <a:rPr lang="ru-RU" sz="2400" dirty="0" err="1"/>
              <a:t>назви</a:t>
            </a:r>
            <a:r>
              <a:rPr lang="ru-RU" sz="2400" dirty="0"/>
              <a:t> </a:t>
            </a:r>
            <a:r>
              <a:rPr lang="ru-RU" sz="2400" dirty="0" err="1"/>
              <a:t>додають</a:t>
            </a:r>
            <a:r>
              <a:rPr lang="ru-RU" sz="2400" dirty="0"/>
              <a:t> </a:t>
            </a:r>
            <a:r>
              <a:rPr lang="ru-RU" sz="2400" dirty="0" err="1"/>
              <a:t>суфікс</a:t>
            </a:r>
            <a:r>
              <a:rPr lang="ru-RU" sz="2400" dirty="0"/>
              <a:t> «</a:t>
            </a:r>
            <a:r>
              <a:rPr lang="ru-RU" sz="2400" dirty="0" err="1"/>
              <a:t>оз</a:t>
            </a:r>
            <a:r>
              <a:rPr lang="ru-RU" sz="2400" dirty="0"/>
              <a:t>» </a:t>
            </a:r>
            <a:r>
              <a:rPr lang="ru-RU" sz="2400" dirty="0" err="1"/>
              <a:t>або</a:t>
            </a:r>
            <a:r>
              <a:rPr lang="ru-RU" sz="2400" dirty="0"/>
              <a:t> «</a:t>
            </a:r>
            <a:r>
              <a:rPr lang="ru-RU" sz="2400" dirty="0" err="1"/>
              <a:t>льоз</a:t>
            </a:r>
            <a:r>
              <a:rPr lang="ru-RU" sz="2400" dirty="0"/>
              <a:t>». </a:t>
            </a:r>
            <a:r>
              <a:rPr lang="ru-RU" sz="2400" dirty="0" err="1"/>
              <a:t>Назва</a:t>
            </a:r>
            <a:r>
              <a:rPr lang="ru-RU" sz="2400" dirty="0"/>
              <a:t> </a:t>
            </a:r>
            <a:r>
              <a:rPr lang="ru-RU" sz="2400" dirty="0" err="1"/>
              <a:t>збудника</a:t>
            </a:r>
            <a:r>
              <a:rPr lang="ru-RU" sz="2400" dirty="0"/>
              <a:t>, як </a:t>
            </a:r>
            <a:r>
              <a:rPr lang="ru-RU" sz="2400" dirty="0" err="1"/>
              <a:t>відомо</a:t>
            </a:r>
            <a:r>
              <a:rPr lang="ru-RU" sz="2400" dirty="0"/>
              <a:t>, </a:t>
            </a:r>
            <a:r>
              <a:rPr lang="ru-RU" sz="2400" dirty="0" err="1"/>
              <a:t>включає</a:t>
            </a:r>
            <a:r>
              <a:rPr lang="ru-RU" sz="2400" dirty="0"/>
              <a:t> </a:t>
            </a:r>
            <a:r>
              <a:rPr lang="ru-RU" sz="2400" dirty="0" err="1"/>
              <a:t>родову</a:t>
            </a:r>
            <a:r>
              <a:rPr lang="ru-RU" sz="2400" dirty="0"/>
              <a:t> та </a:t>
            </a:r>
            <a:r>
              <a:rPr lang="ru-RU" sz="2400" dirty="0" err="1"/>
              <a:t>видову</a:t>
            </a:r>
            <a:r>
              <a:rPr lang="ru-RU" sz="2400" dirty="0"/>
              <a:t> </a:t>
            </a:r>
            <a:r>
              <a:rPr lang="ru-RU" sz="2400" dirty="0" err="1"/>
              <a:t>назви</a:t>
            </a:r>
            <a:r>
              <a:rPr lang="ru-RU" sz="2400" dirty="0"/>
              <a:t>. </a:t>
            </a:r>
            <a:r>
              <a:rPr lang="ru-RU" sz="2400" dirty="0" err="1"/>
              <a:t>Наприклад</a:t>
            </a:r>
            <a:r>
              <a:rPr lang="ru-RU" sz="2400" dirty="0"/>
              <a:t>: </a:t>
            </a:r>
            <a:r>
              <a:rPr lang="en-US" sz="2400" dirty="0" err="1"/>
              <a:t>Eimeria</a:t>
            </a:r>
            <a:r>
              <a:rPr lang="en-US" sz="2400" dirty="0"/>
              <a:t> — </a:t>
            </a:r>
            <a:r>
              <a:rPr lang="ru-RU" sz="2400" dirty="0" err="1"/>
              <a:t>назва</a:t>
            </a:r>
            <a:r>
              <a:rPr lang="ru-RU" sz="2400" dirty="0"/>
              <a:t> </a:t>
            </a:r>
            <a:r>
              <a:rPr lang="ru-RU" sz="2400" dirty="0" err="1"/>
              <a:t>інвазії</a:t>
            </a:r>
            <a:r>
              <a:rPr lang="ru-RU" sz="2400" dirty="0"/>
              <a:t> </a:t>
            </a:r>
            <a:r>
              <a:rPr lang="ru-RU" sz="2400" dirty="0" err="1"/>
              <a:t>еймеріоз</a:t>
            </a:r>
            <a:r>
              <a:rPr lang="ru-RU" sz="2400" dirty="0"/>
              <a:t>, </a:t>
            </a:r>
            <a:r>
              <a:rPr lang="en-US" sz="2400" dirty="0" err="1"/>
              <a:t>Thoxoplasma</a:t>
            </a:r>
            <a:r>
              <a:rPr lang="en-US" sz="2400" dirty="0"/>
              <a:t> </a:t>
            </a:r>
            <a:r>
              <a:rPr lang="en-US" sz="2400" dirty="0" err="1"/>
              <a:t>gondii</a:t>
            </a:r>
            <a:r>
              <a:rPr lang="en-US" sz="2400" dirty="0"/>
              <a:t> — </a:t>
            </a:r>
            <a:r>
              <a:rPr lang="ru-RU" sz="2400" dirty="0"/>
              <a:t>токсоплазмоз, </a:t>
            </a:r>
            <a:r>
              <a:rPr lang="en-US" sz="2400" dirty="0" err="1"/>
              <a:t>Moniesia</a:t>
            </a:r>
            <a:r>
              <a:rPr lang="en-US" sz="2400" dirty="0"/>
              <a:t> </a:t>
            </a:r>
            <a:r>
              <a:rPr lang="en-US" sz="2400" dirty="0" err="1"/>
              <a:t>expansa</a:t>
            </a:r>
            <a:r>
              <a:rPr lang="en-US" sz="2400" dirty="0"/>
              <a:t> — </a:t>
            </a:r>
            <a:r>
              <a:rPr lang="ru-RU" sz="2400" dirty="0" err="1"/>
              <a:t>монієзіоз</a:t>
            </a:r>
            <a:r>
              <a:rPr lang="ru-RU" sz="2400" dirty="0"/>
              <a:t>, </a:t>
            </a:r>
            <a:r>
              <a:rPr lang="en-US" sz="2400" dirty="0" err="1"/>
              <a:t>Fasciola</a:t>
            </a:r>
            <a:r>
              <a:rPr lang="en-US" sz="2400" dirty="0"/>
              <a:t> hepatica — </a:t>
            </a:r>
            <a:r>
              <a:rPr lang="ru-RU" sz="2400" dirty="0" err="1"/>
              <a:t>фасціольоз</a:t>
            </a:r>
            <a:r>
              <a:rPr lang="ru-RU" sz="2400" dirty="0"/>
              <a:t>, </a:t>
            </a:r>
            <a:r>
              <a:rPr lang="en-US" sz="2400" dirty="0" err="1"/>
              <a:t>Trichinella</a:t>
            </a:r>
            <a:r>
              <a:rPr lang="en-US" sz="2400" dirty="0"/>
              <a:t> spiralis — </a:t>
            </a:r>
            <a:r>
              <a:rPr lang="ru-RU" sz="2400" dirty="0" err="1"/>
              <a:t>трихінельоз</a:t>
            </a:r>
            <a:r>
              <a:rPr lang="ru-RU" sz="2400" dirty="0"/>
              <a:t> та </a:t>
            </a:r>
            <a:r>
              <a:rPr lang="ru-RU" sz="2400" dirty="0" err="1"/>
              <a:t>ін</a:t>
            </a:r>
            <a:r>
              <a:rPr lang="ru-RU" sz="2400" dirty="0"/>
              <a:t>. Коли </a:t>
            </a:r>
            <a:r>
              <a:rPr lang="ru-RU" sz="2400" dirty="0" err="1"/>
              <a:t>збудник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кілька</a:t>
            </a:r>
            <a:r>
              <a:rPr lang="ru-RU" sz="2400" dirty="0"/>
              <a:t> </a:t>
            </a:r>
            <a:r>
              <a:rPr lang="ru-RU" sz="2400" dirty="0" err="1"/>
              <a:t>видів</a:t>
            </a:r>
            <a:r>
              <a:rPr lang="ru-RU" sz="2400" dirty="0"/>
              <a:t> </a:t>
            </a:r>
            <a:r>
              <a:rPr lang="ru-RU" sz="2400" dirty="0" err="1"/>
              <a:t>збудників</a:t>
            </a:r>
            <a:r>
              <a:rPr lang="ru-RU" sz="2400" dirty="0"/>
              <a:t> є паразитами одного роду, то </a:t>
            </a:r>
            <a:r>
              <a:rPr lang="ru-RU" sz="2400" dirty="0" err="1"/>
              <a:t>назву</a:t>
            </a:r>
            <a:r>
              <a:rPr lang="ru-RU" sz="2400" dirty="0"/>
              <a:t> </a:t>
            </a:r>
            <a:r>
              <a:rPr lang="ru-RU" sz="2400" dirty="0" err="1"/>
              <a:t>інвазії</a:t>
            </a:r>
            <a:r>
              <a:rPr lang="ru-RU" sz="2400" dirty="0"/>
              <a:t> </a:t>
            </a:r>
            <a:r>
              <a:rPr lang="ru-RU" sz="2400" dirty="0" err="1"/>
              <a:t>прийнято</a:t>
            </a:r>
            <a:r>
              <a:rPr lang="ru-RU" sz="2400" dirty="0"/>
              <a:t> </a:t>
            </a:r>
            <a:r>
              <a:rPr lang="ru-RU" sz="2400" dirty="0" err="1"/>
              <a:t>давати</a:t>
            </a:r>
            <a:r>
              <a:rPr lang="ru-RU" sz="2400" dirty="0"/>
              <a:t> в </a:t>
            </a:r>
            <a:r>
              <a:rPr lang="ru-RU" sz="2400" dirty="0" err="1"/>
              <a:t>однині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301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266" y="3140968"/>
            <a:ext cx="4821971" cy="347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76672"/>
            <a:ext cx="4992555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646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548680"/>
            <a:ext cx="8064896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При </a:t>
            </a:r>
            <a:r>
              <a:rPr lang="ru-RU" sz="2400" dirty="0" err="1"/>
              <a:t>необхідності</a:t>
            </a:r>
            <a:r>
              <a:rPr lang="ru-RU" sz="2400" dirty="0"/>
              <a:t> </a:t>
            </a:r>
            <a:r>
              <a:rPr lang="ru-RU" sz="2400" dirty="0" err="1"/>
              <a:t>зберігають</a:t>
            </a:r>
            <a:r>
              <a:rPr lang="ru-RU" sz="2400" dirty="0"/>
              <a:t>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групові</a:t>
            </a:r>
            <a:r>
              <a:rPr lang="ru-RU" sz="2400" dirty="0"/>
              <a:t> </a:t>
            </a:r>
            <a:r>
              <a:rPr lang="ru-RU" sz="2400" dirty="0" err="1"/>
              <a:t>назви</a:t>
            </a:r>
            <a:r>
              <a:rPr lang="ru-RU" sz="2400" dirty="0"/>
              <a:t> </a:t>
            </a:r>
            <a:r>
              <a:rPr lang="ru-RU" sz="2400" dirty="0" err="1"/>
              <a:t>інвазійних</a:t>
            </a:r>
            <a:r>
              <a:rPr lang="ru-RU" sz="2400" dirty="0"/>
              <a:t> хвороб у </a:t>
            </a:r>
            <a:r>
              <a:rPr lang="ru-RU" sz="2400" dirty="0" err="1"/>
              <a:t>множині</a:t>
            </a:r>
            <a:r>
              <a:rPr lang="ru-RU" sz="2400" dirty="0"/>
              <a:t>.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залежить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назви</a:t>
            </a:r>
            <a:r>
              <a:rPr lang="ru-RU" sz="2400" dirty="0"/>
              <a:t> </a:t>
            </a:r>
            <a:r>
              <a:rPr lang="ru-RU" sz="2400" dirty="0" err="1"/>
              <a:t>родини</a:t>
            </a:r>
            <a:r>
              <a:rPr lang="ru-RU" sz="2400" dirty="0"/>
              <a:t>, </a:t>
            </a:r>
            <a:r>
              <a:rPr lang="ru-RU" sz="2400" dirty="0" err="1"/>
              <a:t>підряду</a:t>
            </a:r>
            <a:r>
              <a:rPr lang="ru-RU" sz="2400" dirty="0"/>
              <a:t>, ряду, </a:t>
            </a:r>
            <a:r>
              <a:rPr lang="ru-RU" sz="2400" dirty="0" err="1"/>
              <a:t>класу</a:t>
            </a:r>
            <a:r>
              <a:rPr lang="ru-RU" sz="2400" dirty="0"/>
              <a:t>. </a:t>
            </a:r>
            <a:r>
              <a:rPr lang="ru-RU" sz="2400" dirty="0" err="1"/>
              <a:t>Наприклад</a:t>
            </a:r>
            <a:r>
              <a:rPr lang="ru-RU" sz="2400" dirty="0"/>
              <a:t>, родина </a:t>
            </a:r>
            <a:r>
              <a:rPr lang="en-US" sz="2400" dirty="0" err="1"/>
              <a:t>Babesiidae</a:t>
            </a:r>
            <a:r>
              <a:rPr lang="en-US" sz="2400" dirty="0"/>
              <a:t> — </a:t>
            </a:r>
            <a:r>
              <a:rPr lang="ru-RU" sz="2400" dirty="0" err="1"/>
              <a:t>бабезіїдози</a:t>
            </a:r>
            <a:r>
              <a:rPr lang="ru-RU" sz="2400" dirty="0"/>
              <a:t>, ряд </a:t>
            </a:r>
            <a:r>
              <a:rPr lang="en-US" sz="2400" dirty="0" err="1"/>
              <a:t>Coccidiida</a:t>
            </a:r>
            <a:r>
              <a:rPr lang="en-US" sz="2400" dirty="0"/>
              <a:t> — </a:t>
            </a:r>
            <a:r>
              <a:rPr lang="ru-RU" sz="2400" dirty="0" err="1"/>
              <a:t>кокцидіїдози</a:t>
            </a:r>
            <a:r>
              <a:rPr lang="ru-RU" sz="2400" dirty="0"/>
              <a:t>, </a:t>
            </a:r>
            <a:r>
              <a:rPr lang="ru-RU" sz="2400" dirty="0" err="1"/>
              <a:t>підряд</a:t>
            </a:r>
            <a:r>
              <a:rPr lang="ru-RU" sz="2400" dirty="0"/>
              <a:t> </a:t>
            </a:r>
            <a:r>
              <a:rPr lang="en-US" sz="2400" dirty="0" err="1"/>
              <a:t>Ascaridata</a:t>
            </a:r>
            <a:r>
              <a:rPr lang="en-US" sz="2400" dirty="0"/>
              <a:t> — </a:t>
            </a:r>
            <a:r>
              <a:rPr lang="ru-RU" sz="2400" dirty="0" err="1"/>
              <a:t>аскаридатози</a:t>
            </a:r>
            <a:r>
              <a:rPr lang="ru-RU" sz="2400" dirty="0"/>
              <a:t>, </a:t>
            </a:r>
            <a:r>
              <a:rPr lang="ru-RU" sz="2400" dirty="0" err="1"/>
              <a:t>клас</a:t>
            </a:r>
            <a:r>
              <a:rPr lang="ru-RU" sz="2400" dirty="0"/>
              <a:t> </a:t>
            </a:r>
            <a:r>
              <a:rPr lang="en-US" sz="2400" dirty="0" err="1"/>
              <a:t>Cestoda</a:t>
            </a:r>
            <a:r>
              <a:rPr lang="en-US" sz="2400" dirty="0"/>
              <a:t> — </a:t>
            </a:r>
            <a:r>
              <a:rPr lang="ru-RU" sz="2400" dirty="0" err="1"/>
              <a:t>цестодози</a:t>
            </a:r>
            <a:r>
              <a:rPr lang="ru-RU" sz="2400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50225"/>
            <a:ext cx="3672408" cy="275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2826300"/>
            <a:ext cx="3456384" cy="258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725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 smtClean="0"/>
              <a:t>Особливі форми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348880"/>
            <a:ext cx="3744416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err="1"/>
              <a:t>Серед</a:t>
            </a:r>
            <a:r>
              <a:rPr lang="ru-RU" sz="2400" dirty="0"/>
              <a:t> </a:t>
            </a:r>
            <a:r>
              <a:rPr lang="ru-RU" sz="2400" dirty="0" err="1"/>
              <a:t>гельмінтозів</a:t>
            </a:r>
            <a:r>
              <a:rPr lang="ru-RU" sz="2400" dirty="0"/>
              <a:t> є </a:t>
            </a:r>
            <a:r>
              <a:rPr lang="ru-RU" sz="2400" dirty="0" err="1"/>
              <a:t>захворювання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спричиняються</a:t>
            </a:r>
            <a:r>
              <a:rPr lang="ru-RU" sz="2400" dirty="0"/>
              <a:t> </a:t>
            </a:r>
            <a:r>
              <a:rPr lang="ru-RU" sz="2400" dirty="0" err="1"/>
              <a:t>личинковою</a:t>
            </a:r>
            <a:r>
              <a:rPr lang="ru-RU" sz="2400" dirty="0"/>
              <a:t> </a:t>
            </a:r>
            <a:r>
              <a:rPr lang="ru-RU" sz="2400" dirty="0" err="1"/>
              <a:t>стадією</a:t>
            </a:r>
            <a:r>
              <a:rPr lang="ru-RU" sz="2400" dirty="0"/>
              <a:t> цестод.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називають</a:t>
            </a:r>
            <a:r>
              <a:rPr lang="ru-RU" sz="2400" dirty="0"/>
              <a:t> за </a:t>
            </a:r>
            <a:r>
              <a:rPr lang="ru-RU" sz="2400" dirty="0" err="1"/>
              <a:t>назвою</a:t>
            </a:r>
            <a:r>
              <a:rPr lang="ru-RU" sz="2400" dirty="0"/>
              <a:t> </a:t>
            </a:r>
            <a:r>
              <a:rPr lang="ru-RU" sz="2400" dirty="0" err="1"/>
              <a:t>ларвоцист</a:t>
            </a:r>
            <a:r>
              <a:rPr lang="ru-RU" sz="2400" dirty="0"/>
              <a:t>. </a:t>
            </a:r>
            <a:r>
              <a:rPr lang="ru-RU" sz="2400" dirty="0" err="1"/>
              <a:t>Наприклад</a:t>
            </a:r>
            <a:r>
              <a:rPr lang="ru-RU" sz="2400" dirty="0"/>
              <a:t>, </a:t>
            </a:r>
            <a:r>
              <a:rPr lang="en-US" sz="2400" dirty="0" err="1"/>
              <a:t>Cysticercus</a:t>
            </a:r>
            <a:r>
              <a:rPr lang="en-US" sz="2400" dirty="0"/>
              <a:t> </a:t>
            </a:r>
            <a:r>
              <a:rPr lang="ru-RU" sz="2400" dirty="0"/>
              <a:t>цистицеркоз, </a:t>
            </a:r>
            <a:r>
              <a:rPr lang="en-US" sz="2400" dirty="0" err="1"/>
              <a:t>Cenurus</a:t>
            </a:r>
            <a:r>
              <a:rPr lang="en-US" sz="2400" dirty="0"/>
              <a:t> — </a:t>
            </a:r>
            <a:r>
              <a:rPr lang="ru-RU" sz="2400" dirty="0"/>
              <a:t>ценуроз.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7"/>
          <a:stretch/>
        </p:blipFill>
        <p:spPr bwMode="auto">
          <a:xfrm>
            <a:off x="4585855" y="2348880"/>
            <a:ext cx="4109304" cy="345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8436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737</Words>
  <Application>Microsoft Office PowerPoint</Application>
  <PresentationFormat>Экран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Інвазійні хвороби сільськогосподарських тварин</vt:lpstr>
      <vt:lpstr>Інвазія</vt:lpstr>
      <vt:lpstr>Паразитоносійство</vt:lpstr>
      <vt:lpstr>Види</vt:lpstr>
      <vt:lpstr>Презентация PowerPoint</vt:lpstr>
      <vt:lpstr>Номенклатура інвазійних хвороб</vt:lpstr>
      <vt:lpstr>Презентация PowerPoint</vt:lpstr>
      <vt:lpstr>Презентация PowerPoint</vt:lpstr>
      <vt:lpstr>Особливі форми</vt:lpstr>
      <vt:lpstr>Джерела і шляхи зараження тварин інвазійними хворобами.</vt:lpstr>
      <vt:lpstr>Основні шляхи зараження тварин:</vt:lpstr>
      <vt:lpstr>Основні шляхи зараження тварин</vt:lpstr>
      <vt:lpstr>Основні шляхи зараження тварин</vt:lpstr>
      <vt:lpstr>Основні шляхи зараження тварин</vt:lpstr>
      <vt:lpstr>Міграція, локалізація і фіксація паразитів в організмі хазяїна.</vt:lpstr>
      <vt:lpstr>Презентация PowerPoint</vt:lpstr>
      <vt:lpstr>Фіксація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Інвазійні хвороби сільськогосподарських тварин</dc:title>
  <dc:creator>Николай</dc:creator>
  <cp:lastModifiedBy>Николай</cp:lastModifiedBy>
  <cp:revision>6</cp:revision>
  <dcterms:created xsi:type="dcterms:W3CDTF">2016-08-20T20:37:49Z</dcterms:created>
  <dcterms:modified xsi:type="dcterms:W3CDTF">2016-10-08T12:38:35Z</dcterms:modified>
</cp:coreProperties>
</file>