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1282-3E72-4C0B-A5F0-57A7C327E7EF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77617-47F6-4B76-A648-CD8A9150E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92696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Тема:</a:t>
            </a:r>
            <a:r>
              <a:rPr lang="ru-RU" sz="6000" dirty="0" smtClean="0"/>
              <a:t> </a:t>
            </a:r>
          </a:p>
          <a:p>
            <a:r>
              <a:rPr lang="ru-RU" sz="5400" dirty="0" smtClean="0">
                <a:solidFill>
                  <a:srgbClr val="92D050"/>
                </a:solidFill>
              </a:rPr>
              <a:t>              </a:t>
            </a:r>
            <a:r>
              <a:rPr lang="ru-RU" sz="5400" dirty="0" err="1" smtClean="0">
                <a:solidFill>
                  <a:srgbClr val="92D050"/>
                </a:solidFill>
              </a:rPr>
              <a:t>Методи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uk-UA" sz="5400" dirty="0" smtClean="0">
                <a:solidFill>
                  <a:srgbClr val="92D050"/>
                </a:solidFill>
              </a:rPr>
              <a:t>і техніка</a:t>
            </a:r>
          </a:p>
          <a:p>
            <a:pPr algn="ctr"/>
            <a:r>
              <a:rPr lang="uk-UA" sz="5400" dirty="0" smtClean="0">
                <a:solidFill>
                  <a:srgbClr val="92D050"/>
                </a:solidFill>
              </a:rPr>
              <a:t>      </a:t>
            </a:r>
            <a:r>
              <a:rPr lang="uk-UA" sz="5400" dirty="0" err="1" smtClean="0">
                <a:solidFill>
                  <a:srgbClr val="92D050"/>
                </a:solidFill>
              </a:rPr>
              <a:t>ветеренарно</a:t>
            </a:r>
            <a:r>
              <a:rPr lang="uk-UA" sz="5400" dirty="0" smtClean="0">
                <a:solidFill>
                  <a:srgbClr val="92D050"/>
                </a:solidFill>
              </a:rPr>
              <a:t> – санітарної             експертизи забійних туш і   органів</a:t>
            </a:r>
          </a:p>
          <a:p>
            <a:pPr algn="ctr"/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79208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Дослідження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серця</a:t>
            </a:r>
            <a:r>
              <a:rPr lang="ru-RU" sz="3200" b="1" dirty="0" smtClean="0">
                <a:solidFill>
                  <a:srgbClr val="C00000"/>
                </a:solidFill>
              </a:rPr>
              <a:t>  </a:t>
            </a:r>
            <a:r>
              <a:rPr lang="ru-RU" sz="3200" dirty="0" smtClean="0"/>
              <a:t>  </a:t>
            </a:r>
            <a:r>
              <a:rPr lang="ru-RU" sz="3200" dirty="0" err="1" smtClean="0"/>
              <a:t>Вскривають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навколосердечную</a:t>
            </a:r>
            <a:r>
              <a:rPr lang="ru-RU" sz="3200" dirty="0" smtClean="0"/>
              <a:t> </a:t>
            </a:r>
            <a:r>
              <a:rPr lang="ru-RU" sz="3200" dirty="0"/>
              <a:t>сумку</a:t>
            </a:r>
            <a:r>
              <a:rPr lang="ru-RU" sz="3200" dirty="0" smtClean="0"/>
              <a:t>. </a:t>
            </a:r>
            <a:r>
              <a:rPr lang="ru-RU" sz="3200" dirty="0" err="1" smtClean="0"/>
              <a:t>Оглядають</a:t>
            </a:r>
            <a:r>
              <a:rPr lang="ru-RU" sz="3200" dirty="0" smtClean="0"/>
              <a:t> стан перикарда 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епікарда</a:t>
            </a:r>
            <a:r>
              <a:rPr lang="ru-RU" sz="3200" dirty="0"/>
              <a:t>. </a:t>
            </a:r>
            <a:r>
              <a:rPr lang="ru-RU" sz="3200" dirty="0" err="1"/>
              <a:t>Потім</a:t>
            </a:r>
            <a:r>
              <a:rPr lang="ru-RU" sz="3200" dirty="0"/>
              <a:t> </a:t>
            </a:r>
            <a:r>
              <a:rPr lang="ru-RU" sz="3200" dirty="0" smtClean="0"/>
              <a:t>по </a:t>
            </a:r>
            <a:r>
              <a:rPr lang="ru-RU" sz="3200" dirty="0"/>
              <a:t>великий </a:t>
            </a:r>
            <a:r>
              <a:rPr lang="ru-RU" sz="3200" dirty="0" err="1"/>
              <a:t>кривизні</a:t>
            </a:r>
            <a:r>
              <a:rPr lang="ru-RU" sz="3200" dirty="0"/>
              <a:t> </a:t>
            </a:r>
            <a:r>
              <a:rPr lang="ru-RU" sz="3200" dirty="0" err="1"/>
              <a:t>розрізають</a:t>
            </a:r>
            <a:r>
              <a:rPr lang="ru-RU" sz="3200" dirty="0"/>
              <a:t> </a:t>
            </a:r>
            <a:r>
              <a:rPr lang="ru-RU" sz="3200" dirty="0" err="1"/>
              <a:t>стінку</a:t>
            </a:r>
            <a:r>
              <a:rPr lang="ru-RU" sz="3200" dirty="0"/>
              <a:t> правого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лівого</a:t>
            </a:r>
            <a:r>
              <a:rPr lang="ru-RU" sz="3200" dirty="0"/>
              <a:t> </a:t>
            </a:r>
            <a:r>
              <a:rPr lang="ru-RU" sz="3200" dirty="0" err="1"/>
              <a:t>відділів</a:t>
            </a:r>
            <a:r>
              <a:rPr lang="ru-RU" sz="3200" dirty="0"/>
              <a:t> </a:t>
            </a:r>
            <a:r>
              <a:rPr lang="ru-RU" sz="3200" dirty="0" err="1"/>
              <a:t>серця</a:t>
            </a:r>
            <a:r>
              <a:rPr lang="ru-RU" sz="3200" dirty="0"/>
              <a:t>,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одночасним</a:t>
            </a:r>
            <a:r>
              <a:rPr lang="ru-RU" sz="3200" dirty="0"/>
              <a:t> </a:t>
            </a:r>
            <a:r>
              <a:rPr lang="ru-RU" sz="3200" dirty="0" err="1"/>
              <a:t>розтином</a:t>
            </a:r>
            <a:r>
              <a:rPr lang="ru-RU" sz="3200" dirty="0"/>
              <a:t> </a:t>
            </a:r>
            <a:r>
              <a:rPr lang="ru-RU" sz="3200" dirty="0" err="1"/>
              <a:t>шлуночків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передсердь</a:t>
            </a:r>
            <a:r>
              <a:rPr lang="ru-RU" sz="3200" dirty="0" smtClean="0"/>
              <a:t>. </a:t>
            </a:r>
            <a:r>
              <a:rPr lang="ru-RU" sz="3200" dirty="0" err="1" smtClean="0"/>
              <a:t>Оглядають</a:t>
            </a:r>
            <a:r>
              <a:rPr lang="ru-RU" sz="3200" dirty="0" smtClean="0"/>
              <a:t> </a:t>
            </a:r>
            <a:r>
              <a:rPr lang="ru-RU" sz="3200" dirty="0" err="1"/>
              <a:t>міокард</a:t>
            </a:r>
            <a:r>
              <a:rPr lang="ru-RU" sz="3200" dirty="0"/>
              <a:t>, </a:t>
            </a:r>
            <a:r>
              <a:rPr lang="ru-RU" sz="3200" dirty="0" smtClean="0"/>
              <a:t>стан </a:t>
            </a:r>
            <a:r>
              <a:rPr lang="ru-RU" sz="3200" dirty="0" err="1" smtClean="0"/>
              <a:t>ендокарда</a:t>
            </a:r>
            <a:r>
              <a:rPr lang="ru-RU" sz="3200" dirty="0"/>
              <a:t>, </a:t>
            </a:r>
            <a:r>
              <a:rPr lang="ru-RU" sz="3200" dirty="0" err="1"/>
              <a:t>клапанів</a:t>
            </a:r>
            <a:r>
              <a:rPr lang="ru-RU" sz="3200" dirty="0"/>
              <a:t> </a:t>
            </a:r>
            <a:r>
              <a:rPr lang="ru-RU" sz="3200" dirty="0" err="1"/>
              <a:t>серця</a:t>
            </a:r>
            <a:r>
              <a:rPr lang="ru-RU" sz="3200" dirty="0"/>
              <a:t> </a:t>
            </a:r>
            <a:r>
              <a:rPr lang="ru-RU" sz="3200" dirty="0" err="1"/>
              <a:t>й</a:t>
            </a:r>
            <a:r>
              <a:rPr lang="ru-RU" sz="3200" dirty="0"/>
              <a:t> </a:t>
            </a:r>
            <a:r>
              <a:rPr lang="ru-RU" sz="3200" dirty="0" err="1"/>
              <a:t>крові</a:t>
            </a:r>
            <a:r>
              <a:rPr lang="ru-RU" sz="3200" dirty="0"/>
              <a:t>. </a:t>
            </a:r>
            <a:r>
              <a:rPr lang="ru-RU" sz="3200" dirty="0" err="1"/>
              <a:t>Проводять</a:t>
            </a:r>
            <a:r>
              <a:rPr lang="ru-RU" sz="3200" dirty="0"/>
              <a:t> </a:t>
            </a:r>
            <a:r>
              <a:rPr lang="ru-RU" sz="3200" dirty="0" err="1"/>
              <a:t>кілька</a:t>
            </a:r>
            <a:r>
              <a:rPr lang="ru-RU" sz="3200" dirty="0"/>
              <a:t> </a:t>
            </a:r>
            <a:r>
              <a:rPr lang="ru-RU" sz="3200" dirty="0" err="1"/>
              <a:t>поздовжніх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 smtClean="0"/>
              <a:t>поперечних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ненаскрізних</a:t>
            </a:r>
            <a:r>
              <a:rPr lang="ru-RU" sz="3200" dirty="0" smtClean="0"/>
              <a:t> </a:t>
            </a:r>
            <a:r>
              <a:rPr lang="ru-RU" sz="3200" dirty="0" err="1"/>
              <a:t>розрізів</a:t>
            </a:r>
            <a:r>
              <a:rPr lang="ru-RU" sz="3200" dirty="0"/>
              <a:t> </a:t>
            </a:r>
            <a:r>
              <a:rPr lang="ru-RU" sz="3200" dirty="0" err="1"/>
              <a:t>м'язів</a:t>
            </a:r>
            <a:r>
              <a:rPr lang="ru-RU" sz="3200" dirty="0"/>
              <a:t> </a:t>
            </a:r>
            <a:r>
              <a:rPr lang="ru-RU" sz="3200" dirty="0" err="1"/>
              <a:t>серця</a:t>
            </a:r>
            <a:r>
              <a:rPr lang="ru-RU" sz="3200" dirty="0"/>
              <a:t> (</a:t>
            </a:r>
            <a:r>
              <a:rPr lang="ru-RU" sz="3200" dirty="0" err="1"/>
              <a:t>нацистицеркоз</a:t>
            </a:r>
            <a:r>
              <a:rPr lang="ru-RU" sz="3200" dirty="0"/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solidFill>
                  <a:srgbClr val="C00000"/>
                </a:solidFill>
              </a:rPr>
              <a:t>Дослідження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печінки</a:t>
            </a:r>
            <a:r>
              <a:rPr lang="ru-RU" sz="3200" dirty="0">
                <a:solidFill>
                  <a:srgbClr val="C00000"/>
                </a:solidFill>
              </a:rPr>
              <a:t>. </a:t>
            </a:r>
            <a:r>
              <a:rPr lang="ru-RU" sz="3200" dirty="0" err="1" smtClean="0"/>
              <a:t>Печінку</a:t>
            </a:r>
            <a:r>
              <a:rPr lang="ru-RU" sz="3200" dirty="0" smtClean="0"/>
              <a:t> </a:t>
            </a:r>
            <a:r>
              <a:rPr lang="ru-RU" sz="3200" dirty="0" err="1"/>
              <a:t>оглядають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промацують</a:t>
            </a:r>
            <a:r>
              <a:rPr lang="ru-RU" sz="3200" dirty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діафрагмальной</a:t>
            </a:r>
            <a:r>
              <a:rPr lang="ru-RU" sz="3200" dirty="0" smtClean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вісцеральної</a:t>
            </a:r>
            <a:r>
              <a:rPr lang="ru-RU" sz="3200" dirty="0"/>
              <a:t> </a:t>
            </a:r>
            <a:r>
              <a:rPr lang="ru-RU" sz="3200" dirty="0" err="1"/>
              <a:t>сторін</a:t>
            </a:r>
            <a:r>
              <a:rPr lang="ru-RU" sz="3200" dirty="0"/>
              <a:t>.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стосується</a:t>
            </a:r>
            <a:r>
              <a:rPr lang="ru-RU" sz="3200" dirty="0"/>
              <a:t> </a:t>
            </a:r>
            <a:r>
              <a:rPr lang="ru-RU" sz="3200" dirty="0" err="1"/>
              <a:t>збільшення</a:t>
            </a:r>
            <a:r>
              <a:rPr lang="ru-RU" sz="3200" dirty="0"/>
              <a:t> </a:t>
            </a:r>
            <a:r>
              <a:rPr lang="ru-RU" sz="3200" dirty="0" err="1"/>
              <a:t>діафрагми</a:t>
            </a:r>
            <a:r>
              <a:rPr lang="ru-RU" sz="3200" dirty="0"/>
              <a:t> до </a:t>
            </a:r>
            <a:r>
              <a:rPr lang="ru-RU" sz="3200" dirty="0" err="1"/>
              <a:t>печінки</a:t>
            </a:r>
            <a:r>
              <a:rPr lang="ru-RU" sz="3200" dirty="0"/>
              <a:t> </a:t>
            </a:r>
            <a:r>
              <a:rPr lang="ru-RU" sz="3200" dirty="0" err="1"/>
              <a:t>останню</a:t>
            </a:r>
            <a:r>
              <a:rPr lang="ru-RU" sz="3200" dirty="0"/>
              <a:t> </a:t>
            </a:r>
            <a:r>
              <a:rPr lang="ru-RU" sz="3200" dirty="0" err="1"/>
              <a:t>відокремлюють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 smtClean="0"/>
              <a:t>оглядають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паренхіму</a:t>
            </a:r>
            <a:r>
              <a:rPr lang="ru-RU" sz="3200" dirty="0" smtClean="0"/>
              <a:t> </a:t>
            </a:r>
            <a:r>
              <a:rPr lang="ru-RU" sz="3200" dirty="0"/>
              <a:t>на </a:t>
            </a:r>
            <a:r>
              <a:rPr lang="ru-RU" sz="3200" dirty="0" err="1"/>
              <a:t>наявність</a:t>
            </a:r>
            <a:r>
              <a:rPr lang="ru-RU" sz="3200" dirty="0"/>
              <a:t> </a:t>
            </a:r>
            <a:r>
              <a:rPr lang="ru-RU" sz="3200" dirty="0" err="1"/>
              <a:t>патологічних</a:t>
            </a:r>
            <a:r>
              <a:rPr lang="ru-RU" sz="3200" dirty="0"/>
              <a:t> </a:t>
            </a:r>
            <a:r>
              <a:rPr lang="ru-RU" sz="3200" dirty="0" err="1"/>
              <a:t>змін</a:t>
            </a:r>
            <a:r>
              <a:rPr lang="ru-RU" sz="3200" dirty="0"/>
              <a:t> (</a:t>
            </a:r>
            <a:r>
              <a:rPr lang="ru-RU" sz="3200" dirty="0" err="1"/>
              <a:t>абсцеси</a:t>
            </a:r>
            <a:r>
              <a:rPr lang="ru-RU" sz="3200" dirty="0" smtClean="0"/>
              <a:t>). </a:t>
            </a:r>
            <a:r>
              <a:rPr lang="ru-RU" sz="3200" dirty="0" err="1" smtClean="0"/>
              <a:t>Разрізають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/>
              <a:t>оглядають</a:t>
            </a:r>
            <a:r>
              <a:rPr lang="ru-RU" sz="3200" dirty="0"/>
              <a:t> </a:t>
            </a:r>
            <a:r>
              <a:rPr lang="ru-RU" sz="3200" dirty="0" err="1" smtClean="0"/>
              <a:t>портальні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лімфовузли</a:t>
            </a:r>
            <a:r>
              <a:rPr lang="ru-RU" sz="3200" dirty="0" smtClean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роблять</a:t>
            </a:r>
            <a:r>
              <a:rPr lang="ru-RU" sz="3200" dirty="0"/>
              <a:t>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лівого</a:t>
            </a:r>
            <a:r>
              <a:rPr lang="ru-RU" sz="3200" dirty="0"/>
              <a:t> </a:t>
            </a:r>
            <a:r>
              <a:rPr lang="ru-RU" sz="3200" dirty="0" err="1" smtClean="0"/>
              <a:t>вісцерального</a:t>
            </a:r>
            <a:r>
              <a:rPr lang="ru-RU" sz="3200" dirty="0" smtClean="0"/>
              <a:t> </a:t>
            </a:r>
            <a:r>
              <a:rPr lang="ru-RU" sz="3200" dirty="0"/>
              <a:t>боку у </a:t>
            </a:r>
            <a:r>
              <a:rPr lang="ru-RU" sz="3200" dirty="0" err="1"/>
              <a:t>процесі</a:t>
            </a:r>
            <a:r>
              <a:rPr lang="ru-RU" sz="3200" dirty="0"/>
              <a:t> </a:t>
            </a:r>
            <a:r>
              <a:rPr lang="ru-RU" sz="3200" dirty="0" err="1"/>
              <a:t>жовчних</a:t>
            </a:r>
            <a:r>
              <a:rPr lang="ru-RU" sz="3200" dirty="0"/>
              <a:t> проток 2 –</a:t>
            </a:r>
            <a:r>
              <a:rPr lang="ru-RU" sz="3200" dirty="0" smtClean="0"/>
              <a:t>3 </a:t>
            </a:r>
            <a:r>
              <a:rPr lang="ru-RU" sz="3200" dirty="0" err="1" smtClean="0"/>
              <a:t>ненаскрізних</a:t>
            </a:r>
            <a:r>
              <a:rPr lang="ru-RU" sz="3200" dirty="0" smtClean="0"/>
              <a:t>  </a:t>
            </a:r>
            <a:r>
              <a:rPr lang="ru-RU" sz="3200" dirty="0" err="1" smtClean="0"/>
              <a:t>розрізів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7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solidFill>
                  <a:srgbClr val="C00000"/>
                </a:solidFill>
              </a:rPr>
              <a:t>Дослідження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селезінки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/>
              <a:t>Селезінку</a:t>
            </a:r>
            <a:r>
              <a:rPr lang="ru-RU" sz="3200" dirty="0" smtClean="0"/>
              <a:t> </a:t>
            </a:r>
            <a:r>
              <a:rPr lang="ru-RU" sz="3200" dirty="0" err="1"/>
              <a:t>оглядають</a:t>
            </a:r>
            <a:r>
              <a:rPr lang="ru-RU" sz="3200" dirty="0"/>
              <a:t> </a:t>
            </a:r>
            <a:r>
              <a:rPr lang="ru-RU" sz="3200" dirty="0" err="1"/>
              <a:t>зовні</a:t>
            </a:r>
            <a:r>
              <a:rPr lang="ru-RU" sz="3200" dirty="0"/>
              <a:t>, та </a:t>
            </a:r>
            <a:r>
              <a:rPr lang="ru-RU" sz="3200" dirty="0" err="1" smtClean="0"/>
              <a:t>надрізають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вздовж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/>
              <a:t>визначають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зовнішній</a:t>
            </a:r>
            <a:r>
              <a:rPr lang="ru-RU" sz="3200" dirty="0"/>
              <a:t> </a:t>
            </a:r>
            <a:r>
              <a:rPr lang="ru-RU" sz="3200" dirty="0" err="1"/>
              <a:t>вигляд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консистенцію</a:t>
            </a:r>
            <a:r>
              <a:rPr lang="ru-RU" sz="3200" dirty="0"/>
              <a:t> </a:t>
            </a:r>
            <a:r>
              <a:rPr lang="ru-RU" sz="3200" dirty="0" smtClean="0"/>
              <a:t> </a:t>
            </a:r>
            <a:r>
              <a:rPr lang="ru-RU" sz="3200" dirty="0" err="1" smtClean="0"/>
              <a:t>пульпи</a:t>
            </a:r>
            <a:r>
              <a:rPr lang="ru-RU" sz="3200" dirty="0"/>
              <a:t>.</a:t>
            </a:r>
          </a:p>
          <a:p>
            <a:pPr algn="just"/>
            <a:r>
              <a:rPr lang="ru-RU" sz="3200" b="1" dirty="0" err="1">
                <a:solidFill>
                  <a:srgbClr val="C00000"/>
                </a:solidFill>
              </a:rPr>
              <a:t>Дослідження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нирок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/>
              <a:t>Нирки</a:t>
            </a:r>
            <a:r>
              <a:rPr lang="ru-RU" sz="3200" dirty="0"/>
              <a:t> </a:t>
            </a:r>
            <a:r>
              <a:rPr lang="ru-RU" sz="3200" dirty="0" err="1"/>
              <a:t>беруть</a:t>
            </a:r>
            <a:r>
              <a:rPr lang="ru-RU" sz="3200" dirty="0"/>
              <a:t>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капсули</a:t>
            </a:r>
            <a:r>
              <a:rPr lang="ru-RU" sz="3200" dirty="0"/>
              <a:t>, </a:t>
            </a:r>
            <a:r>
              <a:rPr lang="ru-RU" sz="3200" dirty="0" err="1"/>
              <a:t>оглядають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промацують</a:t>
            </a:r>
            <a:r>
              <a:rPr lang="ru-RU" sz="3200" dirty="0"/>
              <a:t>, </a:t>
            </a:r>
            <a:r>
              <a:rPr lang="ru-RU" sz="3200" dirty="0" smtClean="0"/>
              <a:t>а в </a:t>
            </a:r>
            <a:r>
              <a:rPr lang="ru-RU" sz="3200" dirty="0" err="1"/>
              <a:t>разі</a:t>
            </a:r>
            <a:r>
              <a:rPr lang="ru-RU" sz="3200" dirty="0"/>
              <a:t> </a:t>
            </a:r>
            <a:r>
              <a:rPr lang="ru-RU" sz="3200" dirty="0" err="1"/>
              <a:t>виявлення</a:t>
            </a:r>
            <a:r>
              <a:rPr lang="ru-RU" sz="3200" dirty="0"/>
              <a:t> </a:t>
            </a:r>
            <a:r>
              <a:rPr lang="ru-RU" sz="3200" dirty="0" err="1"/>
              <a:t>патологічних</a:t>
            </a:r>
            <a:r>
              <a:rPr lang="ru-RU" sz="3200" dirty="0"/>
              <a:t> </a:t>
            </a:r>
            <a:r>
              <a:rPr lang="ru-RU" sz="3200" dirty="0" err="1"/>
              <a:t>змін</a:t>
            </a:r>
            <a:r>
              <a:rPr lang="ru-RU" sz="3200" dirty="0"/>
              <a:t> </a:t>
            </a:r>
            <a:r>
              <a:rPr lang="ru-RU" sz="3200" dirty="0" err="1"/>
              <a:t>розрізають</a:t>
            </a:r>
            <a:r>
              <a:rPr lang="ru-RU" sz="3200" dirty="0"/>
              <a:t>. </a:t>
            </a:r>
            <a:r>
              <a:rPr lang="ru-RU" sz="3200" dirty="0" err="1"/>
              <a:t>Одночасно</a:t>
            </a:r>
            <a:r>
              <a:rPr lang="ru-RU" sz="3200" dirty="0"/>
              <a:t> </a:t>
            </a:r>
            <a:r>
              <a:rPr lang="ru-RU" sz="3200" dirty="0" err="1"/>
              <a:t>розкривають</a:t>
            </a:r>
            <a:r>
              <a:rPr lang="ru-RU" sz="3200" dirty="0"/>
              <a:t> </a:t>
            </a:r>
            <a:r>
              <a:rPr lang="ru-RU" sz="3200" dirty="0" err="1"/>
              <a:t>ниркові</a:t>
            </a:r>
            <a:r>
              <a:rPr lang="ru-RU" sz="3200" dirty="0"/>
              <a:t> </a:t>
            </a:r>
            <a:r>
              <a:rPr lang="ru-RU" sz="3200" dirty="0" err="1"/>
              <a:t>лімфатичні</a:t>
            </a:r>
            <a:r>
              <a:rPr lang="ru-RU" sz="3200" dirty="0"/>
              <a:t> </a:t>
            </a:r>
            <a:r>
              <a:rPr lang="ru-RU" sz="3200" dirty="0" err="1"/>
              <a:t>вузли</a:t>
            </a:r>
            <a:r>
              <a:rPr lang="ru-RU" sz="3200" dirty="0"/>
              <a:t>.</a:t>
            </a:r>
          </a:p>
          <a:p>
            <a:pPr algn="just"/>
            <a:r>
              <a:rPr lang="ru-RU" sz="3200" b="1" dirty="0" err="1">
                <a:solidFill>
                  <a:srgbClr val="C00000"/>
                </a:solidFill>
              </a:rPr>
              <a:t>Дослідження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вимені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/>
              <a:t>Вимя</a:t>
            </a:r>
            <a:r>
              <a:rPr lang="ru-RU" sz="3200" dirty="0" smtClean="0"/>
              <a:t> </a:t>
            </a:r>
            <a:r>
              <a:rPr lang="ru-RU" sz="3200" dirty="0" err="1"/>
              <a:t>старанно</a:t>
            </a:r>
            <a:r>
              <a:rPr lang="ru-RU" sz="3200" dirty="0"/>
              <a:t> </a:t>
            </a:r>
            <a:r>
              <a:rPr lang="ru-RU" sz="3200" dirty="0" err="1"/>
              <a:t>освічують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роблять</a:t>
            </a:r>
            <a:r>
              <a:rPr lang="ru-RU" sz="3200" dirty="0"/>
              <a:t> 1 –2 </a:t>
            </a:r>
            <a:r>
              <a:rPr lang="ru-RU" sz="3200" dirty="0" err="1"/>
              <a:t>глибоких</a:t>
            </a:r>
            <a:r>
              <a:rPr lang="ru-RU" sz="3200" dirty="0"/>
              <a:t> </a:t>
            </a:r>
            <a:r>
              <a:rPr lang="ru-RU" sz="3200" dirty="0" err="1" smtClean="0"/>
              <a:t>розрізи</a:t>
            </a:r>
            <a:r>
              <a:rPr lang="ru-RU" sz="3200" dirty="0" smtClean="0"/>
              <a:t>. </a:t>
            </a:r>
            <a:r>
              <a:rPr lang="ru-RU" sz="3200" dirty="0" err="1" smtClean="0"/>
              <a:t>Вскривають</a:t>
            </a:r>
            <a:r>
              <a:rPr lang="ru-RU" sz="3200" dirty="0" smtClean="0"/>
              <a:t> </a:t>
            </a:r>
            <a:r>
              <a:rPr lang="ru-RU" sz="3200" dirty="0" err="1"/>
              <a:t>поверхневі</a:t>
            </a:r>
            <a:r>
              <a:rPr lang="ru-RU" sz="3200" dirty="0"/>
              <a:t> </a:t>
            </a:r>
            <a:r>
              <a:rPr lang="ru-RU" sz="3200" dirty="0" err="1" smtClean="0"/>
              <a:t>пахові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лімфоузли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>
                <a:solidFill>
                  <a:srgbClr val="C00000"/>
                </a:solidFill>
              </a:rPr>
              <a:t>Дослідження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шлунку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й</a:t>
            </a:r>
            <a:r>
              <a:rPr lang="ru-RU" sz="3600" b="1" dirty="0">
                <a:solidFill>
                  <a:srgbClr val="C00000"/>
                </a:solidFill>
              </a:rPr>
              <a:t> кишечнику</a:t>
            </a:r>
            <a:r>
              <a:rPr lang="ru-RU" sz="3600" dirty="0">
                <a:solidFill>
                  <a:srgbClr val="C00000"/>
                </a:solidFill>
              </a:rPr>
              <a:t>.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оглядають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боку </a:t>
            </a:r>
            <a:r>
              <a:rPr lang="ru-RU" sz="3600" dirty="0" err="1"/>
              <a:t>серозної</a:t>
            </a:r>
            <a:r>
              <a:rPr lang="ru-RU" sz="3600" dirty="0"/>
              <a:t> </a:t>
            </a:r>
            <a:r>
              <a:rPr lang="ru-RU" sz="3600" dirty="0" err="1"/>
              <a:t>оболонки</a:t>
            </a:r>
            <a:r>
              <a:rPr lang="ru-RU" sz="3600" dirty="0" smtClean="0"/>
              <a:t>. </a:t>
            </a:r>
            <a:r>
              <a:rPr lang="ru-RU" sz="3600" dirty="0" err="1" smtClean="0"/>
              <a:t>Разрізають</a:t>
            </a:r>
            <a:r>
              <a:rPr lang="ru-RU" sz="3600" dirty="0" smtClean="0"/>
              <a:t> </a:t>
            </a:r>
            <a:r>
              <a:rPr lang="ru-RU" sz="3600" dirty="0" err="1"/>
              <a:t>кілька</a:t>
            </a:r>
            <a:r>
              <a:rPr lang="ru-RU" sz="3600" dirty="0"/>
              <a:t> </a:t>
            </a:r>
            <a:r>
              <a:rPr lang="ru-RU" sz="3600" dirty="0" err="1"/>
              <a:t>шлункових</a:t>
            </a:r>
            <a:r>
              <a:rPr lang="ru-RU" sz="3600" dirty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брижових</a:t>
            </a:r>
            <a:r>
              <a:rPr lang="ru-RU" sz="3600" dirty="0" smtClean="0"/>
              <a:t> </a:t>
            </a:r>
            <a:r>
              <a:rPr lang="ru-RU" sz="3600" dirty="0" err="1"/>
              <a:t>лімфатичних</a:t>
            </a:r>
            <a:r>
              <a:rPr lang="ru-RU" sz="3600" dirty="0"/>
              <a:t> </a:t>
            </a:r>
            <a:r>
              <a:rPr lang="ru-RU" sz="3600" dirty="0" err="1"/>
              <a:t>вузлів</a:t>
            </a:r>
            <a:r>
              <a:rPr lang="ru-RU" sz="3600" dirty="0"/>
              <a:t>. У </a:t>
            </a:r>
            <a:r>
              <a:rPr lang="ru-RU" sz="3600" dirty="0" err="1"/>
              <a:t>разі</a:t>
            </a:r>
            <a:r>
              <a:rPr lang="ru-RU" sz="3600" dirty="0"/>
              <a:t> потреби </a:t>
            </a:r>
            <a:r>
              <a:rPr lang="ru-RU" sz="3600" dirty="0" err="1" smtClean="0"/>
              <a:t>розтинають</a:t>
            </a:r>
            <a:r>
              <a:rPr lang="ru-RU" sz="3600" dirty="0" smtClean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оглядають</a:t>
            </a:r>
            <a:r>
              <a:rPr lang="ru-RU" sz="3600" dirty="0"/>
              <a:t> </a:t>
            </a:r>
            <a:r>
              <a:rPr lang="ru-RU" sz="3600" dirty="0" err="1"/>
              <a:t>слизові</a:t>
            </a:r>
            <a:r>
              <a:rPr lang="ru-RU" sz="3600" dirty="0"/>
              <a:t> </a:t>
            </a:r>
            <a:r>
              <a:rPr lang="ru-RU" sz="3600" dirty="0" err="1"/>
              <a:t>оболонки</a:t>
            </a:r>
            <a:r>
              <a:rPr lang="ru-RU" sz="3600" dirty="0"/>
              <a:t>.</a:t>
            </a:r>
          </a:p>
          <a:p>
            <a:pPr algn="just"/>
            <a:r>
              <a:rPr lang="ru-RU" sz="3600" u="sng" dirty="0" err="1"/>
              <a:t>Дослідження</a:t>
            </a:r>
            <a:r>
              <a:rPr lang="ru-RU" sz="3600" u="sng" dirty="0"/>
              <a:t> матки, </a:t>
            </a:r>
            <a:r>
              <a:rPr lang="ru-RU" sz="3600" u="sng" dirty="0" err="1"/>
              <a:t>сім'яників</a:t>
            </a:r>
            <a:r>
              <a:rPr lang="ru-RU" sz="3600" u="sng" dirty="0"/>
              <a:t>, </a:t>
            </a:r>
            <a:r>
              <a:rPr lang="ru-RU" sz="3600" u="sng" dirty="0" err="1"/>
              <a:t>сечового</a:t>
            </a:r>
            <a:r>
              <a:rPr lang="ru-RU" sz="3600" u="sng" dirty="0"/>
              <a:t> </a:t>
            </a:r>
            <a:r>
              <a:rPr lang="ru-RU" sz="3600" u="sng" dirty="0" err="1"/>
              <a:t>міхура</a:t>
            </a:r>
            <a:r>
              <a:rPr lang="ru-RU" sz="3600" u="sng" dirty="0"/>
              <a:t> </a:t>
            </a:r>
            <a:r>
              <a:rPr lang="ru-RU" sz="3600" u="sng" dirty="0" err="1"/>
              <a:t>й</a:t>
            </a:r>
            <a:r>
              <a:rPr lang="ru-RU" sz="3600" u="sng" dirty="0"/>
              <a:t> </a:t>
            </a:r>
            <a:r>
              <a:rPr lang="ru-RU" sz="3600" u="sng" dirty="0" err="1"/>
              <a:t>підшлункової</a:t>
            </a:r>
            <a:r>
              <a:rPr lang="ru-RU" sz="3600" u="sng" dirty="0"/>
              <a:t> </a:t>
            </a:r>
            <a:r>
              <a:rPr lang="ru-RU" sz="3600" u="sng" dirty="0" err="1"/>
              <a:t>залози</a:t>
            </a:r>
            <a:r>
              <a:rPr lang="ru-RU" sz="3600" dirty="0"/>
              <a:t>.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оглядають</a:t>
            </a:r>
            <a:r>
              <a:rPr lang="ru-RU" sz="3600" dirty="0"/>
              <a:t>, а </a:t>
            </a:r>
            <a:r>
              <a:rPr lang="ru-RU" sz="3600" dirty="0" err="1"/>
              <a:t>разі</a:t>
            </a:r>
            <a:r>
              <a:rPr lang="ru-RU" sz="3600" dirty="0"/>
              <a:t> потреби – </a:t>
            </a:r>
            <a:r>
              <a:rPr lang="ru-RU" sz="3600" dirty="0" err="1" smtClean="0"/>
              <a:t>розтинають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     </a:t>
            </a:r>
            <a:r>
              <a:rPr lang="ru-RU" sz="2400" b="1" dirty="0" err="1" smtClean="0">
                <a:solidFill>
                  <a:srgbClr val="C00000"/>
                </a:solidFill>
              </a:rPr>
              <a:t>Особливості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післязабійного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огляду</a:t>
            </a:r>
            <a:r>
              <a:rPr lang="ru-RU" sz="2400" b="1" dirty="0">
                <a:solidFill>
                  <a:srgbClr val="C00000"/>
                </a:solidFill>
              </a:rPr>
              <a:t> туш </a:t>
            </a:r>
            <a:r>
              <a:rPr lang="ru-RU" sz="2400" b="1" dirty="0" err="1">
                <a:solidFill>
                  <a:srgbClr val="C00000"/>
                </a:solidFill>
              </a:rPr>
              <a:t>і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внутрішніх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органів</a:t>
            </a:r>
            <a:r>
              <a:rPr lang="ru-RU" sz="2400" b="1" dirty="0">
                <a:solidFill>
                  <a:srgbClr val="C00000"/>
                </a:solidFill>
              </a:rPr>
              <a:t> свиней</a:t>
            </a:r>
            <a:endParaRPr lang="ru-RU" sz="2400" dirty="0">
              <a:solidFill>
                <a:srgbClr val="C00000"/>
              </a:solidFill>
            </a:endParaRPr>
          </a:p>
          <a:p>
            <a:pPr algn="just"/>
            <a:r>
              <a:rPr lang="ru-RU" sz="2400" dirty="0" smtClean="0"/>
              <a:t>     Методика </a:t>
            </a:r>
            <a:r>
              <a:rPr lang="ru-RU" sz="2400" dirty="0" err="1" smtClean="0"/>
              <a:t>послязабійного</a:t>
            </a:r>
            <a:r>
              <a:rPr lang="ru-RU" sz="2400" dirty="0" smtClean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туш свиней </a:t>
            </a:r>
            <a:r>
              <a:rPr lang="ru-RU" sz="2400" dirty="0" err="1"/>
              <a:t>переважно</a:t>
            </a:r>
            <a:r>
              <a:rPr lang="ru-RU" sz="2400" dirty="0"/>
              <a:t> </a:t>
            </a:r>
            <a:r>
              <a:rPr lang="ru-RU" sz="2400" dirty="0" err="1"/>
              <a:t>така</a:t>
            </a:r>
            <a:r>
              <a:rPr lang="ru-RU" sz="2400" dirty="0"/>
              <a:t> сама, як в 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рогатої</a:t>
            </a:r>
            <a:r>
              <a:rPr lang="ru-RU" sz="2400" dirty="0"/>
              <a:t> </a:t>
            </a:r>
            <a:r>
              <a:rPr lang="ru-RU" sz="2400" dirty="0" err="1"/>
              <a:t>худоби</a:t>
            </a:r>
            <a:r>
              <a:rPr lang="ru-RU" sz="2400" dirty="0"/>
              <a:t>, </a:t>
            </a:r>
            <a:r>
              <a:rPr lang="ru-RU" sz="2400" dirty="0" err="1"/>
              <a:t>проте</a:t>
            </a:r>
            <a:r>
              <a:rPr lang="ru-RU" sz="2400" dirty="0"/>
              <a:t>,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 smtClean="0"/>
              <a:t>назвати</a:t>
            </a:r>
            <a:r>
              <a:rPr lang="ru-RU" sz="2400" dirty="0" smtClean="0"/>
              <a:t> 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:</a:t>
            </a:r>
            <a:endParaRPr lang="ru-RU" sz="2400" dirty="0"/>
          </a:p>
          <a:p>
            <a:pPr algn="just"/>
            <a:r>
              <a:rPr lang="ru-RU" sz="2400" dirty="0" smtClean="0"/>
              <a:t>       У </a:t>
            </a:r>
            <a:r>
              <a:rPr lang="ru-RU" sz="2400" dirty="0"/>
              <a:t>свиней </a:t>
            </a:r>
            <a:r>
              <a:rPr lang="ru-RU" sz="2400" dirty="0" err="1"/>
              <a:t>ретельніше</a:t>
            </a:r>
            <a:r>
              <a:rPr lang="ru-RU" sz="2400" dirty="0"/>
              <a:t> </a:t>
            </a:r>
            <a:r>
              <a:rPr lang="ru-RU" sz="2400" dirty="0" err="1"/>
              <a:t>досліджують</a:t>
            </a:r>
            <a:r>
              <a:rPr lang="ru-RU" sz="2400" dirty="0"/>
              <a:t> </a:t>
            </a:r>
            <a:r>
              <a:rPr lang="ru-RU" sz="2400" dirty="0" err="1"/>
              <a:t>підщелепні</a:t>
            </a:r>
            <a:r>
              <a:rPr lang="ru-RU" sz="2400" dirty="0"/>
              <a:t> </a:t>
            </a:r>
            <a:r>
              <a:rPr lang="ru-RU" sz="2400" dirty="0" err="1"/>
              <a:t>лімфатичні</a:t>
            </a:r>
            <a:r>
              <a:rPr lang="ru-RU" sz="2400" dirty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, </a:t>
            </a:r>
            <a:r>
              <a:rPr lang="ru-RU" sz="2400" dirty="0" err="1"/>
              <a:t>слизову</a:t>
            </a:r>
            <a:r>
              <a:rPr lang="ru-RU" sz="2400" dirty="0"/>
              <a:t> </a:t>
            </a:r>
            <a:r>
              <a:rPr lang="ru-RU" sz="2400" dirty="0" err="1"/>
              <a:t>оболонку</a:t>
            </a:r>
            <a:r>
              <a:rPr lang="ru-RU" sz="2400" dirty="0"/>
              <a:t> </a:t>
            </a:r>
            <a:r>
              <a:rPr lang="ru-RU" sz="2400" dirty="0" err="1"/>
              <a:t>гортані</a:t>
            </a:r>
            <a:r>
              <a:rPr lang="ru-RU" sz="2400" dirty="0" smtClean="0"/>
              <a:t>, надгортанник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мигдалини</a:t>
            </a:r>
            <a:r>
              <a:rPr lang="ru-RU" sz="2400" dirty="0"/>
              <a:t> (</a:t>
            </a:r>
            <a:r>
              <a:rPr lang="ru-RU" sz="2400" dirty="0" smtClean="0"/>
              <a:t>на ангинозную </a:t>
            </a:r>
            <a:r>
              <a:rPr lang="ru-RU" sz="2400" dirty="0"/>
              <a:t>форму </a:t>
            </a:r>
            <a:r>
              <a:rPr lang="ru-RU" sz="2400" dirty="0" err="1"/>
              <a:t>сибірки</a:t>
            </a:r>
            <a:r>
              <a:rPr lang="ru-RU" sz="2400" dirty="0"/>
              <a:t>). Для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smtClean="0"/>
              <a:t>на цистицеркоз </a:t>
            </a:r>
            <a:r>
              <a:rPr lang="ru-RU" sz="2400" dirty="0" err="1"/>
              <a:t>додатково</a:t>
            </a:r>
            <a:r>
              <a:rPr lang="ru-RU" sz="2400" dirty="0"/>
              <a:t> </a:t>
            </a:r>
            <a:r>
              <a:rPr lang="ru-RU" sz="2400" dirty="0" err="1"/>
              <a:t>розрізають</a:t>
            </a:r>
            <a:r>
              <a:rPr lang="ru-RU" sz="2400" dirty="0"/>
              <a:t> </a:t>
            </a:r>
            <a:r>
              <a:rPr lang="ru-RU" sz="2400" dirty="0" err="1"/>
              <a:t>потиличні</a:t>
            </a:r>
            <a:r>
              <a:rPr lang="ru-RU" sz="2400" dirty="0"/>
              <a:t> </a:t>
            </a:r>
            <a:r>
              <a:rPr lang="ru-RU" sz="2400" dirty="0" err="1"/>
              <a:t>м'язи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діафрагму</a:t>
            </a:r>
            <a:r>
              <a:rPr lang="ru-RU" sz="2400" dirty="0"/>
              <a:t>, а за </a:t>
            </a:r>
            <a:r>
              <a:rPr lang="ru-RU" sz="2400" dirty="0" err="1"/>
              <a:t>необхідності</a:t>
            </a:r>
            <a:r>
              <a:rPr lang="ru-RU" sz="2400" dirty="0"/>
              <a:t> – </a:t>
            </a:r>
            <a:r>
              <a:rPr lang="ru-RU" sz="2400" dirty="0" err="1"/>
              <a:t>м'язи</a:t>
            </a:r>
            <a:r>
              <a:rPr lang="ru-RU" sz="2400" dirty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лопаточно</a:t>
            </a:r>
            <a:r>
              <a:rPr lang="ru-RU" sz="2400" dirty="0" smtClean="0"/>
              <a:t>–</a:t>
            </a:r>
            <a:r>
              <a:rPr lang="ru-RU" sz="2400" dirty="0" err="1" smtClean="0"/>
              <a:t>ліктьові</a:t>
            </a:r>
            <a:r>
              <a:rPr lang="ru-RU" sz="2400" dirty="0" smtClean="0"/>
              <a:t> (</a:t>
            </a:r>
            <a:r>
              <a:rPr lang="ru-RU" sz="2400" dirty="0" err="1" smtClean="0"/>
              <a:t>анконеуси</a:t>
            </a:r>
            <a:r>
              <a:rPr lang="ru-RU" sz="2400" dirty="0"/>
              <a:t>), </a:t>
            </a:r>
            <a:r>
              <a:rPr lang="ru-RU" sz="2400" dirty="0" err="1"/>
              <a:t>поперекові</a:t>
            </a:r>
            <a:r>
              <a:rPr lang="ru-RU" sz="2400" dirty="0"/>
              <a:t>, </a:t>
            </a:r>
            <a:r>
              <a:rPr lang="ru-RU" sz="2400" dirty="0" err="1"/>
              <a:t>тазових</a:t>
            </a:r>
            <a:r>
              <a:rPr lang="ru-RU" sz="2400" dirty="0"/>
              <a:t> </a:t>
            </a:r>
            <a:r>
              <a:rPr lang="ru-RU" sz="2400" dirty="0" err="1"/>
              <a:t>кінцівок</a:t>
            </a:r>
            <a:r>
              <a:rPr lang="ru-RU" sz="2400" dirty="0" smtClean="0"/>
              <a:t>. </a:t>
            </a:r>
            <a:r>
              <a:rPr lang="ru-RU" sz="2400" dirty="0" err="1" smtClean="0"/>
              <a:t>Відбирають</a:t>
            </a:r>
            <a:r>
              <a:rPr lang="ru-RU" sz="2400" dirty="0" smtClean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 smtClean="0"/>
              <a:t>піддають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трихінеллоскопиії</a:t>
            </a:r>
            <a:r>
              <a:rPr lang="ru-RU" sz="2400" dirty="0" smtClean="0"/>
              <a:t> </a:t>
            </a:r>
            <a:r>
              <a:rPr lang="ru-RU" sz="2400" dirty="0" err="1" smtClean="0"/>
              <a:t>ніжки</a:t>
            </a:r>
            <a:r>
              <a:rPr lang="ru-RU" sz="2400" dirty="0" smtClean="0"/>
              <a:t> </a:t>
            </a:r>
            <a:r>
              <a:rPr lang="ru-RU" sz="2400" dirty="0" err="1"/>
              <a:t>діафрагми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            </a:t>
            </a:r>
            <a:r>
              <a:rPr lang="ru-RU" sz="2400" dirty="0" err="1" smtClean="0"/>
              <a:t>Лімфатичні</a:t>
            </a:r>
            <a:r>
              <a:rPr lang="ru-RU" sz="2400" dirty="0" smtClean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 свиней (особливо в </a:t>
            </a:r>
            <a:r>
              <a:rPr lang="ru-RU" sz="2400" dirty="0" err="1"/>
              <a:t>жирних</a:t>
            </a:r>
            <a:r>
              <a:rPr lang="ru-RU" sz="2400" dirty="0"/>
              <a:t>) часто </a:t>
            </a:r>
            <a:r>
              <a:rPr lang="ru-RU" sz="2400" dirty="0" err="1"/>
              <a:t>піддаються</a:t>
            </a:r>
            <a:r>
              <a:rPr lang="ru-RU" sz="2400" dirty="0"/>
              <a:t> жировому </a:t>
            </a:r>
            <a:r>
              <a:rPr lang="ru-RU" sz="2400" dirty="0" err="1"/>
              <a:t>переродженню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 smtClean="0"/>
              <a:t>виявити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. </a:t>
            </a:r>
            <a:r>
              <a:rPr lang="ru-RU" sz="2400" dirty="0"/>
              <a:t>Тому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 добре  знати  </a:t>
            </a:r>
            <a:r>
              <a:rPr lang="ru-RU" sz="2400" dirty="0" err="1" smtClean="0"/>
              <a:t>їх</a:t>
            </a:r>
            <a:r>
              <a:rPr lang="ru-RU" sz="2400" dirty="0" smtClean="0"/>
              <a:t>  </a:t>
            </a:r>
            <a:r>
              <a:rPr lang="ru-RU" sz="2400" dirty="0" err="1"/>
              <a:t>топографію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02359"/>
            <a:ext cx="77768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  У </a:t>
            </a:r>
            <a:r>
              <a:rPr lang="ru-RU" sz="2800" dirty="0" err="1"/>
              <a:t>сфері</a:t>
            </a:r>
            <a:r>
              <a:rPr lang="ru-RU" sz="2800" dirty="0"/>
              <a:t> </a:t>
            </a:r>
            <a:r>
              <a:rPr lang="ru-RU" sz="2800" dirty="0" err="1"/>
              <a:t>голови</a:t>
            </a:r>
            <a:r>
              <a:rPr lang="ru-RU" sz="2800" dirty="0"/>
              <a:t>, </a:t>
            </a:r>
            <a:r>
              <a:rPr lang="ru-RU" sz="2800" dirty="0" err="1"/>
              <a:t>крім</a:t>
            </a:r>
            <a:r>
              <a:rPr lang="ru-RU" sz="2800" dirty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додаткові</a:t>
            </a:r>
            <a:r>
              <a:rPr lang="ru-RU" sz="2800" dirty="0"/>
              <a:t> </a:t>
            </a:r>
            <a:r>
              <a:rPr lang="ru-RU" sz="2800" dirty="0" err="1"/>
              <a:t>лімфатичні</a:t>
            </a:r>
            <a:r>
              <a:rPr lang="ru-RU" sz="2800" dirty="0"/>
              <a:t> </a:t>
            </a:r>
            <a:r>
              <a:rPr lang="ru-RU" sz="2800" dirty="0" err="1"/>
              <a:t>вузли</a:t>
            </a:r>
            <a:r>
              <a:rPr lang="ru-RU" sz="2800" dirty="0"/>
              <a:t>. Вони </a:t>
            </a:r>
            <a:r>
              <a:rPr lang="ru-RU" sz="2800" dirty="0" err="1"/>
              <a:t>позаду</a:t>
            </a:r>
            <a:r>
              <a:rPr lang="ru-RU" sz="2800" dirty="0"/>
              <a:t> </a:t>
            </a:r>
            <a:r>
              <a:rPr lang="ru-RU" sz="2800" dirty="0" err="1"/>
              <a:t>підщелепної</a:t>
            </a:r>
            <a:r>
              <a:rPr lang="ru-RU" sz="2800" dirty="0"/>
              <a:t> </a:t>
            </a:r>
            <a:r>
              <a:rPr lang="ru-RU" sz="2800" dirty="0" err="1" smtClean="0"/>
              <a:t>слинної</a:t>
            </a:r>
            <a:r>
              <a:rPr lang="ru-RU" sz="2800" dirty="0" smtClean="0"/>
              <a:t> </a:t>
            </a:r>
            <a:r>
              <a:rPr lang="ru-RU" sz="2800" dirty="0" err="1"/>
              <a:t>залози</a:t>
            </a:r>
            <a:r>
              <a:rPr lang="ru-RU" sz="2800" dirty="0"/>
              <a:t>, у </a:t>
            </a:r>
            <a:r>
              <a:rPr lang="ru-RU" sz="2800" dirty="0" err="1" smtClean="0"/>
              <a:t>місцях</a:t>
            </a:r>
            <a:r>
              <a:rPr lang="ru-RU" sz="2800" dirty="0" smtClean="0"/>
              <a:t> </a:t>
            </a:r>
            <a:r>
              <a:rPr lang="ru-RU" sz="2800" dirty="0" err="1"/>
              <a:t>розподілу</a:t>
            </a:r>
            <a:r>
              <a:rPr lang="ru-RU" sz="2800" dirty="0"/>
              <a:t> </a:t>
            </a:r>
            <a:r>
              <a:rPr lang="ru-RU" sz="2800" dirty="0" err="1"/>
              <a:t>яремної</a:t>
            </a:r>
            <a:r>
              <a:rPr lang="ru-RU" sz="2800" dirty="0"/>
              <a:t> </a:t>
            </a:r>
            <a:r>
              <a:rPr lang="ru-RU" sz="2800" dirty="0" err="1"/>
              <a:t>вени</a:t>
            </a:r>
            <a:r>
              <a:rPr lang="ru-RU" sz="2800" dirty="0"/>
              <a:t>. У </a:t>
            </a:r>
            <a:r>
              <a:rPr lang="ru-RU" sz="2800" dirty="0" err="1"/>
              <a:t>молодих</a:t>
            </a:r>
            <a:r>
              <a:rPr lang="ru-RU" sz="2800" dirty="0"/>
              <a:t> </a:t>
            </a:r>
            <a:r>
              <a:rPr lang="ru-RU" sz="2800" dirty="0" err="1"/>
              <a:t>тварин</a:t>
            </a:r>
            <a:r>
              <a:rPr lang="ru-RU" sz="2800" dirty="0"/>
              <a:t> </a:t>
            </a:r>
            <a:r>
              <a:rPr lang="ru-RU" sz="2800" dirty="0" err="1"/>
              <a:t>бувають</a:t>
            </a:r>
            <a:r>
              <a:rPr lang="ru-RU" sz="2800" dirty="0"/>
              <a:t> </a:t>
            </a:r>
            <a:r>
              <a:rPr lang="ru-RU" sz="2800" dirty="0" err="1"/>
              <a:t>постійно</a:t>
            </a:r>
            <a:r>
              <a:rPr lang="ru-RU" sz="2800" dirty="0"/>
              <a:t>,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дорослих</a:t>
            </a:r>
            <a:r>
              <a:rPr lang="ru-RU" sz="2800" dirty="0" smtClean="0"/>
              <a:t> </a:t>
            </a:r>
            <a:r>
              <a:rPr lang="ru-RU" sz="2800" dirty="0"/>
              <a:t>часто </a:t>
            </a:r>
            <a:r>
              <a:rPr lang="ru-RU" sz="2800" dirty="0" err="1"/>
              <a:t>відсутні</a:t>
            </a:r>
            <a:r>
              <a:rPr lang="ru-RU" sz="2800" dirty="0" smtClean="0"/>
              <a:t>. </a:t>
            </a:r>
            <a:r>
              <a:rPr lang="ru-RU" sz="2800" dirty="0" err="1" smtClean="0"/>
              <a:t>Заглоткові</a:t>
            </a:r>
            <a:r>
              <a:rPr lang="ru-RU" sz="2800" dirty="0" smtClean="0"/>
              <a:t>  </a:t>
            </a:r>
            <a:r>
              <a:rPr lang="ru-RU" sz="2800" dirty="0" err="1" smtClean="0"/>
              <a:t>середні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лімфовузли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/>
              <a:t>відсутні</a:t>
            </a:r>
            <a:r>
              <a:rPr lang="ru-RU" sz="2800" dirty="0"/>
              <a:t>, </a:t>
            </a:r>
            <a:r>
              <a:rPr lang="ru-RU" sz="2800" dirty="0" err="1"/>
              <a:t>або</a:t>
            </a:r>
            <a:r>
              <a:rPr lang="ru-RU" sz="2800" dirty="0"/>
              <a:t> ж </a:t>
            </a:r>
            <a:r>
              <a:rPr lang="ru-RU" sz="2800" dirty="0" err="1"/>
              <a:t>перебувають</a:t>
            </a:r>
            <a:r>
              <a:rPr lang="ru-RU" sz="2800" dirty="0"/>
              <a:t> у рудиментарному </a:t>
            </a:r>
            <a:r>
              <a:rPr lang="ru-RU" sz="2800" dirty="0" err="1"/>
              <a:t>стані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     З </a:t>
            </a:r>
            <a:r>
              <a:rPr lang="ru-RU" sz="2800" dirty="0" err="1" smtClean="0"/>
              <a:t>середньостінних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вентральних</a:t>
            </a:r>
            <a:r>
              <a:rPr lang="ru-RU" sz="2800" dirty="0" smtClean="0"/>
              <a:t> </a:t>
            </a:r>
            <a:r>
              <a:rPr lang="ru-RU" sz="2800" dirty="0" err="1"/>
              <a:t>лімфовузлів</a:t>
            </a:r>
            <a:r>
              <a:rPr lang="ru-RU" sz="2800" dirty="0"/>
              <a:t> у свиней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краніальні</a:t>
            </a:r>
            <a:r>
              <a:rPr lang="ru-RU" sz="2800" dirty="0" smtClean="0"/>
              <a:t>. </a:t>
            </a:r>
            <a:r>
              <a:rPr lang="ru-RU" sz="2800" dirty="0"/>
              <a:t>Вони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варіабельні</a:t>
            </a:r>
            <a:r>
              <a:rPr lang="ru-RU" sz="2800" dirty="0"/>
              <a:t> за </a:t>
            </a:r>
            <a:r>
              <a:rPr lang="ru-RU" sz="2800" dirty="0" err="1"/>
              <a:t>кількістю</a:t>
            </a:r>
            <a:r>
              <a:rPr lang="ru-RU" sz="2800" dirty="0"/>
              <a:t> (1 –5), </a:t>
            </a:r>
            <a:r>
              <a:rPr lang="ru-RU" sz="2800" dirty="0" err="1"/>
              <a:t>розташовані</a:t>
            </a:r>
            <a:r>
              <a:rPr lang="ru-RU" sz="2800" dirty="0"/>
              <a:t> </a:t>
            </a:r>
            <a:r>
              <a:rPr lang="ru-RU" sz="2800" dirty="0" err="1"/>
              <a:t>попереду</a:t>
            </a:r>
            <a:r>
              <a:rPr lang="ru-RU" sz="2800" dirty="0"/>
              <a:t> дуги </a:t>
            </a:r>
            <a:r>
              <a:rPr lang="ru-RU" sz="2800" dirty="0" err="1"/>
              <a:t>аорти</a:t>
            </a:r>
            <a:r>
              <a:rPr lang="ru-RU" sz="2800" dirty="0"/>
              <a:t>. </a:t>
            </a:r>
            <a:r>
              <a:rPr lang="ru-RU" sz="2800" dirty="0" err="1"/>
              <a:t>Крім</a:t>
            </a:r>
            <a:r>
              <a:rPr lang="ru-RU" sz="2800" dirty="0"/>
              <a:t> </a:t>
            </a:r>
            <a:r>
              <a:rPr lang="ru-RU" sz="2800" dirty="0" err="1"/>
              <a:t>лівого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правого, у свиней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</a:t>
            </a:r>
            <a:r>
              <a:rPr lang="ru-RU" sz="2800" dirty="0" err="1"/>
              <a:t>середній</a:t>
            </a:r>
            <a:r>
              <a:rPr lang="ru-RU" sz="2800" dirty="0"/>
              <a:t> (</a:t>
            </a:r>
            <a:r>
              <a:rPr lang="ru-RU" sz="2800" dirty="0" err="1"/>
              <a:t>дорзальний</a:t>
            </a:r>
            <a:r>
              <a:rPr lang="ru-RU" sz="2800" dirty="0"/>
              <a:t>) </a:t>
            </a:r>
            <a:r>
              <a:rPr lang="ru-RU" sz="2800" dirty="0" err="1"/>
              <a:t>лімфовузол</a:t>
            </a:r>
            <a:r>
              <a:rPr lang="ru-RU" sz="2800" dirty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/>
              <a:t>лежить</a:t>
            </a:r>
            <a:r>
              <a:rPr lang="ru-RU" sz="2800" dirty="0"/>
              <a:t> на </a:t>
            </a:r>
            <a:r>
              <a:rPr lang="ru-RU" sz="2800" dirty="0" err="1" smtClean="0"/>
              <a:t>покутті</a:t>
            </a:r>
            <a:r>
              <a:rPr lang="ru-RU" sz="2800" dirty="0" smtClean="0"/>
              <a:t>  </a:t>
            </a:r>
            <a:r>
              <a:rPr lang="ru-RU" sz="2800" dirty="0" err="1"/>
              <a:t>поділу</a:t>
            </a:r>
            <a:r>
              <a:rPr lang="ru-RU" sz="2800" dirty="0"/>
              <a:t> </a:t>
            </a:r>
            <a:r>
              <a:rPr lang="ru-RU" sz="2800" dirty="0" err="1"/>
              <a:t>трахеї</a:t>
            </a:r>
            <a:r>
              <a:rPr lang="ru-RU" sz="2800" dirty="0"/>
              <a:t> </a:t>
            </a:r>
            <a:r>
              <a:rPr lang="ru-RU" sz="2800" dirty="0" err="1"/>
              <a:t>на</a:t>
            </a:r>
            <a:r>
              <a:rPr lang="ru-RU" sz="2800" dirty="0"/>
              <a:t> бронхи, </a:t>
            </a:r>
            <a:r>
              <a:rPr lang="ru-RU" sz="2800" dirty="0" err="1"/>
              <a:t>іноді</a:t>
            </a:r>
            <a:r>
              <a:rPr lang="ru-RU" sz="2800" dirty="0"/>
              <a:t> </a:t>
            </a:r>
            <a:r>
              <a:rPr lang="ru-RU" sz="2800" dirty="0" err="1"/>
              <a:t>зливається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 smtClean="0"/>
              <a:t>лівим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бронхіальним</a:t>
            </a:r>
            <a:r>
              <a:rPr lang="ru-RU" sz="2800" dirty="0" smtClean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утворить</a:t>
            </a:r>
            <a:r>
              <a:rPr lang="ru-RU" sz="2800" dirty="0"/>
              <a:t> </a:t>
            </a:r>
            <a:r>
              <a:rPr lang="ru-RU" sz="2800" dirty="0" err="1"/>
              <a:t>єдиний</a:t>
            </a:r>
            <a:r>
              <a:rPr lang="ru-RU" sz="2800" dirty="0"/>
              <a:t> конгломерат.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0"/>
            <a:ext cx="784887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На </a:t>
            </a:r>
            <a:r>
              <a:rPr lang="ru-RU" sz="2800" dirty="0" err="1"/>
              <a:t>відміну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</a:t>
            </a:r>
            <a:r>
              <a:rPr lang="ru-RU" sz="2800" dirty="0" err="1"/>
              <a:t>рогатої</a:t>
            </a:r>
            <a:r>
              <a:rPr lang="ru-RU" sz="2800" dirty="0"/>
              <a:t> </a:t>
            </a:r>
            <a:r>
              <a:rPr lang="ru-RU" sz="2800" dirty="0" err="1"/>
              <a:t>худоби</a:t>
            </a:r>
            <a:r>
              <a:rPr lang="ru-RU" sz="2800" dirty="0"/>
              <a:t>, у свиней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селезінкові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лімфовузли</a:t>
            </a:r>
            <a:r>
              <a:rPr lang="ru-RU" sz="2800" dirty="0"/>
              <a:t>, </a:t>
            </a:r>
            <a:r>
              <a:rPr lang="ru-RU" sz="2800" dirty="0" err="1"/>
              <a:t>розташовані</a:t>
            </a:r>
            <a:r>
              <a:rPr lang="ru-RU" sz="2800" dirty="0"/>
              <a:t> </a:t>
            </a:r>
            <a:r>
              <a:rPr lang="ru-RU" sz="2800" dirty="0" err="1"/>
              <a:t>вздовж</a:t>
            </a:r>
            <a:r>
              <a:rPr lang="ru-RU" sz="2800" dirty="0"/>
              <a:t> </a:t>
            </a:r>
            <a:r>
              <a:rPr lang="ru-RU" sz="2800" dirty="0" err="1"/>
              <a:t>селезінкової</a:t>
            </a:r>
            <a:r>
              <a:rPr lang="ru-RU" sz="2800" dirty="0"/>
              <a:t> </a:t>
            </a:r>
            <a:r>
              <a:rPr lang="ru-RU" sz="2800" dirty="0" err="1"/>
              <a:t>артерії</a:t>
            </a:r>
            <a:r>
              <a:rPr lang="ru-RU" sz="2800" dirty="0" smtClean="0"/>
              <a:t>. </a:t>
            </a:r>
            <a:r>
              <a:rPr lang="ru-RU" sz="2800" dirty="0" err="1" smtClean="0"/>
              <a:t>Надгрудинні</a:t>
            </a:r>
            <a:r>
              <a:rPr lang="ru-RU" sz="2800" dirty="0" smtClean="0"/>
              <a:t>, </a:t>
            </a:r>
            <a:r>
              <a:rPr lang="ru-RU" sz="2800" dirty="0" err="1"/>
              <a:t>міжреберні</a:t>
            </a:r>
            <a:r>
              <a:rPr lang="ru-RU" sz="2800" dirty="0"/>
              <a:t>, </a:t>
            </a:r>
            <a:r>
              <a:rPr lang="ru-RU" sz="2800" dirty="0" err="1"/>
              <a:t>власне</a:t>
            </a:r>
            <a:r>
              <a:rPr lang="ru-RU" sz="2800" dirty="0"/>
              <a:t> </a:t>
            </a:r>
            <a:r>
              <a:rPr lang="ru-RU" sz="2800" dirty="0" err="1" smtClean="0"/>
              <a:t>пахвові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лімфовузли</a:t>
            </a:r>
            <a:r>
              <a:rPr lang="ru-RU" sz="2800" dirty="0" smtClean="0"/>
              <a:t> </a:t>
            </a:r>
            <a:r>
              <a:rPr lang="ru-RU" sz="2800" dirty="0"/>
              <a:t>у свиней </a:t>
            </a:r>
            <a:r>
              <a:rPr lang="ru-RU" sz="2800" dirty="0" err="1"/>
              <a:t>відсутні</a:t>
            </a:r>
            <a:r>
              <a:rPr lang="ru-RU" sz="2800" dirty="0" smtClean="0"/>
              <a:t>. </a:t>
            </a:r>
            <a:r>
              <a:rPr lang="ru-RU" sz="2800" dirty="0" err="1" smtClean="0"/>
              <a:t>Поверхневих</a:t>
            </a:r>
            <a:r>
              <a:rPr lang="ru-RU" sz="2800" dirty="0" smtClean="0"/>
              <a:t> </a:t>
            </a:r>
            <a:r>
              <a:rPr lang="ru-RU" sz="2800" dirty="0" err="1"/>
              <a:t>шийних</a:t>
            </a:r>
            <a:r>
              <a:rPr lang="ru-RU" sz="2800" dirty="0"/>
              <a:t> </a:t>
            </a:r>
            <a:r>
              <a:rPr lang="ru-RU" sz="2800" dirty="0" err="1"/>
              <a:t>лімфовузлів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3 </a:t>
            </a:r>
            <a:r>
              <a:rPr lang="ru-RU" sz="2800" dirty="0" err="1"/>
              <a:t>групи</a:t>
            </a:r>
            <a:r>
              <a:rPr lang="ru-RU" sz="2800" dirty="0" smtClean="0"/>
              <a:t>: </a:t>
            </a:r>
            <a:r>
              <a:rPr lang="ru-RU" sz="2800" dirty="0" err="1" smtClean="0"/>
              <a:t>дорзальні</a:t>
            </a:r>
            <a:r>
              <a:rPr lang="ru-RU" sz="2800" dirty="0" smtClean="0"/>
              <a:t>, </a:t>
            </a:r>
            <a:r>
              <a:rPr lang="ru-RU" sz="2800" dirty="0" err="1" smtClean="0"/>
              <a:t>вентральні</a:t>
            </a:r>
            <a:r>
              <a:rPr lang="ru-RU" sz="2800" dirty="0" smtClean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середні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err="1" smtClean="0"/>
              <a:t>Підколінні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лімфовузли</a:t>
            </a:r>
            <a:r>
              <a:rPr lang="ru-RU" sz="2800" dirty="0" smtClean="0"/>
              <a:t> </a:t>
            </a:r>
            <a:r>
              <a:rPr lang="ru-RU" sz="2800" dirty="0"/>
              <a:t>у свиней </a:t>
            </a:r>
            <a:r>
              <a:rPr lang="ru-RU" sz="2800" dirty="0" err="1"/>
              <a:t>представлені</a:t>
            </a:r>
            <a:r>
              <a:rPr lang="ru-RU" sz="2800" dirty="0"/>
              <a:t> 2 </a:t>
            </a:r>
            <a:r>
              <a:rPr lang="ru-RU" sz="2800" dirty="0" err="1"/>
              <a:t>групами</a:t>
            </a:r>
            <a:r>
              <a:rPr lang="ru-RU" sz="2800" dirty="0"/>
              <a:t>: </a:t>
            </a:r>
            <a:r>
              <a:rPr lang="ru-RU" sz="2800" dirty="0" err="1"/>
              <a:t>поверхневими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глибокими</a:t>
            </a:r>
            <a:r>
              <a:rPr lang="ru-RU" sz="2800" dirty="0"/>
              <a:t>. </a:t>
            </a:r>
            <a:r>
              <a:rPr lang="ru-RU" sz="2800" dirty="0" err="1"/>
              <a:t>Частіше</a:t>
            </a:r>
            <a:r>
              <a:rPr lang="ru-RU" sz="2800" dirty="0"/>
              <a:t> </a:t>
            </a:r>
            <a:r>
              <a:rPr lang="ru-RU" sz="2800" dirty="0" err="1"/>
              <a:t>зустрічаються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поверхневі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err="1" smtClean="0"/>
              <a:t>Підкрилові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лімфатичні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вузли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першого</a:t>
            </a:r>
            <a:r>
              <a:rPr lang="ru-RU" sz="2800" dirty="0" smtClean="0"/>
              <a:t> ребра у свиней </a:t>
            </a:r>
            <a:r>
              <a:rPr lang="ru-RU" sz="2800" dirty="0" err="1" smtClean="0"/>
              <a:t>розвинені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краще</a:t>
            </a:r>
            <a:r>
              <a:rPr lang="ru-RU" sz="2800" dirty="0" smtClean="0"/>
              <a:t>, </a:t>
            </a:r>
            <a:r>
              <a:rPr lang="ru-RU" sz="2800" dirty="0" err="1" smtClean="0"/>
              <a:t>ніж</a:t>
            </a:r>
            <a:r>
              <a:rPr lang="ru-RU" sz="2800" dirty="0" smtClean="0"/>
              <a:t> в </a:t>
            </a:r>
            <a:r>
              <a:rPr lang="ru-RU" sz="2800" dirty="0" err="1" smtClean="0"/>
              <a:t>великої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рогатої</a:t>
            </a:r>
            <a:r>
              <a:rPr lang="ru-RU" sz="2800" dirty="0" smtClean="0"/>
              <a:t> </a:t>
            </a:r>
            <a:r>
              <a:rPr lang="ru-RU" sz="2800" dirty="0" err="1" smtClean="0"/>
              <a:t>худоби</a:t>
            </a:r>
            <a:r>
              <a:rPr lang="ru-RU" sz="2800" dirty="0" smtClean="0"/>
              <a:t>. </a:t>
            </a:r>
            <a:r>
              <a:rPr lang="ru-RU" sz="2800" dirty="0" err="1" smtClean="0"/>
              <a:t>Бічні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підвздушні</a:t>
            </a:r>
            <a:r>
              <a:rPr lang="ru-RU" sz="2800" dirty="0" smtClean="0"/>
              <a:t>, </a:t>
            </a:r>
            <a:r>
              <a:rPr lang="ru-RU" sz="2800" dirty="0" err="1" smtClean="0"/>
              <a:t>поперекові</a:t>
            </a:r>
            <a:r>
              <a:rPr lang="ru-RU" sz="2800" dirty="0" smtClean="0"/>
              <a:t>, </a:t>
            </a:r>
            <a:r>
              <a:rPr lang="ru-RU" sz="2800" dirty="0" err="1" smtClean="0"/>
              <a:t>ниркові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сідничні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лімфатичні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вузли</a:t>
            </a:r>
            <a:r>
              <a:rPr lang="ru-RU" sz="2800" dirty="0" smtClean="0"/>
              <a:t> </a:t>
            </a:r>
            <a:r>
              <a:rPr lang="ru-RU" sz="2800" dirty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дорослих</a:t>
            </a:r>
            <a:r>
              <a:rPr lang="ru-RU" sz="2800" dirty="0" smtClean="0"/>
              <a:t> великих свиней </a:t>
            </a:r>
            <a:r>
              <a:rPr lang="ru-RU" sz="2800" dirty="0" err="1" smtClean="0"/>
              <a:t>губляться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жировій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тканини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виявляються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ніяк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проявляються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C00000"/>
                </a:solidFill>
              </a:rPr>
              <a:t>     </a:t>
            </a:r>
            <a:r>
              <a:rPr lang="ru-RU" sz="2300" b="1" dirty="0" err="1" smtClean="0">
                <a:solidFill>
                  <a:srgbClr val="C00000"/>
                </a:solidFill>
              </a:rPr>
              <a:t>Особливості</a:t>
            </a:r>
            <a:r>
              <a:rPr lang="ru-RU" sz="2300" b="1" dirty="0" smtClean="0">
                <a:solidFill>
                  <a:srgbClr val="C00000"/>
                </a:solidFill>
              </a:rPr>
              <a:t> </a:t>
            </a:r>
            <a:r>
              <a:rPr lang="ru-RU" sz="2300" b="1" dirty="0" err="1" smtClean="0">
                <a:solidFill>
                  <a:srgbClr val="C00000"/>
                </a:solidFill>
              </a:rPr>
              <a:t>післязабійного</a:t>
            </a:r>
            <a:r>
              <a:rPr lang="ru-RU" sz="2300" b="1" dirty="0" smtClean="0">
                <a:solidFill>
                  <a:srgbClr val="C00000"/>
                </a:solidFill>
              </a:rPr>
              <a:t> </a:t>
            </a:r>
            <a:r>
              <a:rPr lang="ru-RU" sz="2300" b="1" dirty="0" err="1" smtClean="0">
                <a:solidFill>
                  <a:srgbClr val="C00000"/>
                </a:solidFill>
              </a:rPr>
              <a:t>огляду</a:t>
            </a:r>
            <a:r>
              <a:rPr lang="ru-RU" sz="2300" b="1" dirty="0" smtClean="0">
                <a:solidFill>
                  <a:srgbClr val="C00000"/>
                </a:solidFill>
              </a:rPr>
              <a:t> </a:t>
            </a:r>
            <a:r>
              <a:rPr lang="ru-RU" sz="2300" b="1" dirty="0">
                <a:solidFill>
                  <a:srgbClr val="C00000"/>
                </a:solidFill>
              </a:rPr>
              <a:t>туш  </a:t>
            </a:r>
            <a:r>
              <a:rPr lang="ru-RU" sz="2300" b="1" dirty="0" err="1" smtClean="0">
                <a:solidFill>
                  <a:srgbClr val="C00000"/>
                </a:solidFill>
              </a:rPr>
              <a:t>і</a:t>
            </a:r>
            <a:r>
              <a:rPr lang="ru-RU" sz="2300" b="1" dirty="0" smtClean="0">
                <a:solidFill>
                  <a:srgbClr val="C00000"/>
                </a:solidFill>
              </a:rPr>
              <a:t> </a:t>
            </a:r>
            <a:r>
              <a:rPr lang="ru-RU" sz="2300" b="1" dirty="0" err="1">
                <a:solidFill>
                  <a:srgbClr val="C00000"/>
                </a:solidFill>
              </a:rPr>
              <a:t>внутрішніх</a:t>
            </a:r>
            <a:r>
              <a:rPr lang="ru-RU" sz="2300" b="1" dirty="0">
                <a:solidFill>
                  <a:srgbClr val="C00000"/>
                </a:solidFill>
              </a:rPr>
              <a:t> </a:t>
            </a:r>
            <a:r>
              <a:rPr lang="ru-RU" sz="2300" b="1" dirty="0" err="1">
                <a:solidFill>
                  <a:srgbClr val="C00000"/>
                </a:solidFill>
              </a:rPr>
              <a:t>органів</a:t>
            </a:r>
            <a:r>
              <a:rPr lang="ru-RU" sz="2300" b="1" dirty="0">
                <a:solidFill>
                  <a:srgbClr val="C00000"/>
                </a:solidFill>
              </a:rPr>
              <a:t> коней</a:t>
            </a:r>
            <a:endParaRPr lang="ru-RU" sz="2300" dirty="0">
              <a:solidFill>
                <a:srgbClr val="C00000"/>
              </a:solidFill>
            </a:endParaRPr>
          </a:p>
          <a:p>
            <a:pPr algn="just"/>
            <a:r>
              <a:rPr lang="ru-RU" sz="2300" dirty="0" smtClean="0"/>
              <a:t>       </a:t>
            </a:r>
            <a:r>
              <a:rPr lang="ru-RU" sz="2300" dirty="0" err="1" smtClean="0"/>
              <a:t>Лімфатичні</a:t>
            </a:r>
            <a:r>
              <a:rPr lang="ru-RU" sz="2300" dirty="0" smtClean="0"/>
              <a:t> </a:t>
            </a:r>
            <a:r>
              <a:rPr lang="ru-RU" sz="2300" dirty="0" err="1" smtClean="0"/>
              <a:t>вузли</a:t>
            </a:r>
            <a:r>
              <a:rPr lang="ru-RU" sz="2300" dirty="0" smtClean="0"/>
              <a:t> </a:t>
            </a:r>
            <a:r>
              <a:rPr lang="ru-RU" sz="2300" dirty="0"/>
              <a:t>у коней </a:t>
            </a:r>
            <a:r>
              <a:rPr lang="ru-RU" sz="2300" dirty="0" err="1"/>
              <a:t>представлені</a:t>
            </a:r>
            <a:r>
              <a:rPr lang="ru-RU" sz="2300" dirty="0"/>
              <a:t> у </a:t>
            </a:r>
            <a:r>
              <a:rPr lang="ru-RU" sz="2300" dirty="0" err="1"/>
              <a:t>вигляді</a:t>
            </a:r>
            <a:r>
              <a:rPr lang="ru-RU" sz="2300" dirty="0"/>
              <a:t> </a:t>
            </a:r>
            <a:r>
              <a:rPr lang="ru-RU" sz="2300" dirty="0" err="1"/>
              <a:t>пакетів</a:t>
            </a:r>
            <a:r>
              <a:rPr lang="ru-RU" sz="2300" dirty="0"/>
              <a:t>, </a:t>
            </a:r>
            <a:r>
              <a:rPr lang="ru-RU" sz="2300" dirty="0" err="1" smtClean="0"/>
              <a:t>які</a:t>
            </a:r>
            <a:r>
              <a:rPr lang="ru-RU" sz="2300" dirty="0" smtClean="0"/>
              <a:t> </a:t>
            </a:r>
            <a:r>
              <a:rPr lang="ru-RU" sz="2300" dirty="0" err="1" smtClean="0"/>
              <a:t>складаються</a:t>
            </a:r>
            <a:r>
              <a:rPr lang="ru-RU" sz="2300" dirty="0" smtClean="0"/>
              <a:t> </a:t>
            </a:r>
            <a:r>
              <a:rPr lang="ru-RU" sz="2300" dirty="0" err="1"/>
              <a:t>з</a:t>
            </a:r>
            <a:r>
              <a:rPr lang="ru-RU" sz="2300" dirty="0"/>
              <a:t> </a:t>
            </a:r>
            <a:r>
              <a:rPr lang="ru-RU" sz="2300" dirty="0" err="1"/>
              <a:t>великої</a:t>
            </a:r>
            <a:r>
              <a:rPr lang="ru-RU" sz="2300" dirty="0"/>
              <a:t> </a:t>
            </a:r>
            <a:r>
              <a:rPr lang="ru-RU" sz="2300" dirty="0" err="1"/>
              <a:t>кількості</a:t>
            </a:r>
            <a:r>
              <a:rPr lang="ru-RU" sz="2300" dirty="0"/>
              <a:t> </a:t>
            </a:r>
            <a:r>
              <a:rPr lang="ru-RU" sz="2300" dirty="0" err="1"/>
              <a:t>дрібних</a:t>
            </a:r>
            <a:r>
              <a:rPr lang="ru-RU" sz="2300" dirty="0"/>
              <a:t> </a:t>
            </a:r>
            <a:r>
              <a:rPr lang="ru-RU" sz="2300" dirty="0" err="1"/>
              <a:t>вузликів</a:t>
            </a:r>
            <a:r>
              <a:rPr lang="ru-RU" sz="2300" dirty="0"/>
              <a:t>. </a:t>
            </a:r>
            <a:r>
              <a:rPr lang="ru-RU" sz="2300" dirty="0" err="1"/>
              <a:t>Додатково</a:t>
            </a:r>
            <a:r>
              <a:rPr lang="ru-RU" sz="2300" dirty="0"/>
              <a:t> у коней </a:t>
            </a:r>
            <a:r>
              <a:rPr lang="ru-RU" sz="2300" dirty="0" err="1" smtClean="0"/>
              <a:t>є</a:t>
            </a:r>
            <a:r>
              <a:rPr lang="ru-RU" sz="2300" dirty="0" smtClean="0"/>
              <a:t> </a:t>
            </a:r>
            <a:r>
              <a:rPr lang="ru-RU" sz="2300" dirty="0" err="1" smtClean="0"/>
              <a:t>підязичні</a:t>
            </a:r>
            <a:r>
              <a:rPr lang="ru-RU" sz="2300" dirty="0" smtClean="0"/>
              <a:t> </a:t>
            </a:r>
            <a:r>
              <a:rPr lang="ru-RU" sz="2300" dirty="0" err="1" smtClean="0"/>
              <a:t>лимфовузли</a:t>
            </a:r>
            <a:r>
              <a:rPr lang="ru-RU" sz="2300" dirty="0" smtClean="0"/>
              <a:t>, вони </a:t>
            </a:r>
            <a:r>
              <a:rPr lang="ru-RU" sz="2300" dirty="0" err="1"/>
              <a:t>перебувають</a:t>
            </a:r>
            <a:r>
              <a:rPr lang="ru-RU" sz="2300" dirty="0"/>
              <a:t> </a:t>
            </a:r>
            <a:r>
              <a:rPr lang="ru-RU" sz="2300" dirty="0" smtClean="0"/>
              <a:t>у </a:t>
            </a:r>
            <a:r>
              <a:rPr lang="ru-RU" sz="2300" dirty="0" err="1" smtClean="0"/>
              <a:t>міжщелеповому</a:t>
            </a:r>
            <a:r>
              <a:rPr lang="ru-RU" sz="2300" dirty="0" smtClean="0"/>
              <a:t> </a:t>
            </a:r>
            <a:r>
              <a:rPr lang="ru-RU" sz="2300" dirty="0" err="1"/>
              <a:t>просторі</a:t>
            </a:r>
            <a:r>
              <a:rPr lang="ru-RU" sz="2300" dirty="0"/>
              <a:t>, на </a:t>
            </a:r>
            <a:r>
              <a:rPr lang="ru-RU" sz="2300" dirty="0" err="1"/>
              <a:t>покутті</a:t>
            </a:r>
            <a:r>
              <a:rPr lang="ru-RU" sz="2300" dirty="0"/>
              <a:t> </a:t>
            </a:r>
            <a:r>
              <a:rPr lang="ru-RU" sz="2300" dirty="0" err="1"/>
              <a:t>розгалуження</a:t>
            </a:r>
            <a:r>
              <a:rPr lang="ru-RU" sz="2300" dirty="0"/>
              <a:t> </a:t>
            </a:r>
            <a:r>
              <a:rPr lang="ru-RU" sz="2300" dirty="0" err="1"/>
              <a:t>нижньої</a:t>
            </a:r>
            <a:r>
              <a:rPr lang="ru-RU" sz="2300" dirty="0"/>
              <a:t> </a:t>
            </a:r>
            <a:r>
              <a:rPr lang="ru-RU" sz="2300" dirty="0" err="1"/>
              <a:t>щелепи</a:t>
            </a:r>
            <a:r>
              <a:rPr lang="ru-RU" sz="2300" dirty="0"/>
              <a:t>,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ліктьові</a:t>
            </a:r>
            <a:r>
              <a:rPr lang="ru-RU" sz="2300" dirty="0"/>
              <a:t> – </a:t>
            </a:r>
            <a:r>
              <a:rPr lang="ru-RU" sz="2300" dirty="0" err="1"/>
              <a:t>розташовані</a:t>
            </a:r>
            <a:r>
              <a:rPr lang="ru-RU" sz="2300" dirty="0"/>
              <a:t> </a:t>
            </a:r>
            <a:r>
              <a:rPr lang="ru-RU" sz="2300" dirty="0" err="1"/>
              <a:t>на</a:t>
            </a:r>
            <a:r>
              <a:rPr lang="ru-RU" sz="2300" dirty="0"/>
              <a:t> </a:t>
            </a:r>
            <a:r>
              <a:rPr lang="ru-RU" sz="2300" dirty="0" err="1"/>
              <a:t>півметровій</a:t>
            </a:r>
            <a:r>
              <a:rPr lang="ru-RU" sz="2300" dirty="0"/>
              <a:t> </a:t>
            </a:r>
            <a:r>
              <a:rPr lang="ru-RU" sz="2300" dirty="0" err="1" smtClean="0"/>
              <a:t>плечовій</a:t>
            </a:r>
            <a:r>
              <a:rPr lang="ru-RU" sz="2300" dirty="0" smtClean="0"/>
              <a:t> </a:t>
            </a:r>
            <a:r>
              <a:rPr lang="ru-RU" sz="2300" dirty="0" err="1" smtClean="0"/>
              <a:t>кістці</a:t>
            </a:r>
            <a:r>
              <a:rPr lang="ru-RU" sz="2300" dirty="0" smtClean="0"/>
              <a:t> </a:t>
            </a:r>
            <a:r>
              <a:rPr lang="ru-RU" sz="2300" dirty="0" err="1"/>
              <a:t>поблизу</a:t>
            </a:r>
            <a:r>
              <a:rPr lang="ru-RU" sz="2300" dirty="0"/>
              <a:t> </a:t>
            </a:r>
            <a:r>
              <a:rPr lang="ru-RU" sz="2300" dirty="0" err="1"/>
              <a:t>ліктьового</a:t>
            </a:r>
            <a:r>
              <a:rPr lang="ru-RU" sz="2300" dirty="0"/>
              <a:t> </a:t>
            </a:r>
            <a:r>
              <a:rPr lang="ru-RU" sz="2300" dirty="0" err="1"/>
              <a:t>суглоба</a:t>
            </a:r>
            <a:r>
              <a:rPr lang="ru-RU" sz="2300" dirty="0"/>
              <a:t>, </a:t>
            </a:r>
            <a:r>
              <a:rPr lang="ru-RU" sz="2300" dirty="0" err="1"/>
              <a:t>між</a:t>
            </a:r>
            <a:r>
              <a:rPr lang="ru-RU" sz="2300" dirty="0"/>
              <a:t> </a:t>
            </a:r>
            <a:r>
              <a:rPr lang="ru-RU" sz="2300" dirty="0" err="1"/>
              <a:t>двоголовим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 smtClean="0"/>
              <a:t>внутрішньою</a:t>
            </a:r>
            <a:r>
              <a:rPr lang="ru-RU" sz="2300" dirty="0" smtClean="0"/>
              <a:t> </a:t>
            </a:r>
            <a:r>
              <a:rPr lang="ru-RU" sz="2300" dirty="0" err="1"/>
              <a:t>голівкою</a:t>
            </a:r>
            <a:r>
              <a:rPr lang="ru-RU" sz="2300" dirty="0"/>
              <a:t> </a:t>
            </a:r>
            <a:r>
              <a:rPr lang="ru-RU" sz="2300" dirty="0" err="1"/>
              <a:t>триглавого</a:t>
            </a:r>
            <a:r>
              <a:rPr lang="ru-RU" sz="2300" dirty="0"/>
              <a:t> мускула плеча. При </a:t>
            </a:r>
            <a:r>
              <a:rPr lang="ru-RU" sz="2300" dirty="0" err="1"/>
              <a:t>дослідженні</a:t>
            </a:r>
            <a:r>
              <a:rPr lang="ru-RU" sz="2300" dirty="0"/>
              <a:t> </a:t>
            </a:r>
            <a:r>
              <a:rPr lang="ru-RU" sz="2300" dirty="0" err="1"/>
              <a:t>голови</a:t>
            </a:r>
            <a:r>
              <a:rPr lang="ru-RU" sz="2300" dirty="0"/>
              <a:t> в коней </a:t>
            </a:r>
            <a:r>
              <a:rPr lang="ru-RU" sz="2300" dirty="0" err="1"/>
              <a:t>розрізають</a:t>
            </a:r>
            <a:r>
              <a:rPr lang="ru-RU" sz="2300" dirty="0"/>
              <a:t> </a:t>
            </a:r>
            <a:r>
              <a:rPr lang="ru-RU" sz="2300" dirty="0" err="1"/>
              <a:t>підщелепні</a:t>
            </a:r>
            <a:r>
              <a:rPr lang="ru-RU" sz="2300" dirty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підязикові</a:t>
            </a:r>
            <a:r>
              <a:rPr lang="ru-RU" sz="2300" dirty="0" smtClean="0"/>
              <a:t> </a:t>
            </a:r>
            <a:r>
              <a:rPr lang="ru-RU" sz="2300" dirty="0" err="1"/>
              <a:t>лімфатичні</a:t>
            </a:r>
            <a:r>
              <a:rPr lang="ru-RU" sz="2300" dirty="0"/>
              <a:t> </a:t>
            </a:r>
            <a:r>
              <a:rPr lang="ru-RU" sz="2300" dirty="0" err="1"/>
              <a:t>вузли</a:t>
            </a:r>
            <a:r>
              <a:rPr lang="ru-RU" sz="2300" dirty="0"/>
              <a:t>, </a:t>
            </a:r>
            <a:r>
              <a:rPr lang="ru-RU" sz="2300" dirty="0" err="1"/>
              <a:t>оглядають</a:t>
            </a:r>
            <a:r>
              <a:rPr lang="ru-RU" sz="2300" dirty="0"/>
              <a:t> </a:t>
            </a:r>
            <a:r>
              <a:rPr lang="ru-RU" sz="2300" dirty="0" err="1"/>
              <a:t>носову</a:t>
            </a:r>
            <a:r>
              <a:rPr lang="ru-RU" sz="2300" dirty="0"/>
              <a:t> </a:t>
            </a:r>
            <a:r>
              <a:rPr lang="ru-RU" sz="2300" dirty="0" err="1"/>
              <a:t>порожнину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вирубану</a:t>
            </a:r>
            <a:r>
              <a:rPr lang="ru-RU" sz="2300" dirty="0"/>
              <a:t> </a:t>
            </a:r>
            <a:r>
              <a:rPr lang="ru-RU" sz="2300" dirty="0" err="1"/>
              <a:t>носову</a:t>
            </a:r>
            <a:r>
              <a:rPr lang="ru-RU" sz="2300" dirty="0"/>
              <a:t> перегородку</a:t>
            </a:r>
            <a:r>
              <a:rPr lang="ru-RU" sz="2300" dirty="0" smtClean="0"/>
              <a:t>. </a:t>
            </a:r>
            <a:r>
              <a:rPr lang="ru-RU" sz="2300" dirty="0" err="1" smtClean="0"/>
              <a:t>Массетери</a:t>
            </a:r>
            <a:r>
              <a:rPr lang="ru-RU" sz="2300" dirty="0" smtClean="0"/>
              <a:t> </a:t>
            </a:r>
            <a:r>
              <a:rPr lang="ru-RU" sz="2300" dirty="0"/>
              <a:t>не </a:t>
            </a:r>
            <a:r>
              <a:rPr lang="ru-RU" sz="2300" dirty="0" err="1"/>
              <a:t>розкривають</a:t>
            </a:r>
            <a:r>
              <a:rPr lang="ru-RU" sz="2300" dirty="0"/>
              <a:t>. </a:t>
            </a:r>
            <a:endParaRPr lang="ru-RU" sz="2300" dirty="0" smtClean="0"/>
          </a:p>
          <a:p>
            <a:pPr algn="just"/>
            <a:r>
              <a:rPr lang="ru-RU" sz="2300" dirty="0"/>
              <a:t> </a:t>
            </a:r>
            <a:r>
              <a:rPr lang="ru-RU" sz="2300" dirty="0" smtClean="0"/>
              <a:t>         </a:t>
            </a:r>
            <a:r>
              <a:rPr lang="ru-RU" sz="2300" dirty="0" err="1" smtClean="0"/>
              <a:t>Під</a:t>
            </a:r>
            <a:r>
              <a:rPr lang="ru-RU" sz="2300" dirty="0" smtClean="0"/>
              <a:t> </a:t>
            </a:r>
            <a:r>
              <a:rPr lang="ru-RU" sz="2300" dirty="0"/>
              <a:t>час </a:t>
            </a:r>
            <a:r>
              <a:rPr lang="ru-RU" sz="2300" dirty="0" err="1"/>
              <a:t>огляду</a:t>
            </a:r>
            <a:r>
              <a:rPr lang="ru-RU" sz="2300" dirty="0"/>
              <a:t> </a:t>
            </a:r>
            <a:r>
              <a:rPr lang="ru-RU" sz="2300" dirty="0" err="1"/>
              <a:t>ліверу</a:t>
            </a:r>
            <a:r>
              <a:rPr lang="ru-RU" sz="2300" dirty="0"/>
              <a:t> </a:t>
            </a:r>
            <a:r>
              <a:rPr lang="ru-RU" sz="2300" dirty="0" err="1"/>
              <a:t>розкривають</a:t>
            </a:r>
            <a:r>
              <a:rPr lang="ru-RU" sz="2300" dirty="0"/>
              <a:t> трахею, </a:t>
            </a:r>
            <a:r>
              <a:rPr lang="ru-RU" sz="2300" dirty="0" err="1"/>
              <a:t>великі</a:t>
            </a:r>
            <a:r>
              <a:rPr lang="ru-RU" sz="2300" dirty="0"/>
              <a:t> бронхи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оглядають</a:t>
            </a:r>
            <a:r>
              <a:rPr lang="ru-RU" sz="2300" dirty="0"/>
              <a:t> </a:t>
            </a:r>
            <a:r>
              <a:rPr lang="ru-RU" sz="2300" dirty="0" err="1"/>
              <a:t>слизову</a:t>
            </a:r>
            <a:r>
              <a:rPr lang="ru-RU" sz="2300" dirty="0"/>
              <a:t> </a:t>
            </a:r>
            <a:r>
              <a:rPr lang="ru-RU" sz="2300" dirty="0" err="1"/>
              <a:t>оболонку</a:t>
            </a:r>
            <a:r>
              <a:rPr lang="ru-RU" sz="2300" dirty="0" smtClean="0"/>
              <a:t>. </a:t>
            </a:r>
            <a:r>
              <a:rPr lang="ru-RU" sz="2300" dirty="0" err="1" smtClean="0"/>
              <a:t>Розрізають</a:t>
            </a:r>
            <a:r>
              <a:rPr lang="ru-RU" sz="2300" dirty="0" smtClean="0"/>
              <a:t> </a:t>
            </a:r>
            <a:r>
              <a:rPr lang="ru-RU" sz="2300" dirty="0" err="1" smtClean="0"/>
              <a:t>всі</a:t>
            </a:r>
            <a:r>
              <a:rPr lang="ru-RU" sz="2300" dirty="0" smtClean="0"/>
              <a:t> </a:t>
            </a:r>
            <a:r>
              <a:rPr lang="ru-RU" sz="2300" dirty="0" err="1"/>
              <a:t>бронхіальні</a:t>
            </a:r>
            <a:r>
              <a:rPr lang="ru-RU" sz="2300" dirty="0"/>
              <a:t>,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навіть</a:t>
            </a:r>
            <a:r>
              <a:rPr lang="ru-RU" sz="2300" dirty="0"/>
              <a:t> </a:t>
            </a:r>
            <a:r>
              <a:rPr lang="ru-RU" sz="2300" dirty="0" err="1"/>
              <a:t>глибокі</a:t>
            </a:r>
            <a:r>
              <a:rPr lang="ru-RU" sz="2300" dirty="0"/>
              <a:t> </a:t>
            </a:r>
            <a:r>
              <a:rPr lang="ru-RU" sz="2300" dirty="0" err="1"/>
              <a:t>шийні</a:t>
            </a:r>
            <a:r>
              <a:rPr lang="ru-RU" sz="2300" dirty="0"/>
              <a:t> </a:t>
            </a:r>
            <a:r>
              <a:rPr lang="ru-RU" sz="2300" dirty="0" err="1"/>
              <a:t>лімфатичні</a:t>
            </a:r>
            <a:r>
              <a:rPr lang="ru-RU" sz="2300" dirty="0"/>
              <a:t> </a:t>
            </a:r>
            <a:r>
              <a:rPr lang="ru-RU" sz="2300" dirty="0" err="1"/>
              <a:t>вузли</a:t>
            </a:r>
            <a:r>
              <a:rPr lang="ru-RU" sz="2300" dirty="0"/>
              <a:t>, </a:t>
            </a:r>
            <a:r>
              <a:rPr lang="ru-RU" sz="2300" dirty="0" err="1"/>
              <a:t>розташовані</a:t>
            </a:r>
            <a:r>
              <a:rPr lang="ru-RU" sz="2300" dirty="0"/>
              <a:t> </a:t>
            </a:r>
            <a:r>
              <a:rPr lang="ru-RU" sz="2300" dirty="0" err="1"/>
              <a:t>вздовж</a:t>
            </a:r>
            <a:r>
              <a:rPr lang="ru-RU" sz="2300" dirty="0"/>
              <a:t> </a:t>
            </a:r>
            <a:r>
              <a:rPr lang="ru-RU" sz="2300" dirty="0" err="1"/>
              <a:t>трахеї</a:t>
            </a:r>
            <a:r>
              <a:rPr lang="ru-RU" sz="2300" dirty="0" smtClean="0"/>
              <a:t>. </a:t>
            </a:r>
            <a:r>
              <a:rPr lang="ru-RU" sz="2300" dirty="0" err="1" smtClean="0"/>
              <a:t>Розрізають</a:t>
            </a:r>
            <a:r>
              <a:rPr lang="ru-RU" sz="2300" dirty="0" smtClean="0"/>
              <a:t> </a:t>
            </a:r>
            <a:r>
              <a:rPr lang="ru-RU" sz="2300" dirty="0" err="1" smtClean="0"/>
              <a:t>двома</a:t>
            </a:r>
            <a:r>
              <a:rPr lang="ru-RU" sz="2300" dirty="0" smtClean="0"/>
              <a:t> </a:t>
            </a:r>
            <a:r>
              <a:rPr lang="ru-RU" sz="2300" dirty="0" err="1" smtClean="0"/>
              <a:t>косими</a:t>
            </a:r>
            <a:r>
              <a:rPr lang="ru-RU" sz="2300" dirty="0" smtClean="0"/>
              <a:t> </a:t>
            </a:r>
            <a:r>
              <a:rPr lang="ru-RU" sz="2300" dirty="0" err="1"/>
              <a:t>розрізами</a:t>
            </a:r>
            <a:r>
              <a:rPr lang="ru-RU" sz="2300" dirty="0"/>
              <a:t> </a:t>
            </a:r>
            <a:r>
              <a:rPr lang="ru-RU" sz="2300" dirty="0" smtClean="0"/>
              <a:t> </a:t>
            </a:r>
            <a:r>
              <a:rPr lang="ru-RU" sz="2300" dirty="0" err="1" smtClean="0"/>
              <a:t>обидві</a:t>
            </a:r>
            <a:r>
              <a:rPr lang="ru-RU" sz="2300" dirty="0" smtClean="0"/>
              <a:t>  </a:t>
            </a:r>
            <a:r>
              <a:rPr lang="ru-RU" sz="2300" dirty="0" err="1" smtClean="0"/>
              <a:t>частки</a:t>
            </a:r>
            <a:r>
              <a:rPr lang="ru-RU" sz="2300" dirty="0" smtClean="0"/>
              <a:t> </a:t>
            </a:r>
            <a:r>
              <a:rPr lang="ru-RU" sz="2300" dirty="0" err="1" smtClean="0"/>
              <a:t>легень</a:t>
            </a:r>
            <a:r>
              <a:rPr lang="ru-RU" sz="2300" dirty="0" smtClean="0"/>
              <a:t>,  </a:t>
            </a:r>
            <a:r>
              <a:rPr lang="ru-RU" sz="2300" dirty="0" err="1"/>
              <a:t>оглядають</a:t>
            </a:r>
            <a:r>
              <a:rPr lang="ru-RU" sz="2300" dirty="0"/>
              <a:t> </a:t>
            </a:r>
            <a:r>
              <a:rPr lang="ru-RU" sz="2300" dirty="0" err="1"/>
              <a:t>і</a:t>
            </a:r>
            <a:r>
              <a:rPr lang="ru-RU" sz="2300" dirty="0"/>
              <a:t> </a:t>
            </a:r>
            <a:r>
              <a:rPr lang="ru-RU" sz="2300" dirty="0" err="1"/>
              <a:t>промацують</a:t>
            </a:r>
            <a:r>
              <a:rPr lang="ru-RU" sz="2300" dirty="0"/>
              <a:t> </a:t>
            </a:r>
            <a:r>
              <a:rPr lang="ru-RU" sz="2300" dirty="0" err="1"/>
              <a:t>місця</a:t>
            </a:r>
            <a:r>
              <a:rPr lang="ru-RU" sz="2300" dirty="0"/>
              <a:t> </a:t>
            </a:r>
            <a:r>
              <a:rPr lang="ru-RU" sz="2300" dirty="0" err="1"/>
              <a:t>розтину</a:t>
            </a:r>
            <a:r>
              <a:rPr lang="ru-RU" sz="2300" dirty="0"/>
              <a:t>.</a:t>
            </a:r>
          </a:p>
          <a:p>
            <a:pPr algn="just"/>
            <a:r>
              <a:rPr lang="ru-RU" sz="2300" dirty="0" smtClean="0"/>
              <a:t>          При </a:t>
            </a:r>
            <a:r>
              <a:rPr lang="ru-RU" sz="2300" dirty="0" err="1"/>
              <a:t>дослідженні</a:t>
            </a:r>
            <a:r>
              <a:rPr lang="ru-RU" sz="2300" dirty="0"/>
              <a:t> туш </a:t>
            </a:r>
            <a:r>
              <a:rPr lang="ru-RU" sz="2300" dirty="0" err="1"/>
              <a:t>додатково</a:t>
            </a:r>
            <a:r>
              <a:rPr lang="ru-RU" sz="2300" dirty="0"/>
              <a:t> </a:t>
            </a:r>
            <a:r>
              <a:rPr lang="ru-RU" sz="2300" dirty="0" err="1"/>
              <a:t>оглядають</a:t>
            </a:r>
            <a:r>
              <a:rPr lang="ru-RU" sz="2300" dirty="0"/>
              <a:t> </a:t>
            </a:r>
            <a:r>
              <a:rPr lang="ru-RU" sz="2300" dirty="0" err="1"/>
              <a:t>м'язи</a:t>
            </a:r>
            <a:r>
              <a:rPr lang="ru-RU" sz="2300" dirty="0"/>
              <a:t> </a:t>
            </a:r>
            <a:r>
              <a:rPr lang="ru-RU" sz="2300" dirty="0" err="1"/>
              <a:t>з</a:t>
            </a:r>
            <a:r>
              <a:rPr lang="ru-RU" sz="2300" dirty="0"/>
              <a:t> боку лопатки на </a:t>
            </a:r>
            <a:r>
              <a:rPr lang="ru-RU" sz="2300" dirty="0" err="1"/>
              <a:t>меланоми</a:t>
            </a:r>
            <a:r>
              <a:rPr lang="ru-RU" sz="2300" dirty="0"/>
              <a:t> (особливо в </a:t>
            </a:r>
            <a:r>
              <a:rPr lang="ru-RU" sz="2300" dirty="0" err="1"/>
              <a:t>сірих</a:t>
            </a:r>
            <a:r>
              <a:rPr lang="ru-RU" sz="2300" dirty="0"/>
              <a:t> коней). У </a:t>
            </a:r>
            <a:r>
              <a:rPr lang="ru-RU" sz="2300" dirty="0" err="1"/>
              <a:t>іншому</a:t>
            </a:r>
            <a:r>
              <a:rPr lang="ru-RU" sz="2300" dirty="0"/>
              <a:t> методика </a:t>
            </a:r>
            <a:r>
              <a:rPr lang="ru-RU" sz="2300" dirty="0" err="1"/>
              <a:t>огляду</a:t>
            </a:r>
            <a:r>
              <a:rPr lang="ru-RU" sz="2300" dirty="0"/>
              <a:t> </a:t>
            </a:r>
            <a:r>
              <a:rPr lang="ru-RU" sz="2300" dirty="0" err="1"/>
              <a:t>органів</a:t>
            </a:r>
            <a:r>
              <a:rPr lang="ru-RU" sz="2300" dirty="0"/>
              <a:t> </a:t>
            </a:r>
            <a:r>
              <a:rPr lang="ru-RU" sz="2300" dirty="0" smtClean="0"/>
              <a:t>та </a:t>
            </a:r>
            <a:r>
              <a:rPr lang="ru-RU" sz="2300" dirty="0"/>
              <a:t>туш </a:t>
            </a:r>
            <a:r>
              <a:rPr lang="ru-RU" sz="2300" dirty="0" err="1"/>
              <a:t>така</a:t>
            </a:r>
            <a:r>
              <a:rPr lang="ru-RU" sz="2300" dirty="0"/>
              <a:t> сама, як в </a:t>
            </a:r>
            <a:r>
              <a:rPr lang="ru-RU" sz="2300" dirty="0" err="1"/>
              <a:t>великої</a:t>
            </a:r>
            <a:r>
              <a:rPr lang="ru-RU" sz="2300" dirty="0"/>
              <a:t> </a:t>
            </a:r>
            <a:r>
              <a:rPr lang="ru-RU" sz="2300" dirty="0" err="1"/>
              <a:t>рогатої</a:t>
            </a:r>
            <a:r>
              <a:rPr lang="ru-RU" sz="2300" dirty="0"/>
              <a:t> </a:t>
            </a:r>
            <a:r>
              <a:rPr lang="ru-RU" sz="2300" dirty="0" err="1"/>
              <a:t>худо</a:t>
            </a:r>
            <a:r>
              <a:rPr lang="ru-RU" sz="2200" dirty="0" err="1"/>
              <a:t>би</a:t>
            </a:r>
            <a:r>
              <a:rPr lang="ru-RU" sz="2200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Дякую </a:t>
            </a:r>
          </a:p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За увагу!!!</a:t>
            </a:r>
            <a:endParaRPr lang="ru-RU" sz="6000" dirty="0">
              <a:solidFill>
                <a:srgbClr val="00B050"/>
              </a:solidFill>
            </a:endParaRPr>
          </a:p>
        </p:txBody>
      </p:sp>
      <p:pic>
        <p:nvPicPr>
          <p:cNvPr id="6146" name="Picture 2" descr="C:\Users\Администратор\Downloads\i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204864"/>
            <a:ext cx="5544616" cy="4653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198"/>
            <a:ext cx="8229600" cy="6212161"/>
          </a:xfrm>
        </p:spPr>
        <p:txBody>
          <a:bodyPr>
            <a:normAutofit/>
          </a:bodyPr>
          <a:lstStyle/>
          <a:p>
            <a:r>
              <a:rPr lang="uk-UA" sz="3200" b="1" dirty="0"/>
              <a:t>План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1.Порядок огляду продуктів забою тварин.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2.ВСЕ і порядок огляду туш великої рогатої худоби.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3.ВСЕ і порядок огляду туш дрібної рогатої худоби.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4.ВСЕ і порядок огляду туш свиней.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5.ВСЕ і порядок огляду туш птиці</a:t>
            </a:r>
            <a:r>
              <a:rPr lang="uk-UA" sz="3200" dirty="0" smtClean="0"/>
              <a:t>.</a:t>
            </a:r>
            <a:r>
              <a:rPr lang="ru-RU" altLang="ru-RU" sz="3200" dirty="0">
                <a:latin typeface="Arial" panose="020B0604020202020204" pitchFamily="34" charset="0"/>
              </a:rPr>
              <a:t/>
            </a:r>
            <a:br>
              <a:rPr lang="ru-RU" altLang="ru-RU" sz="3200" dirty="0">
                <a:latin typeface="Arial" panose="020B0604020202020204" pitchFamily="34" charset="0"/>
              </a:rPr>
            </a:br>
            <a:endParaRPr lang="ru-RU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48834" y="67017"/>
            <a:ext cx="6463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2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uk-UA" sz="1800" b="1" dirty="0">
                <a:solidFill>
                  <a:schemeClr val="bg1"/>
                </a:solidFill>
              </a:rPr>
              <a:t>Література: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i="1" dirty="0">
                <a:solidFill>
                  <a:schemeClr val="bg1"/>
                </a:solidFill>
              </a:rPr>
              <a:t>обов’язкова: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1.Технологія продуктів забою тварин. /В.В. Власенко, І.Г. Береза, М.І. Машкін, П.В. </a:t>
            </a:r>
            <a:r>
              <a:rPr lang="uk-UA" sz="1800" dirty="0" err="1">
                <a:solidFill>
                  <a:schemeClr val="bg1"/>
                </a:solidFill>
              </a:rPr>
              <a:t>Микитюк</a:t>
            </a:r>
            <a:r>
              <a:rPr lang="uk-UA" sz="1800" dirty="0">
                <a:solidFill>
                  <a:schemeClr val="bg1"/>
                </a:solidFill>
              </a:rPr>
              <a:t>, Л.П. Середа, М.Ф. Бойко/. - Вінниця, РВВ ВАТ "</a:t>
            </a:r>
            <a:r>
              <a:rPr lang="uk-UA" sz="1800" dirty="0" err="1">
                <a:solidFill>
                  <a:schemeClr val="bg1"/>
                </a:solidFill>
              </a:rPr>
              <a:t>Віноблдрукарня</a:t>
            </a:r>
            <a:r>
              <a:rPr lang="uk-UA" sz="1800" dirty="0">
                <a:solidFill>
                  <a:schemeClr val="bg1"/>
                </a:solidFill>
              </a:rPr>
              <a:t>", 1999. - 448 с,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2.	Ветеринарно-санітарна експертиза сировини та продуктів тваринного</a:t>
            </a:r>
            <a:br>
              <a:rPr lang="uk-UA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походження. (Навчальний посібник). /В.В. Власенко, В.Й. Кравців, В.І.</a:t>
            </a:r>
            <a:br>
              <a:rPr lang="uk-UA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Хоменко, В.М. Ковбасенко, В.В. </a:t>
            </a:r>
            <a:r>
              <a:rPr lang="uk-UA" sz="1800" dirty="0" err="1">
                <a:solidFill>
                  <a:schemeClr val="bg1"/>
                </a:solidFill>
              </a:rPr>
              <a:t>Касянчук</a:t>
            </a:r>
            <a:r>
              <a:rPr lang="uk-UA" sz="1800" dirty="0">
                <a:solidFill>
                  <a:schemeClr val="bg1"/>
                </a:solidFill>
              </a:rPr>
              <a:t>, В.М. Безсмертний, П.П.</a:t>
            </a:r>
            <a:br>
              <a:rPr lang="uk-UA" sz="1800" dirty="0">
                <a:solidFill>
                  <a:schemeClr val="bg1"/>
                </a:solidFill>
              </a:rPr>
            </a:br>
            <a:r>
              <a:rPr lang="uk-UA" sz="1800" dirty="0" err="1">
                <a:solidFill>
                  <a:schemeClr val="bg1"/>
                </a:solidFill>
              </a:rPr>
              <a:t>Микитюк</a:t>
            </a:r>
            <a:r>
              <a:rPr lang="uk-UA" sz="1800" dirty="0">
                <a:solidFill>
                  <a:schemeClr val="bg1"/>
                </a:solidFill>
              </a:rPr>
              <a:t>/. -- Вінниця, РВВ ВАТ "</a:t>
            </a:r>
            <a:r>
              <a:rPr lang="uk-UA" sz="1800" dirty="0" err="1">
                <a:solidFill>
                  <a:schemeClr val="bg1"/>
                </a:solidFill>
              </a:rPr>
              <a:t>Віноблдрукарня</a:t>
            </a:r>
            <a:r>
              <a:rPr lang="uk-UA" sz="1800" dirty="0">
                <a:solidFill>
                  <a:schemeClr val="bg1"/>
                </a:solidFill>
              </a:rPr>
              <a:t>", 1999. - 514 с.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3.	Ветеринарно-санітарний контроль на підприємствах м'ясної</a:t>
            </a:r>
            <a:br>
              <a:rPr lang="uk-UA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промисловості. (Навчальний посібник). /</a:t>
            </a:r>
            <a:r>
              <a:rPr lang="uk-UA" sz="1800" dirty="0" err="1">
                <a:solidFill>
                  <a:schemeClr val="bg1"/>
                </a:solidFill>
              </a:rPr>
              <a:t>Р.Й.Кравців</a:t>
            </a:r>
            <a:r>
              <a:rPr lang="uk-UA" sz="1800" dirty="0">
                <a:solidFill>
                  <a:schemeClr val="bg1"/>
                </a:solidFill>
              </a:rPr>
              <a:t>, </a:t>
            </a:r>
            <a:r>
              <a:rPr lang="uk-UA" sz="1800" dirty="0" err="1">
                <a:solidFill>
                  <a:schemeClr val="bg1"/>
                </a:solidFill>
              </a:rPr>
              <a:t>П.І.Вербицький</a:t>
            </a:r>
            <a:r>
              <a:rPr lang="uk-UA" sz="1800" dirty="0">
                <a:solidFill>
                  <a:schemeClr val="bg1"/>
                </a:solidFill>
              </a:rPr>
              <a:t>, Ю.І.</a:t>
            </a:r>
            <a:br>
              <a:rPr lang="uk-UA" sz="1800" dirty="0">
                <a:solidFill>
                  <a:schemeClr val="bg1"/>
                </a:solidFill>
              </a:rPr>
            </a:br>
            <a:r>
              <a:rPr lang="uk-UA" sz="1800" dirty="0" err="1">
                <a:solidFill>
                  <a:schemeClr val="bg1"/>
                </a:solidFill>
              </a:rPr>
              <a:t>Остап'юк</a:t>
            </a:r>
            <a:r>
              <a:rPr lang="uk-UA" sz="1800" dirty="0">
                <a:solidFill>
                  <a:schemeClr val="bg1"/>
                </a:solidFill>
              </a:rPr>
              <a:t>/. - Львів, Галицька видавнича спілка, 2002. - 368 с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i="1" dirty="0">
                <a:solidFill>
                  <a:schemeClr val="bg1"/>
                </a:solidFill>
              </a:rPr>
              <a:t>додаткова: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Власенко ВВ., </a:t>
            </a:r>
            <a:r>
              <a:rPr lang="uk-UA" sz="1800" dirty="0" err="1">
                <a:solidFill>
                  <a:schemeClr val="bg1"/>
                </a:solidFill>
              </a:rPr>
              <a:t>ЗахаренкоМ.О</a:t>
            </a:r>
            <a:r>
              <a:rPr lang="uk-UA" sz="1800" dirty="0">
                <a:solidFill>
                  <a:schemeClr val="bg1"/>
                </a:solidFill>
              </a:rPr>
              <a:t>., Гаврилюк М.Д., Яремчук О.С., </a:t>
            </a:r>
            <a:r>
              <a:rPr lang="uk-UA" sz="1800" dirty="0" err="1">
                <a:solidFill>
                  <a:schemeClr val="bg1"/>
                </a:solidFill>
              </a:rPr>
              <a:t>Конопко</a:t>
            </a:r>
            <a:r>
              <a:rPr lang="uk-UA" sz="1800" dirty="0">
                <a:solidFill>
                  <a:schemeClr val="bg1"/>
                </a:solidFill>
              </a:rPr>
              <a:t> І.Г. Технологія продуктів забою тварин 2009 Вінниця: Едельвейс і К, 2009. - 447с.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Власенко В.В., Кравців Р.И, </a:t>
            </a:r>
            <a:r>
              <a:rPr lang="uk-UA" sz="1800" dirty="0" err="1">
                <a:solidFill>
                  <a:schemeClr val="bg1"/>
                </a:solidFill>
              </a:rPr>
              <a:t>Якубчак</a:t>
            </a:r>
            <a:r>
              <a:rPr lang="uk-UA" sz="1800" dirty="0">
                <a:solidFill>
                  <a:schemeClr val="bg1"/>
                </a:solidFill>
              </a:rPr>
              <a:t> О.М., </a:t>
            </a:r>
            <a:r>
              <a:rPr lang="uk-UA" sz="1800" dirty="0" err="1">
                <a:solidFill>
                  <a:schemeClr val="bg1"/>
                </a:solidFill>
              </a:rPr>
              <a:t>Касянчук</a:t>
            </a:r>
            <a:r>
              <a:rPr lang="uk-UA" sz="1800" dirty="0">
                <a:solidFill>
                  <a:schemeClr val="bg1"/>
                </a:solidFill>
              </a:rPr>
              <a:t> В.В. Ветеринарно-санітарно експертиза м'яса і м'ясопродуктів. 2008 Вінниця: Едельвейс, 2008. - 454с.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Власенко В.В., </a:t>
            </a:r>
            <a:r>
              <a:rPr lang="uk-UA" sz="1800" dirty="0" err="1">
                <a:solidFill>
                  <a:schemeClr val="bg1"/>
                </a:solidFill>
              </a:rPr>
              <a:t>Касянчук</a:t>
            </a:r>
            <a:r>
              <a:rPr lang="uk-UA" sz="1800" dirty="0">
                <a:solidFill>
                  <a:schemeClr val="bg1"/>
                </a:solidFill>
              </a:rPr>
              <a:t> В.В., Власенко І.Г., </a:t>
            </a:r>
            <a:r>
              <a:rPr lang="uk-UA" sz="1800" dirty="0" err="1">
                <a:solidFill>
                  <a:schemeClr val="bg1"/>
                </a:solidFill>
              </a:rPr>
              <a:t>Кольчак</a:t>
            </a:r>
            <a:r>
              <a:rPr lang="uk-UA" sz="1800" dirty="0">
                <a:solidFill>
                  <a:schemeClr val="bg1"/>
                </a:solidFill>
              </a:rPr>
              <a:t> В.В. Ветеринарно-санітарно експертиза м'яса і м'ясопродуктів. Навчальний посібник за ред.. проф.. Власенко В.В. 2008 Вінниця: ВДАУ, РВВ, 2008 -108с.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uk-UA" sz="1800" dirty="0">
                <a:solidFill>
                  <a:schemeClr val="bg1"/>
                </a:solidFill>
              </a:rPr>
              <a:t>4.Власенко В.В., </a:t>
            </a:r>
            <a:r>
              <a:rPr lang="uk-UA" sz="1800" dirty="0" err="1">
                <a:solidFill>
                  <a:schemeClr val="bg1"/>
                </a:solidFill>
              </a:rPr>
              <a:t>Конопко</a:t>
            </a:r>
            <a:r>
              <a:rPr lang="uk-UA" sz="1800" dirty="0">
                <a:solidFill>
                  <a:schemeClr val="bg1"/>
                </a:solidFill>
              </a:rPr>
              <a:t> І.Г., Березовський І.В. Мікробіологія м'яса та м'ясопродуктів. 2003 Вінниця: </a:t>
            </a:r>
            <a:r>
              <a:rPr lang="uk-UA" sz="1800" dirty="0" err="1">
                <a:solidFill>
                  <a:schemeClr val="bg1"/>
                </a:solidFill>
              </a:rPr>
              <a:t>Гіпаніс</a:t>
            </a:r>
            <a:r>
              <a:rPr lang="uk-UA" sz="1800" dirty="0">
                <a:solidFill>
                  <a:schemeClr val="bg1"/>
                </a:solidFill>
              </a:rPr>
              <a:t>, 2006,- 589с.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0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100" dirty="0"/>
              <a:t> </a:t>
            </a:r>
            <a:r>
              <a:rPr lang="uk-UA" sz="2100" dirty="0" smtClean="0"/>
              <a:t>       </a:t>
            </a:r>
            <a:r>
              <a:rPr lang="ru-RU" sz="2100" dirty="0" err="1" smtClean="0"/>
              <a:t>Якість</a:t>
            </a:r>
            <a:r>
              <a:rPr lang="ru-RU" sz="2100" dirty="0" smtClean="0"/>
              <a:t> 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 smtClean="0"/>
              <a:t>ветеринарний</a:t>
            </a:r>
            <a:r>
              <a:rPr lang="ru-RU" sz="2100" dirty="0" smtClean="0"/>
              <a:t> </a:t>
            </a:r>
            <a:r>
              <a:rPr lang="ru-RU" sz="2100" dirty="0"/>
              <a:t>стан </a:t>
            </a:r>
            <a:r>
              <a:rPr lang="ru-RU" sz="2100" dirty="0" err="1"/>
              <a:t>продуктів</a:t>
            </a:r>
            <a:r>
              <a:rPr lang="ru-RU" sz="2100" dirty="0"/>
              <a:t> </a:t>
            </a:r>
            <a:r>
              <a:rPr lang="ru-RU" sz="2100" dirty="0" err="1"/>
              <a:t>тваринництва</a:t>
            </a:r>
            <a:r>
              <a:rPr lang="ru-RU" sz="2100" dirty="0"/>
              <a:t> </a:t>
            </a:r>
            <a:r>
              <a:rPr lang="ru-RU" sz="2100" dirty="0" smtClean="0"/>
              <a:t>та </a:t>
            </a:r>
            <a:r>
              <a:rPr lang="ru-RU" sz="2100" dirty="0" err="1" smtClean="0"/>
              <a:t>їх</a:t>
            </a:r>
            <a:r>
              <a:rPr lang="ru-RU" sz="2100" dirty="0" smtClean="0"/>
              <a:t> </a:t>
            </a:r>
            <a:r>
              <a:rPr lang="ru-RU" sz="2100" dirty="0" err="1" smtClean="0"/>
              <a:t>виробництва</a:t>
            </a:r>
            <a:r>
              <a:rPr lang="ru-RU" sz="2100" dirty="0" smtClean="0"/>
              <a:t> </a:t>
            </a:r>
            <a:r>
              <a:rPr lang="ru-RU" sz="2100" dirty="0"/>
              <a:t>у </a:t>
            </a:r>
            <a:r>
              <a:rPr lang="ru-RU" sz="2100" dirty="0" err="1"/>
              <a:t>господарствах</a:t>
            </a:r>
            <a:r>
              <a:rPr lang="ru-RU" sz="2100" dirty="0"/>
              <a:t>, на </a:t>
            </a:r>
            <a:r>
              <a:rPr lang="ru-RU" sz="2100" dirty="0" err="1"/>
              <a:t>підприємствах</a:t>
            </a:r>
            <a:r>
              <a:rPr lang="ru-RU" sz="2100" dirty="0"/>
              <a:t> </a:t>
            </a:r>
            <a:r>
              <a:rPr lang="ru-RU" sz="2100" dirty="0" err="1"/>
              <a:t>із</a:t>
            </a:r>
            <a:r>
              <a:rPr lang="ru-RU" sz="2100" dirty="0"/>
              <a:t> </a:t>
            </a:r>
            <a:r>
              <a:rPr lang="ru-RU" sz="2100" dirty="0" err="1"/>
              <a:t>переробки</a:t>
            </a:r>
            <a:r>
              <a:rPr lang="ru-RU" sz="2100" dirty="0"/>
              <a:t>, у </a:t>
            </a:r>
            <a:r>
              <a:rPr lang="ru-RU" sz="2100" dirty="0" err="1"/>
              <a:t>місцях</a:t>
            </a:r>
            <a:r>
              <a:rPr lang="ru-RU" sz="2100" dirty="0"/>
              <a:t> </a:t>
            </a:r>
            <a:r>
              <a:rPr lang="ru-RU" sz="2100" dirty="0" err="1"/>
              <a:t>збереження</a:t>
            </a:r>
            <a:r>
              <a:rPr lang="ru-RU" sz="2100" dirty="0"/>
              <a:t> 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/>
              <a:t>реалізації</a:t>
            </a:r>
            <a:r>
              <a:rPr lang="ru-RU" sz="2100" dirty="0"/>
              <a:t> </a:t>
            </a:r>
            <a:r>
              <a:rPr lang="ru-RU" sz="2100" dirty="0" err="1"/>
              <a:t>контролюють</a:t>
            </a:r>
            <a:r>
              <a:rPr lang="ru-RU" sz="2100" dirty="0"/>
              <a:t> </a:t>
            </a:r>
            <a:r>
              <a:rPr lang="ru-RU" sz="2100" dirty="0" smtClean="0"/>
              <a:t> </a:t>
            </a:r>
            <a:r>
              <a:rPr lang="ru-RU" sz="2100" dirty="0" err="1" smtClean="0"/>
              <a:t>ветеринарні</a:t>
            </a:r>
            <a:r>
              <a:rPr lang="ru-RU" sz="2100" dirty="0" smtClean="0"/>
              <a:t>  </a:t>
            </a:r>
            <a:r>
              <a:rPr lang="ru-RU" sz="2100" dirty="0" err="1" smtClean="0"/>
              <a:t>фахівці</a:t>
            </a:r>
            <a:r>
              <a:rPr lang="ru-RU" sz="2100" dirty="0"/>
              <a:t>.</a:t>
            </a:r>
          </a:p>
          <a:p>
            <a:pPr algn="just"/>
            <a:r>
              <a:rPr lang="ru-RU" sz="2100" dirty="0" smtClean="0"/>
              <a:t>        Мета </a:t>
            </a:r>
            <a:r>
              <a:rPr lang="ru-RU" sz="2100" dirty="0" err="1" smtClean="0"/>
              <a:t>ветеринарно</a:t>
            </a:r>
            <a:r>
              <a:rPr lang="ru-RU" sz="2100" dirty="0" smtClean="0"/>
              <a:t> - </a:t>
            </a:r>
            <a:r>
              <a:rPr lang="ru-RU" sz="2100" dirty="0" err="1" smtClean="0"/>
              <a:t>санітарної</a:t>
            </a:r>
            <a:r>
              <a:rPr lang="ru-RU" sz="2100" dirty="0" smtClean="0"/>
              <a:t> </a:t>
            </a:r>
            <a:r>
              <a:rPr lang="ru-RU" sz="2100" dirty="0" err="1"/>
              <a:t>експертизи</a:t>
            </a:r>
            <a:r>
              <a:rPr lang="ru-RU" sz="2100" dirty="0"/>
              <a:t> </a:t>
            </a:r>
            <a:r>
              <a:rPr lang="ru-RU" sz="2100" dirty="0" err="1" smtClean="0"/>
              <a:t>полягає</a:t>
            </a:r>
            <a:r>
              <a:rPr lang="ru-RU" sz="2100" dirty="0" smtClean="0"/>
              <a:t> у </a:t>
            </a:r>
            <a:r>
              <a:rPr lang="ru-RU" sz="2100" dirty="0" err="1"/>
              <a:t>попередженні</a:t>
            </a:r>
            <a:r>
              <a:rPr lang="ru-RU" sz="2100" dirty="0"/>
              <a:t> </a:t>
            </a:r>
            <a:r>
              <a:rPr lang="ru-RU" sz="2100" dirty="0" err="1"/>
              <a:t>захворювання</a:t>
            </a:r>
            <a:r>
              <a:rPr lang="ru-RU" sz="2100" dirty="0"/>
              <a:t> </a:t>
            </a:r>
            <a:r>
              <a:rPr lang="ru-RU" sz="2100" dirty="0" smtClean="0"/>
              <a:t>людей </a:t>
            </a:r>
            <a:r>
              <a:rPr lang="ru-RU" sz="2100" dirty="0" err="1" smtClean="0"/>
              <a:t>антропозоонозами</a:t>
            </a:r>
            <a:r>
              <a:rPr lang="ru-RU" sz="2100" dirty="0" smtClean="0"/>
              <a:t> </a:t>
            </a:r>
            <a:r>
              <a:rPr lang="ru-RU" sz="2100" dirty="0"/>
              <a:t>та </a:t>
            </a:r>
            <a:r>
              <a:rPr lang="ru-RU" sz="2100" dirty="0" err="1" smtClean="0"/>
              <a:t>іншими</a:t>
            </a:r>
            <a:r>
              <a:rPr lang="ru-RU" sz="2100" dirty="0" smtClean="0"/>
              <a:t> хворобами при </a:t>
            </a:r>
            <a:r>
              <a:rPr lang="ru-RU" sz="2100" dirty="0" err="1" smtClean="0"/>
              <a:t>вживанні</a:t>
            </a:r>
            <a:r>
              <a:rPr lang="ru-RU" sz="2100" dirty="0" smtClean="0"/>
              <a:t> </a:t>
            </a:r>
            <a:r>
              <a:rPr lang="ru-RU" sz="2100" dirty="0" err="1"/>
              <a:t>продуктів</a:t>
            </a:r>
            <a:r>
              <a:rPr lang="ru-RU" sz="2100" dirty="0"/>
              <a:t> </a:t>
            </a:r>
            <a:r>
              <a:rPr lang="ru-RU" sz="2100" dirty="0" err="1"/>
              <a:t>харчування</a:t>
            </a:r>
            <a:r>
              <a:rPr lang="ru-RU" sz="2100" dirty="0"/>
              <a:t>, а</a:t>
            </a:r>
            <a:r>
              <a:rPr lang="ru-RU" sz="2100" dirty="0" smtClean="0"/>
              <a:t> </a:t>
            </a:r>
            <a:r>
              <a:rPr lang="ru-RU" sz="2100" dirty="0" err="1" smtClean="0"/>
              <a:t>також</a:t>
            </a:r>
            <a:r>
              <a:rPr lang="ru-RU" sz="2100" dirty="0" smtClean="0"/>
              <a:t> </a:t>
            </a:r>
            <a:r>
              <a:rPr lang="ru-RU" sz="2100" dirty="0" err="1"/>
              <a:t>профілактиці</a:t>
            </a:r>
            <a:r>
              <a:rPr lang="ru-RU" sz="2100" dirty="0"/>
              <a:t> хвороб </a:t>
            </a:r>
            <a:r>
              <a:rPr lang="ru-RU" sz="2100" dirty="0" err="1"/>
              <a:t>худоби</a:t>
            </a:r>
            <a:r>
              <a:rPr lang="ru-RU" sz="2100" dirty="0"/>
              <a:t> 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/>
              <a:t>птиці</a:t>
            </a:r>
            <a:r>
              <a:rPr lang="ru-RU" sz="2100" dirty="0"/>
              <a:t>, </a:t>
            </a:r>
            <a:r>
              <a:rPr lang="ru-RU" sz="2100" dirty="0" err="1"/>
              <a:t>розповсюдження</a:t>
            </a:r>
            <a:r>
              <a:rPr lang="ru-RU" sz="2100" dirty="0"/>
              <a:t> </a:t>
            </a:r>
            <a:r>
              <a:rPr lang="ru-RU" sz="2100" dirty="0" err="1"/>
              <a:t>яких</a:t>
            </a:r>
            <a:r>
              <a:rPr lang="ru-RU" sz="2100" dirty="0"/>
              <a:t> </a:t>
            </a:r>
            <a:r>
              <a:rPr lang="ru-RU" sz="2100" dirty="0" err="1"/>
              <a:t>можливо</a:t>
            </a:r>
            <a:r>
              <a:rPr lang="ru-RU" sz="2100" dirty="0"/>
              <a:t> через корми </a:t>
            </a:r>
            <a:r>
              <a:rPr lang="ru-RU" sz="2100" dirty="0" err="1"/>
              <a:t>тваринного</a:t>
            </a:r>
            <a:r>
              <a:rPr lang="ru-RU" sz="2100" dirty="0"/>
              <a:t> </a:t>
            </a:r>
            <a:r>
              <a:rPr lang="ru-RU" sz="2100" dirty="0" err="1"/>
              <a:t>походження</a:t>
            </a:r>
            <a:r>
              <a:rPr lang="ru-RU" sz="2100" dirty="0"/>
              <a:t>. Правильна </a:t>
            </a:r>
            <a:r>
              <a:rPr lang="ru-RU" sz="2100" dirty="0" err="1"/>
              <a:t>організація</a:t>
            </a:r>
            <a:r>
              <a:rPr lang="ru-RU" sz="2100" dirty="0"/>
              <a:t> та </a:t>
            </a:r>
            <a:r>
              <a:rPr lang="ru-RU" sz="2100" dirty="0" err="1"/>
              <a:t>обов'язковий</a:t>
            </a:r>
            <a:r>
              <a:rPr lang="ru-RU" sz="2100" dirty="0"/>
              <a:t> </a:t>
            </a:r>
            <a:r>
              <a:rPr lang="ru-RU" sz="2100" dirty="0" err="1"/>
              <a:t>ветеринарно-санітарний</a:t>
            </a:r>
            <a:r>
              <a:rPr lang="ru-RU" sz="2100" dirty="0"/>
              <a:t> </a:t>
            </a:r>
            <a:r>
              <a:rPr lang="ru-RU" sz="2100" dirty="0" smtClean="0"/>
              <a:t>контроль </a:t>
            </a:r>
            <a:r>
              <a:rPr lang="ru-RU" sz="2100" dirty="0" err="1"/>
              <a:t>забезпечують</a:t>
            </a:r>
            <a:r>
              <a:rPr lang="ru-RU" sz="2100" dirty="0"/>
              <a:t> </a:t>
            </a:r>
            <a:r>
              <a:rPr lang="ru-RU" sz="2100" dirty="0" err="1"/>
              <a:t>випуск</a:t>
            </a:r>
            <a:r>
              <a:rPr lang="ru-RU" sz="2100" dirty="0"/>
              <a:t> </a:t>
            </a:r>
            <a:r>
              <a:rPr lang="ru-RU" sz="2100" dirty="0" err="1"/>
              <a:t>екологічно</a:t>
            </a:r>
            <a:r>
              <a:rPr lang="ru-RU" sz="2100" dirty="0"/>
              <a:t> </a:t>
            </a:r>
            <a:r>
              <a:rPr lang="ru-RU" sz="2100" dirty="0" err="1"/>
              <a:t>чистих</a:t>
            </a:r>
            <a:r>
              <a:rPr lang="ru-RU" sz="2100" dirty="0"/>
              <a:t> </a:t>
            </a:r>
            <a:r>
              <a:rPr lang="ru-RU" sz="2100" dirty="0" err="1"/>
              <a:t>продуктів</a:t>
            </a:r>
            <a:r>
              <a:rPr lang="ru-RU" sz="2100" dirty="0"/>
              <a:t> </a:t>
            </a:r>
            <a:r>
              <a:rPr lang="ru-RU" sz="2100" dirty="0" err="1" smtClean="0"/>
              <a:t>високої</a:t>
            </a:r>
            <a:r>
              <a:rPr lang="ru-RU" sz="2100" dirty="0" smtClean="0"/>
              <a:t> </a:t>
            </a:r>
            <a:r>
              <a:rPr lang="ru-RU" sz="2100" dirty="0" err="1" smtClean="0"/>
              <a:t>санітарно-гігієнічної</a:t>
            </a:r>
            <a:r>
              <a:rPr lang="ru-RU" sz="2100" dirty="0" smtClean="0"/>
              <a:t> </a:t>
            </a:r>
            <a:r>
              <a:rPr lang="ru-RU" sz="2100" dirty="0" err="1"/>
              <a:t>якості</a:t>
            </a:r>
            <a:r>
              <a:rPr lang="ru-RU" sz="2100" dirty="0"/>
              <a:t>, а </a:t>
            </a:r>
            <a:r>
              <a:rPr lang="ru-RU" sz="2100" dirty="0" err="1"/>
              <a:t>й</a:t>
            </a:r>
            <a:r>
              <a:rPr lang="ru-RU" sz="2100" dirty="0"/>
              <a:t> </a:t>
            </a:r>
            <a:r>
              <a:rPr lang="ru-RU" sz="2100" dirty="0" err="1"/>
              <a:t>гарантують</a:t>
            </a:r>
            <a:r>
              <a:rPr lang="ru-RU" sz="2100" dirty="0"/>
              <a:t> </a:t>
            </a:r>
            <a:r>
              <a:rPr lang="ru-RU" sz="2100" dirty="0" err="1"/>
              <a:t>охорону</a:t>
            </a:r>
            <a:r>
              <a:rPr lang="ru-RU" sz="2100" dirty="0"/>
              <a:t> </a:t>
            </a:r>
            <a:r>
              <a:rPr lang="ru-RU" sz="2100" dirty="0" err="1"/>
              <a:t>населення</a:t>
            </a:r>
            <a:r>
              <a:rPr lang="ru-RU" sz="2100" dirty="0"/>
              <a:t> </a:t>
            </a:r>
            <a:r>
              <a:rPr lang="ru-RU" sz="2100" dirty="0" err="1" smtClean="0"/>
              <a:t>від</a:t>
            </a:r>
            <a:r>
              <a:rPr lang="ru-RU" sz="2100" dirty="0" smtClean="0"/>
              <a:t> хвороб</a:t>
            </a:r>
            <a:r>
              <a:rPr lang="ru-RU" sz="2100" dirty="0"/>
              <a:t>, </a:t>
            </a:r>
            <a:r>
              <a:rPr lang="ru-RU" sz="2100" dirty="0" err="1"/>
              <a:t>загальних</a:t>
            </a:r>
            <a:r>
              <a:rPr lang="ru-RU" sz="2100" dirty="0"/>
              <a:t> </a:t>
            </a:r>
            <a:r>
              <a:rPr lang="ru-RU" sz="2100" dirty="0" smtClean="0"/>
              <a:t>для  </a:t>
            </a:r>
            <a:r>
              <a:rPr lang="ru-RU" sz="2100" dirty="0" err="1"/>
              <a:t>людини</a:t>
            </a:r>
            <a:r>
              <a:rPr lang="ru-RU" sz="2100" dirty="0"/>
              <a:t> 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 smtClean="0"/>
              <a:t>тварин</a:t>
            </a:r>
            <a:r>
              <a:rPr lang="ru-RU" sz="2100" dirty="0" smtClean="0"/>
              <a:t>. У </a:t>
            </a:r>
            <a:r>
              <a:rPr lang="ru-RU" sz="2100" dirty="0" err="1" smtClean="0"/>
              <a:t>цій</a:t>
            </a:r>
            <a:r>
              <a:rPr lang="ru-RU" sz="2100" dirty="0" smtClean="0"/>
              <a:t> </a:t>
            </a:r>
            <a:r>
              <a:rPr lang="ru-RU" sz="2100" dirty="0" err="1" smtClean="0"/>
              <a:t>сфері</a:t>
            </a:r>
            <a:r>
              <a:rPr lang="ru-RU" sz="2100" dirty="0" smtClean="0"/>
              <a:t> </a:t>
            </a:r>
            <a:r>
              <a:rPr lang="ru-RU" sz="2100" dirty="0" err="1"/>
              <a:t>діяльності</a:t>
            </a:r>
            <a:r>
              <a:rPr lang="ru-RU" sz="2100" dirty="0"/>
              <a:t> </a:t>
            </a:r>
            <a:r>
              <a:rPr lang="ru-RU" sz="2100" dirty="0" err="1"/>
              <a:t>беруть</a:t>
            </a:r>
            <a:r>
              <a:rPr lang="ru-RU" sz="2100" dirty="0"/>
              <a:t> </a:t>
            </a:r>
            <a:r>
              <a:rPr lang="ru-RU" sz="2100" dirty="0" err="1"/>
              <a:t>активну</a:t>
            </a:r>
            <a:r>
              <a:rPr lang="ru-RU" sz="2100" dirty="0"/>
              <a:t> участь </a:t>
            </a:r>
            <a:r>
              <a:rPr lang="ru-RU" sz="2100" dirty="0" err="1"/>
              <a:t>ветеринарні</a:t>
            </a:r>
            <a:r>
              <a:rPr lang="ru-RU" sz="2100" dirty="0"/>
              <a:t> </a:t>
            </a:r>
            <a:r>
              <a:rPr lang="ru-RU" sz="2100" dirty="0" err="1"/>
              <a:t>фахівці</a:t>
            </a:r>
            <a:r>
              <a:rPr lang="ru-RU" sz="2100" dirty="0"/>
              <a:t> </a:t>
            </a:r>
            <a:r>
              <a:rPr lang="ru-RU" sz="2100" dirty="0" err="1"/>
              <a:t>господарств</a:t>
            </a:r>
            <a:r>
              <a:rPr lang="ru-RU" sz="2100" dirty="0"/>
              <a:t> 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/>
              <a:t>лабораторій</a:t>
            </a:r>
            <a:r>
              <a:rPr lang="ru-RU" sz="2100" dirty="0"/>
              <a:t> </a:t>
            </a:r>
            <a:r>
              <a:rPr lang="ru-RU" sz="2100" dirty="0" smtClean="0"/>
              <a:t> </a:t>
            </a:r>
            <a:r>
              <a:rPr lang="ru-RU" sz="2100" dirty="0" err="1" smtClean="0"/>
              <a:t>ветеринарно-санітарної</a:t>
            </a:r>
            <a:r>
              <a:rPr lang="ru-RU" sz="2100" dirty="0" smtClean="0"/>
              <a:t>  </a:t>
            </a:r>
            <a:r>
              <a:rPr lang="ru-RU" sz="2100" dirty="0" err="1" smtClean="0"/>
              <a:t>експертизи</a:t>
            </a:r>
            <a:r>
              <a:rPr lang="ru-RU" sz="2100" dirty="0" smtClean="0"/>
              <a:t>  </a:t>
            </a:r>
            <a:r>
              <a:rPr lang="ru-RU" sz="2100" dirty="0" err="1" smtClean="0"/>
              <a:t>ринків</a:t>
            </a:r>
            <a:r>
              <a:rPr lang="ru-RU" sz="2100" dirty="0"/>
              <a:t>.</a:t>
            </a:r>
          </a:p>
          <a:p>
            <a:pPr algn="just"/>
            <a:endParaRPr lang="ru-RU" dirty="0"/>
          </a:p>
        </p:txBody>
      </p:sp>
      <p:pic>
        <p:nvPicPr>
          <p:cNvPr id="1026" name="Picture 2" descr="C:\Users\Администратор\Downloads\i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861048"/>
            <a:ext cx="3563888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Дослідження</a:t>
            </a:r>
            <a:r>
              <a:rPr lang="ru-RU" sz="2400" b="1" dirty="0" smtClean="0">
                <a:solidFill>
                  <a:srgbClr val="C00000"/>
                </a:solidFill>
              </a:rPr>
              <a:t> туш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dirty="0" smtClean="0"/>
              <a:t>       </a:t>
            </a:r>
            <a:r>
              <a:rPr lang="ru-RU" sz="2400" u="sng" dirty="0" err="1" smtClean="0"/>
              <a:t>Туші</a:t>
            </a:r>
            <a:r>
              <a:rPr lang="ru-RU" sz="2400" u="sng" dirty="0" smtClean="0"/>
              <a:t> </a:t>
            </a:r>
            <a:r>
              <a:rPr lang="ru-RU" sz="2400" u="sng" dirty="0" err="1" smtClean="0"/>
              <a:t>врх</a:t>
            </a:r>
            <a:r>
              <a:rPr lang="ru-RU" sz="2400" u="sng" dirty="0" smtClean="0"/>
              <a:t>  </a:t>
            </a:r>
            <a:r>
              <a:rPr lang="ru-RU" sz="2400" dirty="0" err="1"/>
              <a:t>оглядають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верху,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 smtClean="0"/>
              <a:t>боку,на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/>
              <a:t>набряків</a:t>
            </a:r>
            <a:r>
              <a:rPr lang="ru-RU" sz="2400" dirty="0"/>
              <a:t>, </a:t>
            </a:r>
            <a:r>
              <a:rPr lang="ru-RU" sz="2400" dirty="0" err="1"/>
              <a:t>крововиливів</a:t>
            </a:r>
            <a:r>
              <a:rPr lang="ru-RU" sz="2400" dirty="0"/>
              <a:t>, </a:t>
            </a:r>
            <a:r>
              <a:rPr lang="ru-RU" sz="2400" dirty="0" err="1"/>
              <a:t>новоутворень</a:t>
            </a:r>
            <a:r>
              <a:rPr lang="ru-RU" sz="2400" dirty="0"/>
              <a:t>, </a:t>
            </a:r>
            <a:r>
              <a:rPr lang="ru-RU" sz="2400" dirty="0" err="1"/>
              <a:t>переломів</a:t>
            </a:r>
            <a:r>
              <a:rPr lang="ru-RU" sz="2400" dirty="0"/>
              <a:t> </a:t>
            </a:r>
            <a:r>
              <a:rPr lang="ru-RU" sz="2400" dirty="0" err="1"/>
              <a:t>кісток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патологічних</a:t>
            </a:r>
            <a:r>
              <a:rPr lang="ru-RU" sz="2400" dirty="0"/>
              <a:t> </a:t>
            </a:r>
            <a:r>
              <a:rPr lang="ru-RU" sz="2400" dirty="0" err="1"/>
              <a:t>змін</a:t>
            </a:r>
            <a:r>
              <a:rPr lang="ru-RU" sz="2400" dirty="0"/>
              <a:t>. </a:t>
            </a:r>
            <a:r>
              <a:rPr lang="ru-RU" sz="2400" dirty="0" err="1"/>
              <a:t>Визначають</a:t>
            </a:r>
            <a:r>
              <a:rPr lang="ru-RU" sz="2400" dirty="0"/>
              <a:t> стан </a:t>
            </a:r>
            <a:r>
              <a:rPr lang="ru-RU" sz="2400" dirty="0" err="1"/>
              <a:t>плеври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очеревини</a:t>
            </a:r>
            <a:r>
              <a:rPr lang="ru-RU" sz="2400" dirty="0"/>
              <a:t>. За </a:t>
            </a:r>
            <a:r>
              <a:rPr lang="ru-RU" sz="2400" dirty="0" err="1"/>
              <a:t>необхідності</a:t>
            </a:r>
            <a:r>
              <a:rPr lang="ru-RU" sz="2400" dirty="0"/>
              <a:t> </a:t>
            </a:r>
            <a:r>
              <a:rPr lang="ru-RU" sz="2400" dirty="0" err="1"/>
              <a:t>оглядають</a:t>
            </a:r>
            <a:r>
              <a:rPr lang="ru-RU" sz="2400" dirty="0"/>
              <a:t> </a:t>
            </a:r>
            <a:r>
              <a:rPr lang="ru-RU" sz="2400" dirty="0" err="1"/>
              <a:t>лімфатичні</a:t>
            </a:r>
            <a:r>
              <a:rPr lang="ru-RU" sz="2400" dirty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поверхні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розрізі</a:t>
            </a:r>
            <a:r>
              <a:rPr lang="ru-RU" sz="2400" dirty="0"/>
              <a:t>,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окремі</a:t>
            </a:r>
            <a:r>
              <a:rPr lang="ru-RU" sz="2400" dirty="0"/>
              <a:t> </a:t>
            </a:r>
            <a:r>
              <a:rPr lang="ru-RU" sz="2400" dirty="0" err="1"/>
              <a:t>м'язи</a:t>
            </a:r>
            <a:r>
              <a:rPr lang="ru-RU" sz="2400" dirty="0"/>
              <a:t> (</a:t>
            </a:r>
            <a:r>
              <a:rPr lang="ru-RU" sz="2400" dirty="0" err="1"/>
              <a:t>шиї</a:t>
            </a:r>
            <a:r>
              <a:rPr lang="ru-RU" sz="2400" dirty="0" smtClean="0"/>
              <a:t>,  </a:t>
            </a:r>
            <a:r>
              <a:rPr lang="ru-RU" sz="2400" dirty="0" err="1" smtClean="0"/>
              <a:t>поперекові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анконеуси</a:t>
            </a:r>
            <a:r>
              <a:rPr lang="ru-RU" sz="2400" dirty="0" smtClean="0"/>
              <a:t> – на цистицеркоз</a:t>
            </a:r>
            <a:r>
              <a:rPr lang="ru-RU" sz="2400" dirty="0"/>
              <a:t>).</a:t>
            </a:r>
          </a:p>
          <a:p>
            <a:pPr algn="just"/>
            <a:r>
              <a:rPr lang="ru-RU" sz="2400" dirty="0" smtClean="0"/>
              <a:t>       </a:t>
            </a:r>
            <a:r>
              <a:rPr lang="ru-RU" sz="2400" dirty="0" err="1" smtClean="0"/>
              <a:t>Підлягають</a:t>
            </a:r>
            <a:r>
              <a:rPr lang="ru-RU" sz="2400" dirty="0" smtClean="0"/>
              <a:t> </a:t>
            </a:r>
            <a:r>
              <a:rPr lang="ru-RU" sz="2400" dirty="0" err="1"/>
              <a:t>огляду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лімфатичні</a:t>
            </a:r>
            <a:r>
              <a:rPr lang="ru-RU" sz="2400" dirty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 </a:t>
            </a:r>
            <a:r>
              <a:rPr lang="ru-RU" sz="2400" dirty="0" err="1"/>
              <a:t>туші</a:t>
            </a:r>
            <a:r>
              <a:rPr lang="ru-RU" sz="2400" dirty="0" smtClean="0"/>
              <a:t>: </a:t>
            </a:r>
            <a:r>
              <a:rPr lang="ru-RU" sz="2400" dirty="0" err="1" smtClean="0"/>
              <a:t>каудальние</a:t>
            </a:r>
            <a:r>
              <a:rPr lang="ru-RU" sz="2400" dirty="0" smtClean="0"/>
              <a:t> </a:t>
            </a:r>
            <a:r>
              <a:rPr lang="ru-RU" sz="2400" dirty="0" err="1"/>
              <a:t>глибокі</a:t>
            </a:r>
            <a:r>
              <a:rPr lang="ru-RU" sz="2400" dirty="0"/>
              <a:t> </a:t>
            </a:r>
            <a:r>
              <a:rPr lang="ru-RU" sz="2400" dirty="0" err="1" smtClean="0"/>
              <a:t>шийні</a:t>
            </a:r>
            <a:r>
              <a:rPr lang="ru-RU" sz="2400" dirty="0" smtClean="0"/>
              <a:t> ,</a:t>
            </a:r>
            <a:r>
              <a:rPr lang="ru-RU" sz="2400" dirty="0" err="1"/>
              <a:t>реберно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шийні</a:t>
            </a:r>
            <a:r>
              <a:rPr lang="ru-RU" sz="2400" dirty="0" smtClean="0"/>
              <a:t>, </a:t>
            </a:r>
            <a:r>
              <a:rPr lang="ru-RU" sz="2400" dirty="0" err="1"/>
              <a:t>першого</a:t>
            </a:r>
            <a:r>
              <a:rPr lang="ru-RU" sz="2400" dirty="0"/>
              <a:t> </a:t>
            </a:r>
            <a:r>
              <a:rPr lang="ru-RU" sz="2400" dirty="0" smtClean="0"/>
              <a:t>ребра,</a:t>
            </a:r>
            <a:r>
              <a:rPr lang="ru-RU" sz="2400" dirty="0"/>
              <a:t> </a:t>
            </a:r>
            <a:r>
              <a:rPr lang="ru-RU" sz="2400" dirty="0" err="1" smtClean="0"/>
              <a:t>пахвові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підлопаточні</a:t>
            </a:r>
            <a:r>
              <a:rPr lang="ru-RU" sz="2400" dirty="0" smtClean="0"/>
              <a:t>, </a:t>
            </a:r>
            <a:r>
              <a:rPr lang="ru-RU" sz="2400" dirty="0" err="1"/>
              <a:t>поверхневі</a:t>
            </a:r>
            <a:r>
              <a:rPr lang="ru-RU" sz="2400" dirty="0"/>
              <a:t> </a:t>
            </a:r>
            <a:r>
              <a:rPr lang="ru-RU" sz="2400" dirty="0" err="1"/>
              <a:t>шийні</a:t>
            </a:r>
            <a:r>
              <a:rPr lang="ru-RU" sz="2400" dirty="0" smtClean="0"/>
              <a:t>, </a:t>
            </a:r>
            <a:r>
              <a:rPr lang="ru-RU" sz="2400" dirty="0" err="1" smtClean="0"/>
              <a:t>краніальний</a:t>
            </a:r>
            <a:r>
              <a:rPr lang="ru-RU" sz="2400" dirty="0" smtClean="0"/>
              <a:t> </a:t>
            </a:r>
            <a:r>
              <a:rPr lang="ru-RU" sz="2400" dirty="0" err="1"/>
              <a:t>грудної</a:t>
            </a:r>
            <a:r>
              <a:rPr lang="ru-RU" sz="2400" dirty="0"/>
              <a:t> (</a:t>
            </a:r>
            <a:r>
              <a:rPr lang="ru-RU" sz="2400" dirty="0" err="1"/>
              <a:t>парний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непарний</a:t>
            </a:r>
            <a:r>
              <a:rPr lang="ru-RU" sz="2400" dirty="0" smtClean="0"/>
              <a:t>), </a:t>
            </a:r>
            <a:r>
              <a:rPr lang="ru-RU" sz="2400" dirty="0" err="1" smtClean="0"/>
              <a:t>надгрудинние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грудні</a:t>
            </a:r>
            <a:r>
              <a:rPr lang="ru-RU" sz="2400" dirty="0"/>
              <a:t>), </a:t>
            </a:r>
            <a:r>
              <a:rPr lang="ru-RU" sz="2400" dirty="0" err="1"/>
              <a:t>міжреберні</a:t>
            </a:r>
            <a:r>
              <a:rPr lang="ru-RU" sz="2400" dirty="0" smtClean="0"/>
              <a:t>, </a:t>
            </a:r>
            <a:r>
              <a:rPr lang="ru-RU" sz="2400" dirty="0" err="1" smtClean="0"/>
              <a:t>вентральносредньостінні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дорсальні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середньостінні</a:t>
            </a:r>
            <a:r>
              <a:rPr lang="ru-RU" sz="2400" dirty="0" smtClean="0"/>
              <a:t>, </a:t>
            </a:r>
            <a:r>
              <a:rPr lang="ru-RU" sz="2400" dirty="0" err="1"/>
              <a:t>лімфатичні</a:t>
            </a:r>
            <a:r>
              <a:rPr lang="ru-RU" sz="2400" dirty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 </a:t>
            </a:r>
            <a:r>
              <a:rPr lang="ru-RU" sz="2400" dirty="0" err="1"/>
              <a:t>колінної</a:t>
            </a:r>
            <a:r>
              <a:rPr lang="ru-RU" sz="2400" dirty="0"/>
              <a:t> складки, </a:t>
            </a:r>
            <a:r>
              <a:rPr lang="ru-RU" sz="2400" dirty="0" err="1"/>
              <a:t>поверхневі</a:t>
            </a:r>
            <a:r>
              <a:rPr lang="ru-RU" sz="2400" dirty="0"/>
              <a:t> </a:t>
            </a:r>
            <a:r>
              <a:rPr lang="ru-RU" sz="2400" dirty="0" err="1"/>
              <a:t>пахові</a:t>
            </a:r>
            <a:r>
              <a:rPr lang="ru-RU" sz="2400" dirty="0"/>
              <a:t>, </a:t>
            </a:r>
            <a:r>
              <a:rPr lang="ru-RU" sz="2400" dirty="0" err="1"/>
              <a:t>підколінні</a:t>
            </a:r>
            <a:r>
              <a:rPr lang="ru-RU" sz="2400" dirty="0"/>
              <a:t>, </a:t>
            </a:r>
            <a:r>
              <a:rPr lang="ru-RU" sz="2400" dirty="0" err="1"/>
              <a:t>поперекові</a:t>
            </a:r>
            <a:r>
              <a:rPr lang="ru-RU" sz="2400" dirty="0"/>
              <a:t>, </a:t>
            </a:r>
            <a:r>
              <a:rPr lang="ru-RU" sz="2400" dirty="0" err="1" smtClean="0"/>
              <a:t>зовнішні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повздовжні</a:t>
            </a:r>
            <a:r>
              <a:rPr lang="ru-RU" sz="2400" dirty="0" smtClean="0"/>
              <a:t>, </a:t>
            </a:r>
            <a:r>
              <a:rPr lang="ru-RU" sz="2400" dirty="0" err="1" smtClean="0"/>
              <a:t>медіальні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повздовжні</a:t>
            </a:r>
            <a:r>
              <a:rPr lang="ru-RU" sz="2400" dirty="0" smtClean="0"/>
              <a:t>,  </a:t>
            </a:r>
            <a:r>
              <a:rPr lang="ru-RU" sz="2400" dirty="0" err="1" smtClean="0"/>
              <a:t>латеральні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повздовжні</a:t>
            </a:r>
            <a:r>
              <a:rPr lang="ru-RU" sz="2400" dirty="0" smtClean="0"/>
              <a:t>, </a:t>
            </a:r>
            <a:r>
              <a:rPr lang="ru-RU" sz="2400" dirty="0" err="1"/>
              <a:t>глибокі</a:t>
            </a:r>
            <a:r>
              <a:rPr lang="ru-RU" sz="2400" dirty="0"/>
              <a:t> </a:t>
            </a:r>
            <a:r>
              <a:rPr lang="ru-RU" sz="2400" dirty="0" err="1"/>
              <a:t>пахові</a:t>
            </a:r>
            <a:r>
              <a:rPr lang="ru-RU" sz="2400" dirty="0"/>
              <a:t>, </a:t>
            </a:r>
            <a:r>
              <a:rPr lang="ru-RU" sz="2400" dirty="0" err="1"/>
              <a:t>сідничні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Администратор\Downloads\i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797152"/>
            <a:ext cx="3240360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ownloads\Image9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0"/>
            <a:ext cx="3816424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Методика </a:t>
            </a:r>
            <a:r>
              <a:rPr lang="ru-RU" sz="2800" b="1" dirty="0" err="1" smtClean="0">
                <a:solidFill>
                  <a:srgbClr val="FFFF00"/>
                </a:solidFill>
              </a:rPr>
              <a:t>проведення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післязабійногойного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огляду</a:t>
            </a:r>
            <a:r>
              <a:rPr lang="ru-RU" sz="2800" b="1" dirty="0" smtClean="0">
                <a:solidFill>
                  <a:srgbClr val="FFFF00"/>
                </a:solidFill>
              </a:rPr>
              <a:t>  </a:t>
            </a:r>
            <a:r>
              <a:rPr lang="ru-RU" sz="2800" b="1" dirty="0" err="1" smtClean="0">
                <a:solidFill>
                  <a:srgbClr val="FFFF00"/>
                </a:solidFill>
              </a:rPr>
              <a:t>органів</a:t>
            </a:r>
            <a:endParaRPr lang="ru-RU" sz="2800" b="1" dirty="0" smtClean="0">
              <a:solidFill>
                <a:srgbClr val="FFFF0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      </a:t>
            </a:r>
            <a:r>
              <a:rPr lang="ru-RU" sz="2800" b="1" dirty="0" err="1" smtClean="0">
                <a:solidFill>
                  <a:srgbClr val="C00000"/>
                </a:solidFill>
              </a:rPr>
              <a:t>Дослідження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голови</a:t>
            </a:r>
            <a:r>
              <a:rPr lang="ru-RU" sz="2800" dirty="0">
                <a:solidFill>
                  <a:srgbClr val="C00000"/>
                </a:solidFill>
              </a:rPr>
              <a:t>. </a:t>
            </a:r>
            <a:r>
              <a:rPr lang="ru-RU" sz="2800" dirty="0"/>
              <a:t>Голову </a:t>
            </a:r>
            <a:r>
              <a:rPr lang="ru-RU" sz="2800" dirty="0" err="1"/>
              <a:t>відділяють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туші</a:t>
            </a:r>
            <a:r>
              <a:rPr lang="ru-RU" sz="2800" dirty="0"/>
              <a:t>, </a:t>
            </a:r>
            <a:r>
              <a:rPr lang="ru-RU" sz="2800" dirty="0" err="1" smtClean="0"/>
              <a:t>язик</a:t>
            </a:r>
            <a:r>
              <a:rPr lang="ru-RU" sz="2800" dirty="0" smtClean="0"/>
              <a:t> </a:t>
            </a:r>
            <a:r>
              <a:rPr lang="ru-RU" sz="2800" dirty="0" err="1"/>
              <a:t>підтинають</a:t>
            </a:r>
            <a:r>
              <a:rPr lang="ru-RU" sz="2800" dirty="0"/>
              <a:t> у </a:t>
            </a:r>
            <a:r>
              <a:rPr lang="ru-RU" sz="2800" dirty="0" err="1"/>
              <a:t>верхівки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боків</a:t>
            </a:r>
            <a:r>
              <a:rPr lang="ru-RU" sz="2800" dirty="0"/>
              <a:t> </a:t>
            </a:r>
            <a:r>
              <a:rPr lang="ru-RU" sz="2800" dirty="0" smtClean="0"/>
              <a:t>так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вільно</a:t>
            </a:r>
            <a:r>
              <a:rPr lang="ru-RU" sz="2800" dirty="0"/>
              <a:t> </a:t>
            </a:r>
            <a:r>
              <a:rPr lang="ru-RU" sz="2800" dirty="0" err="1"/>
              <a:t>випадав</a:t>
            </a:r>
            <a:r>
              <a:rPr lang="ru-RU" sz="2800" dirty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підчелюстного</a:t>
            </a:r>
            <a:r>
              <a:rPr lang="ru-RU" sz="2800" dirty="0" smtClean="0"/>
              <a:t> </a:t>
            </a:r>
            <a:r>
              <a:rPr lang="ru-RU" sz="2800" dirty="0"/>
              <a:t>простору</a:t>
            </a:r>
            <a:r>
              <a:rPr lang="ru-RU" sz="2800" dirty="0" smtClean="0"/>
              <a:t>. </a:t>
            </a:r>
            <a:r>
              <a:rPr lang="ru-RU" sz="2800" dirty="0" err="1" smtClean="0"/>
              <a:t>Оглядають</a:t>
            </a:r>
            <a:r>
              <a:rPr lang="ru-RU" sz="2800" dirty="0" smtClean="0"/>
              <a:t> </a:t>
            </a:r>
            <a:r>
              <a:rPr lang="ru-RU" sz="2800" dirty="0"/>
              <a:t>губи, </a:t>
            </a:r>
            <a:r>
              <a:rPr lang="ru-RU" sz="2800" dirty="0" err="1"/>
              <a:t>язик</a:t>
            </a:r>
            <a:r>
              <a:rPr lang="ru-RU" sz="2800" dirty="0"/>
              <a:t>,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слизову</a:t>
            </a:r>
            <a:r>
              <a:rPr lang="ru-RU" sz="2800" dirty="0"/>
              <a:t> </a:t>
            </a:r>
            <a:r>
              <a:rPr lang="ru-RU" sz="2800" dirty="0" err="1"/>
              <a:t>оболонку</a:t>
            </a:r>
            <a:r>
              <a:rPr lang="ru-RU" sz="2800" dirty="0"/>
              <a:t> </a:t>
            </a:r>
            <a:r>
              <a:rPr lang="ru-RU" sz="2800" dirty="0" err="1"/>
              <a:t>ротової</a:t>
            </a:r>
            <a:r>
              <a:rPr lang="ru-RU" sz="2800" dirty="0"/>
              <a:t> </a:t>
            </a:r>
            <a:r>
              <a:rPr lang="ru-RU" sz="2800" dirty="0" err="1" smtClean="0"/>
              <a:t>порожнини.Язик</a:t>
            </a:r>
            <a:r>
              <a:rPr lang="ru-RU" sz="2800" dirty="0" smtClean="0"/>
              <a:t> </a:t>
            </a:r>
            <a:r>
              <a:rPr lang="ru-RU" sz="2800" dirty="0" err="1"/>
              <a:t>фіксують</a:t>
            </a:r>
            <a:r>
              <a:rPr lang="ru-RU" sz="2800" dirty="0"/>
              <a:t> </a:t>
            </a:r>
            <a:r>
              <a:rPr lang="ru-RU" sz="2800" dirty="0" err="1"/>
              <a:t>виделкою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очищають</a:t>
            </a:r>
            <a:r>
              <a:rPr lang="ru-RU" sz="2800" dirty="0"/>
              <a:t> </a:t>
            </a:r>
            <a:r>
              <a:rPr lang="ru-RU" sz="2800" dirty="0" err="1"/>
              <a:t>тильного</a:t>
            </a:r>
            <a:r>
              <a:rPr lang="ru-RU" sz="2800" dirty="0"/>
              <a:t> стороною ножа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кормових</a:t>
            </a:r>
            <a:r>
              <a:rPr lang="ru-RU" sz="2800" dirty="0"/>
              <a:t> </a:t>
            </a:r>
            <a:r>
              <a:rPr lang="ru-RU" sz="2800" dirty="0" err="1"/>
              <a:t>мас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слини</a:t>
            </a:r>
            <a:r>
              <a:rPr lang="ru-RU" sz="2800" dirty="0"/>
              <a:t>. </a:t>
            </a:r>
            <a:r>
              <a:rPr lang="ru-RU" sz="2800" dirty="0" smtClean="0"/>
              <a:t>Коли на </a:t>
            </a:r>
            <a:r>
              <a:rPr lang="ru-RU" sz="2800" dirty="0" err="1" smtClean="0"/>
              <a:t>язикові</a:t>
            </a:r>
            <a:r>
              <a:rPr lang="ru-RU" sz="2800" dirty="0" smtClean="0"/>
              <a:t> </a:t>
            </a:r>
            <a:r>
              <a:rPr lang="ru-RU" sz="2800" dirty="0" err="1"/>
              <a:t>немає</a:t>
            </a:r>
            <a:r>
              <a:rPr lang="ru-RU" sz="2800" dirty="0"/>
              <a:t> </a:t>
            </a:r>
            <a:r>
              <a:rPr lang="ru-RU" sz="2800" dirty="0" err="1"/>
              <a:t>видимих</a:t>
            </a:r>
            <a:r>
              <a:rPr lang="ru-RU" sz="2800" dirty="0"/>
              <a:t> </a:t>
            </a:r>
            <a:r>
              <a:rPr lang="ru-RU" sz="2800" dirty="0" err="1"/>
              <a:t>патологічних</a:t>
            </a:r>
            <a:r>
              <a:rPr lang="ru-RU" sz="2800" dirty="0"/>
              <a:t> </a:t>
            </a:r>
            <a:r>
              <a:rPr lang="ru-RU" sz="2800" dirty="0" err="1"/>
              <a:t>змін</a:t>
            </a:r>
            <a:r>
              <a:rPr lang="ru-RU" sz="2800" dirty="0"/>
              <a:t>,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розрізають</a:t>
            </a:r>
            <a:r>
              <a:rPr lang="ru-RU" sz="2800" dirty="0" smtClean="0"/>
              <a:t>. </a:t>
            </a:r>
            <a:r>
              <a:rPr lang="ru-RU" sz="2800" dirty="0" err="1" smtClean="0"/>
              <a:t>Вскривають</a:t>
            </a:r>
            <a:r>
              <a:rPr lang="ru-RU" sz="2800" dirty="0" smtClean="0"/>
              <a:t> </a:t>
            </a:r>
            <a:r>
              <a:rPr lang="ru-RU" sz="2800" dirty="0" err="1"/>
              <a:t>підщелепні</a:t>
            </a:r>
            <a:r>
              <a:rPr lang="ru-RU" sz="2800" dirty="0"/>
              <a:t>, </a:t>
            </a:r>
            <a:r>
              <a:rPr lang="ru-RU" sz="2800" dirty="0" err="1"/>
              <a:t>заглоткові</a:t>
            </a:r>
            <a:r>
              <a:rPr lang="ru-RU" sz="2800" dirty="0"/>
              <a:t> (</a:t>
            </a:r>
            <a:r>
              <a:rPr lang="ru-RU" sz="2800" dirty="0" err="1"/>
              <a:t>середні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бічні</a:t>
            </a:r>
            <a:r>
              <a:rPr lang="ru-RU" sz="2800" dirty="0" smtClean="0"/>
              <a:t>),</a:t>
            </a:r>
            <a:r>
              <a:rPr lang="ru-RU" sz="2800" dirty="0"/>
              <a:t> </a:t>
            </a:r>
            <a:r>
              <a:rPr lang="ru-RU" sz="2800" dirty="0" err="1" smtClean="0"/>
              <a:t>привушні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лімфатичні</a:t>
            </a:r>
            <a:r>
              <a:rPr lang="ru-RU" sz="2800" dirty="0" smtClean="0"/>
              <a:t> </a:t>
            </a:r>
            <a:r>
              <a:rPr lang="ru-RU" sz="2800" dirty="0" err="1"/>
              <a:t>вузли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      </a:t>
            </a:r>
            <a:r>
              <a:rPr lang="ru-RU" sz="2800" dirty="0" err="1" smtClean="0"/>
              <a:t>Оглядають</a:t>
            </a:r>
            <a:r>
              <a:rPr lang="ru-RU" sz="2800" dirty="0" smtClean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розрізають</a:t>
            </a:r>
            <a:r>
              <a:rPr lang="ru-RU" sz="2800" dirty="0"/>
              <a:t> </a:t>
            </a:r>
            <a:r>
              <a:rPr lang="ru-RU" sz="2800" dirty="0" err="1"/>
              <a:t>жувальні</a:t>
            </a:r>
            <a:r>
              <a:rPr lang="ru-RU" sz="2800" dirty="0"/>
              <a:t> </a:t>
            </a:r>
            <a:r>
              <a:rPr lang="ru-RU" sz="2800" dirty="0" err="1"/>
              <a:t>м'язи</a:t>
            </a:r>
            <a:r>
              <a:rPr lang="ru-RU" sz="2800" dirty="0"/>
              <a:t> пластами </a:t>
            </a:r>
            <a:r>
              <a:rPr lang="ru-RU" sz="2800" dirty="0" smtClean="0"/>
              <a:t>на </a:t>
            </a:r>
            <a:r>
              <a:rPr lang="ru-RU" sz="2800" dirty="0" err="1" smtClean="0"/>
              <a:t>усю</a:t>
            </a:r>
            <a:r>
              <a:rPr lang="ru-RU" sz="2800" dirty="0" smtClean="0"/>
              <a:t> </a:t>
            </a:r>
            <a:r>
              <a:rPr lang="ru-RU" sz="2800" dirty="0"/>
              <a:t>ширину, </a:t>
            </a:r>
            <a:r>
              <a:rPr lang="ru-RU" sz="2800" dirty="0" err="1"/>
              <a:t>паралельно</a:t>
            </a:r>
            <a:r>
              <a:rPr lang="ru-RU" sz="2800" dirty="0"/>
              <a:t> </a:t>
            </a:r>
            <a:r>
              <a:rPr lang="ru-RU" sz="2800" dirty="0" err="1"/>
              <a:t>їхній</a:t>
            </a:r>
            <a:r>
              <a:rPr lang="ru-RU" sz="2800" dirty="0"/>
              <a:t> </a:t>
            </a:r>
            <a:r>
              <a:rPr lang="ru-RU" sz="2800" dirty="0" err="1"/>
              <a:t>поверхні</a:t>
            </a:r>
            <a:r>
              <a:rPr lang="ru-RU" sz="2800" dirty="0"/>
              <a:t> (</a:t>
            </a:r>
            <a:r>
              <a:rPr lang="ru-RU" sz="2800" dirty="0" err="1"/>
              <a:t>зовнішні</a:t>
            </a:r>
            <a:r>
              <a:rPr lang="ru-RU" sz="2800" dirty="0"/>
              <a:t> –</a:t>
            </a:r>
            <a:r>
              <a:rPr lang="ru-RU" sz="2800" dirty="0" err="1"/>
              <a:t>двома</a:t>
            </a:r>
            <a:r>
              <a:rPr lang="ru-RU" sz="2800" dirty="0"/>
              <a:t> </a:t>
            </a:r>
            <a:r>
              <a:rPr lang="ru-RU" sz="2800" dirty="0" err="1"/>
              <a:t>розрізами</a:t>
            </a:r>
            <a:r>
              <a:rPr lang="ru-RU" sz="2800" dirty="0"/>
              <a:t>, </a:t>
            </a:r>
            <a:r>
              <a:rPr lang="ru-RU" sz="2800" dirty="0" err="1"/>
              <a:t>внутрішні</a:t>
            </a:r>
            <a:r>
              <a:rPr lang="ru-RU" sz="2800" dirty="0"/>
              <a:t> –одним) </a:t>
            </a:r>
            <a:r>
              <a:rPr lang="ru-RU" sz="2800" dirty="0" err="1"/>
              <a:t>із</a:t>
            </a:r>
            <a:r>
              <a:rPr lang="ru-RU" sz="2800" dirty="0"/>
              <a:t> боку (</a:t>
            </a:r>
            <a:r>
              <a:rPr lang="ru-RU" sz="2800" dirty="0" smtClean="0"/>
              <a:t>на цистицеркоз</a:t>
            </a:r>
            <a:r>
              <a:rPr lang="ru-RU" sz="2800" dirty="0"/>
              <a:t>).</a:t>
            </a:r>
          </a:p>
          <a:p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ownloads\imag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776864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dirty="0" smtClean="0"/>
              <a:t>   </a:t>
            </a:r>
            <a:r>
              <a:rPr lang="uk-UA" sz="2000" dirty="0" smtClean="0"/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Дослідження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ліверу</a:t>
            </a:r>
            <a:r>
              <a:rPr lang="ru-RU" sz="2000" dirty="0">
                <a:solidFill>
                  <a:srgbClr val="C00000"/>
                </a:solidFill>
              </a:rPr>
              <a:t>. </a:t>
            </a:r>
            <a:r>
              <a:rPr lang="ru-RU" sz="2000" dirty="0"/>
              <a:t>До складу </a:t>
            </a:r>
            <a:r>
              <a:rPr lang="ru-RU" sz="2000" dirty="0" err="1"/>
              <a:t>ліверу</a:t>
            </a:r>
            <a:r>
              <a:rPr lang="ru-RU" sz="2000" dirty="0"/>
              <a:t> </a:t>
            </a:r>
            <a:r>
              <a:rPr lang="ru-RU" sz="2000" dirty="0" err="1"/>
              <a:t>входять</a:t>
            </a:r>
            <a:r>
              <a:rPr lang="ru-RU" sz="2000" dirty="0"/>
              <a:t> </a:t>
            </a:r>
            <a:r>
              <a:rPr lang="ru-RU" sz="2000" dirty="0" err="1" smtClean="0"/>
              <a:t>легені</a:t>
            </a:r>
            <a:r>
              <a:rPr lang="ru-RU" sz="2000" dirty="0" smtClean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трахеєю</a:t>
            </a:r>
            <a:r>
              <a:rPr lang="ru-RU" sz="2000" dirty="0"/>
              <a:t>, </a:t>
            </a:r>
            <a:r>
              <a:rPr lang="ru-RU" sz="2000" dirty="0" err="1"/>
              <a:t>серце</a:t>
            </a:r>
            <a:r>
              <a:rPr lang="ru-RU" sz="2000" dirty="0"/>
              <a:t>, </a:t>
            </a:r>
            <a:r>
              <a:rPr lang="ru-RU" sz="2000" dirty="0" err="1" smtClean="0"/>
              <a:t>печінка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/>
              <a:t>жовчним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err="1" smtClean="0"/>
              <a:t>міхуром</a:t>
            </a:r>
            <a:r>
              <a:rPr lang="ru-RU" sz="2000" dirty="0"/>
              <a:t>, </a:t>
            </a:r>
            <a:r>
              <a:rPr lang="ru-RU" sz="2000" dirty="0" smtClean="0"/>
              <a:t> </a:t>
            </a:r>
            <a:r>
              <a:rPr lang="ru-RU" sz="2000" dirty="0" err="1" smtClean="0"/>
              <a:t>діафрагма</a:t>
            </a:r>
            <a:r>
              <a:rPr lang="ru-RU" sz="2000" dirty="0" smtClean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стравохід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 smtClean="0"/>
              <a:t>Легені</a:t>
            </a:r>
            <a:r>
              <a:rPr lang="ru-RU" sz="2000" dirty="0" smtClean="0"/>
              <a:t> </a:t>
            </a:r>
            <a:r>
              <a:rPr lang="ru-RU" sz="2000" dirty="0" err="1"/>
              <a:t>оглядають</a:t>
            </a:r>
            <a:r>
              <a:rPr lang="ru-RU" sz="2000" dirty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</a:t>
            </a:r>
            <a:r>
              <a:rPr lang="ru-RU" sz="2000" dirty="0" smtClean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промацують</a:t>
            </a:r>
            <a:r>
              <a:rPr lang="ru-RU" sz="2000" dirty="0" smtClean="0"/>
              <a:t>. </a:t>
            </a:r>
            <a:r>
              <a:rPr lang="ru-RU" sz="2000" dirty="0" err="1" smtClean="0"/>
              <a:t>Вскривають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середньостінні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краніальні</a:t>
            </a:r>
            <a:r>
              <a:rPr lang="ru-RU" sz="2000" dirty="0" smtClean="0"/>
              <a:t>, </a:t>
            </a:r>
            <a:r>
              <a:rPr lang="ru-RU" sz="2000" dirty="0" err="1"/>
              <a:t>середні</a:t>
            </a:r>
            <a:r>
              <a:rPr lang="ru-RU" sz="2000" dirty="0" smtClean="0"/>
              <a:t>, </a:t>
            </a:r>
            <a:r>
              <a:rPr lang="ru-RU" sz="2000" dirty="0" err="1" smtClean="0"/>
              <a:t>каудальні</a:t>
            </a:r>
            <a:r>
              <a:rPr lang="ru-RU" sz="2000" dirty="0" smtClean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бронхіальні</a:t>
            </a:r>
            <a:r>
              <a:rPr lang="ru-RU" sz="2000" dirty="0"/>
              <a:t> </a:t>
            </a:r>
            <a:r>
              <a:rPr lang="ru-RU" sz="2000" dirty="0" err="1"/>
              <a:t>лівий</a:t>
            </a:r>
            <a:r>
              <a:rPr lang="ru-RU" sz="2000" dirty="0"/>
              <a:t>, </a:t>
            </a:r>
            <a:r>
              <a:rPr lang="ru-RU" sz="2000" dirty="0" err="1"/>
              <a:t>правий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трахіобронхіальний</a:t>
            </a:r>
            <a:r>
              <a:rPr lang="ru-RU" sz="2000" dirty="0" smtClean="0"/>
              <a:t> </a:t>
            </a:r>
            <a:r>
              <a:rPr lang="ru-RU" sz="2000" dirty="0" err="1"/>
              <a:t>лімфатичні</a:t>
            </a:r>
            <a:r>
              <a:rPr lang="ru-RU" sz="2000" dirty="0"/>
              <a:t> </a:t>
            </a:r>
            <a:r>
              <a:rPr lang="ru-RU" sz="2000" dirty="0" err="1"/>
              <a:t>вузли</a:t>
            </a:r>
            <a:r>
              <a:rPr lang="ru-RU" sz="2000" dirty="0" smtClean="0"/>
              <a:t>. </a:t>
            </a:r>
            <a:r>
              <a:rPr lang="ru-RU" sz="2000" dirty="0" err="1" smtClean="0"/>
              <a:t>Оглядають</a:t>
            </a:r>
            <a:r>
              <a:rPr lang="ru-RU" sz="2000" dirty="0" smtClean="0"/>
              <a:t> </a:t>
            </a:r>
            <a:r>
              <a:rPr lang="ru-RU" sz="2000" dirty="0"/>
              <a:t>трахею, бронхи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паренхіму</a:t>
            </a:r>
            <a:r>
              <a:rPr lang="ru-RU" sz="2000" dirty="0" smtClean="0"/>
              <a:t> </a:t>
            </a:r>
            <a:r>
              <a:rPr lang="ru-RU" sz="2000" dirty="0" err="1" smtClean="0"/>
              <a:t>легень</a:t>
            </a:r>
            <a:r>
              <a:rPr lang="ru-RU" sz="2000" dirty="0" smtClean="0"/>
              <a:t> </a:t>
            </a:r>
            <a:r>
              <a:rPr lang="ru-RU" sz="2000" dirty="0"/>
              <a:t>шляхом </a:t>
            </a:r>
            <a:r>
              <a:rPr lang="ru-RU" sz="2000" dirty="0" err="1" smtClean="0"/>
              <a:t>повдовжнього</a:t>
            </a:r>
            <a:r>
              <a:rPr lang="ru-RU" sz="2000" dirty="0" smtClean="0"/>
              <a:t> </a:t>
            </a:r>
            <a:r>
              <a:rPr lang="ru-RU" sz="2000" dirty="0" err="1"/>
              <a:t>розтину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err="1" smtClean="0"/>
              <a:t>легені</a:t>
            </a:r>
            <a:r>
              <a:rPr lang="ru-RU" sz="2000" dirty="0" smtClean="0"/>
              <a:t> </a:t>
            </a:r>
            <a:r>
              <a:rPr lang="ru-RU" sz="2000" dirty="0"/>
              <a:t> </a:t>
            </a:r>
            <a:r>
              <a:rPr lang="ru-RU" sz="2000" dirty="0" smtClean="0"/>
              <a:t>та великих </a:t>
            </a:r>
            <a:r>
              <a:rPr lang="ru-RU" sz="2000" dirty="0" err="1"/>
              <a:t>бронхів</a:t>
            </a:r>
            <a:endParaRPr lang="ru-RU" sz="2000" dirty="0"/>
          </a:p>
          <a:p>
            <a:endParaRPr lang="ru-RU" dirty="0"/>
          </a:p>
        </p:txBody>
      </p:sp>
      <p:pic>
        <p:nvPicPr>
          <p:cNvPr id="5122" name="Picture 2" descr="C:\Users\Администратор\Downloads\file1_html_m84a166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16832"/>
            <a:ext cx="3816424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1134</Words>
  <Application>Microsoft Office PowerPoint</Application>
  <PresentationFormat>Экран (4:3)</PresentationFormat>
  <Paragraphs>37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План  1.Порядок огляду продуктів забою тварин. 2.ВСЕ і порядок огляду туш великої рогатої худоби.  3.ВСЕ і порядок огляду туш дрібної рогатої худоби.  4.ВСЕ і порядок огляду туш свиней.  5.ВСЕ і порядок огляду туш птиці. </vt:lpstr>
      <vt:lpstr>Література: обов’язкова: 1.Технологія продуктів забою тварин. /В.В. Власенко, І.Г. Береза, М.І. Машкін, П.В. Микитюк, Л.П. Середа, М.Ф. Бойко/. - Вінниця, РВВ ВАТ "Віноблдрукарня", 1999. - 448 с, 2. Ветеринарно-санітарна експертиза сировини та продуктів тваринного походження. (Навчальний посібник). /В.В. Власенко, В.Й. Кравців, В.І. Хоменко, В.М. Ковбасенко, В.В. Касянчук, В.М. Безсмертний, П.П. Микитюк/. -- Вінниця, РВВ ВАТ "Віноблдрукарня", 1999. - 514 с. 3. Ветеринарно-санітарний контроль на підприємствах м'ясної промисловості. (Навчальний посібник). /Р.Й.Кравців, П.І.Вербицький, Ю.І. Остап'юк/. - Львів, Галицька видавнича спілка, 2002. - 368 с додаткова: Власенко ВВ., ЗахаренкоМ.О., Гаврилюк М.Д., Яремчук О.С., Конопко І.Г. Технологія продуктів забою тварин 2009 Вінниця: Едельвейс і К, 2009. - 447с. Власенко В.В., Кравців Р.И, Якубчак О.М., Касянчук В.В. Ветеринарно-санітарно експертиза м'яса і м'ясопродуктів. 2008 Вінниця: Едельвейс, 2008. - 454с. Власенко В.В., Касянчук В.В., Власенко І.Г., Кольчак В.В. Ветеринарно-санітарно експертиза м'яса і м'ясопродуктів. Навчальний посібник за ред.. проф.. Власенко В.В. 2008 Вінниця: ВДАУ, РВВ, 2008 -108с. 4.Власенко В.В., Конопко І.Г., Березовський І.В. Мікробіологія м'яса та м'ясопродуктів. 2003 Вінниця: Гіпаніс, 2006,- 589с.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RePack by Diakov</cp:lastModifiedBy>
  <cp:revision>26</cp:revision>
  <dcterms:created xsi:type="dcterms:W3CDTF">2014-03-10T17:23:25Z</dcterms:created>
  <dcterms:modified xsi:type="dcterms:W3CDTF">2021-05-27T08:18:00Z</dcterms:modified>
</cp:coreProperties>
</file>