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64" r:id="rId1"/>
  </p:sldMasterIdLst>
  <p:sldIdLst>
    <p:sldId id="256" r:id="rId2"/>
    <p:sldId id="271" r:id="rId3"/>
    <p:sldId id="272" r:id="rId4"/>
    <p:sldId id="263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28E2-A0B0-40C3-9F59-DC0965841ED0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767CDD-B149-43A7-BF59-743F526352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28E2-A0B0-40C3-9F59-DC0965841ED0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CDD-B149-43A7-BF59-743F52635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28E2-A0B0-40C3-9F59-DC0965841ED0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CDD-B149-43A7-BF59-743F52635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0B28E2-A0B0-40C3-9F59-DC0965841ED0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E767CDD-B149-43A7-BF59-743F526352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28E2-A0B0-40C3-9F59-DC0965841ED0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CDD-B149-43A7-BF59-743F526352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28E2-A0B0-40C3-9F59-DC0965841ED0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CDD-B149-43A7-BF59-743F526352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CDD-B149-43A7-BF59-743F526352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28E2-A0B0-40C3-9F59-DC0965841ED0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28E2-A0B0-40C3-9F59-DC0965841ED0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CDD-B149-43A7-BF59-743F526352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28E2-A0B0-40C3-9F59-DC0965841ED0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CDD-B149-43A7-BF59-743F52635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0B28E2-A0B0-40C3-9F59-DC0965841ED0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767CDD-B149-43A7-BF59-743F526352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28E2-A0B0-40C3-9F59-DC0965841ED0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767CDD-B149-43A7-BF59-743F526352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00B28E2-A0B0-40C3-9F59-DC0965841ED0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E767CDD-B149-43A7-BF59-743F526352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A1%D0%B2%D0%B8%D0%BD%D0%B5%D1%86%D1%8C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a-referat.com/%D0%9A%D0%B0%D0%B4%D0%BC%D1%96%D0%B9" TargetMode="External"/><Relationship Id="rId4" Type="http://schemas.openxmlformats.org/officeDocument/2006/relationships/hyperlink" Target="http://ua-referat.com/%D0%A0%D1%82%D1%83%D1%82%D1%8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9F%D0%B5%D1%80%D1%96%D0%BE%D0%B4%D0%B8%D1%87%D0%BD%D1%96%D1%81%D1%82%D1%8C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a-referat.com/%D0%A3%D0%BA%D1%80%D0%B0%D1%97%D0%BD%D0%B8" TargetMode="External"/><Relationship Id="rId4" Type="http://schemas.openxmlformats.org/officeDocument/2006/relationships/hyperlink" Target="http://ua-referat.com/%D0%9C%D1%96%D0%BA%D1%80%D0%BE%D0%B1%D1%96%D0%BE%D0%BB%D0%BE%D0%B3%D1%96%D1%8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9A%D0%B8%D1%81%D0%BB%D0%BE%D0%BC%D0%BE%D0%BB%D0%BE%D1%87%D0%BD%D1%96_%D0%BF%D1%80%D0%BE%D0%B4%D1%83%D0%BA%D1%82%D0%B8" TargetMode="External"/><Relationship Id="rId7" Type="http://schemas.openxmlformats.org/officeDocument/2006/relationships/hyperlink" Target="http://ua-referat.com/%D0%9C%D1%96%D1%81%D1%8F%D1%86%D1%8C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a-referat.com/%D0%92%D1%96%D0%B4%D0%BF%D0%BE%D0%B2%D1%96%D0%B4%D1%8C" TargetMode="External"/><Relationship Id="rId5" Type="http://schemas.openxmlformats.org/officeDocument/2006/relationships/hyperlink" Target="http://ua-referat.com/%D0%9C%D0%B0%D1%81%D0%B0" TargetMode="External"/><Relationship Id="rId4" Type="http://schemas.openxmlformats.org/officeDocument/2006/relationships/hyperlink" Target="http://ua-referat.com/%D0%A1%D0%B8%D1%8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9C%D1%96%D0%BD%D0%B5%D1%80%D0%B0%D0%BB%D0%B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a-referat.com/%D0%92%D1%96%D1%82%D0%B0%D0%BC%D1%96%D0%BD%D0%B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600" i="1" dirty="0" err="1" smtClean="0">
                <a:solidFill>
                  <a:srgbClr val="FF0000"/>
                </a:solidFill>
              </a:rPr>
              <a:t>Ветеренарно-санітарні</a:t>
            </a:r>
            <a:r>
              <a:rPr lang="uk-UA" sz="3600" i="1" dirty="0" smtClean="0">
                <a:solidFill>
                  <a:srgbClr val="FF0000"/>
                </a:solidFill>
              </a:rPr>
              <a:t> вимоги до якості вершків знежиреного молока</a:t>
            </a:r>
            <a:endParaRPr lang="ru-RU" sz="3600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592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krem_so_vzbitymi_slivkami_recep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Прямоугольник 9"/>
          <p:cNvSpPr/>
          <p:nvPr/>
        </p:nvSpPr>
        <p:spPr>
          <a:xfrm>
            <a:off x="1331640" y="1988840"/>
            <a:ext cx="5958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>
                <a:solidFill>
                  <a:srgbClr val="002060"/>
                </a:solidFill>
              </a:rPr>
              <a:t>Молочна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сировина</a:t>
            </a:r>
            <a:r>
              <a:rPr lang="ru-RU" sz="2400" i="1" dirty="0">
                <a:solidFill>
                  <a:srgbClr val="002060"/>
                </a:solidFill>
              </a:rPr>
              <a:t>, одержана в </a:t>
            </a:r>
            <a:r>
              <a:rPr lang="ru-RU" sz="2400" i="1" dirty="0" err="1">
                <a:solidFill>
                  <a:srgbClr val="002060"/>
                </a:solidFill>
              </a:rPr>
              <a:t>господарствах</a:t>
            </a:r>
            <a:r>
              <a:rPr lang="ru-RU" sz="2400" i="1" dirty="0">
                <a:solidFill>
                  <a:srgbClr val="002060"/>
                </a:solidFill>
              </a:rPr>
              <a:t>, </a:t>
            </a:r>
            <a:r>
              <a:rPr lang="ru-RU" sz="2400" i="1" dirty="0" err="1">
                <a:solidFill>
                  <a:srgbClr val="002060"/>
                </a:solidFill>
              </a:rPr>
              <a:t>неблагополучних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щодо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інфекційних</a:t>
            </a:r>
            <a:r>
              <a:rPr lang="ru-RU" sz="2400" i="1" dirty="0">
                <a:solidFill>
                  <a:srgbClr val="002060"/>
                </a:solidFill>
              </a:rPr>
              <a:t> хвороб </a:t>
            </a:r>
            <a:r>
              <a:rPr lang="ru-RU" sz="2400" i="1" dirty="0" err="1">
                <a:solidFill>
                  <a:srgbClr val="002060"/>
                </a:solidFill>
              </a:rPr>
              <a:t>тварин</a:t>
            </a:r>
            <a:r>
              <a:rPr lang="ru-RU" sz="2400" i="1" dirty="0">
                <a:solidFill>
                  <a:srgbClr val="002060"/>
                </a:solidFill>
              </a:rPr>
              <a:t>, за </a:t>
            </a:r>
            <a:r>
              <a:rPr lang="ru-RU" sz="2400" i="1" dirty="0" err="1">
                <a:solidFill>
                  <a:srgbClr val="002060"/>
                </a:solidFill>
              </a:rPr>
              <a:t>наявності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дозволу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державної</a:t>
            </a:r>
            <a:r>
              <a:rPr lang="ru-RU" sz="2400" i="1" dirty="0">
                <a:solidFill>
                  <a:srgbClr val="002060"/>
                </a:solidFill>
              </a:rPr>
              <a:t> установи </a:t>
            </a:r>
            <a:r>
              <a:rPr lang="ru-RU" sz="2400" i="1" dirty="0" err="1">
                <a:solidFill>
                  <a:srgbClr val="002060"/>
                </a:solidFill>
              </a:rPr>
              <a:t>ветеринарної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медицини</a:t>
            </a:r>
            <a:r>
              <a:rPr lang="ru-RU" sz="2400" i="1" dirty="0">
                <a:solidFill>
                  <a:srgbClr val="002060"/>
                </a:solidFill>
              </a:rPr>
              <a:t> на </a:t>
            </a:r>
            <a:r>
              <a:rPr lang="ru-RU" sz="2400" i="1" dirty="0" err="1">
                <a:solidFill>
                  <a:srgbClr val="002060"/>
                </a:solidFill>
              </a:rPr>
              <a:t>її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реалізацію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переробним</a:t>
            </a:r>
            <a:r>
              <a:rPr lang="ru-RU" sz="2400" i="1" dirty="0">
                <a:solidFill>
                  <a:srgbClr val="002060"/>
                </a:solidFill>
              </a:rPr>
              <a:t> (</a:t>
            </a:r>
            <a:r>
              <a:rPr lang="ru-RU" sz="2400" i="1" dirty="0" err="1">
                <a:solidFill>
                  <a:srgbClr val="002060"/>
                </a:solidFill>
              </a:rPr>
              <a:t>заготівельним</a:t>
            </a:r>
            <a:r>
              <a:rPr lang="ru-RU" sz="2400" i="1" dirty="0">
                <a:solidFill>
                  <a:srgbClr val="002060"/>
                </a:solidFill>
              </a:rPr>
              <a:t>) </a:t>
            </a:r>
            <a:r>
              <a:rPr lang="ru-RU" sz="2400" i="1" dirty="0" err="1">
                <a:solidFill>
                  <a:srgbClr val="002060"/>
                </a:solidFill>
              </a:rPr>
              <a:t>підприємствам</a:t>
            </a:r>
            <a:r>
              <a:rPr lang="ru-RU" sz="2400" i="1" dirty="0">
                <a:solidFill>
                  <a:srgbClr val="002060"/>
                </a:solidFill>
              </a:rPr>
              <a:t> перед </a:t>
            </a:r>
            <a:r>
              <a:rPr lang="ru-RU" sz="2400" i="1" dirty="0" err="1">
                <a:solidFill>
                  <a:srgbClr val="002060"/>
                </a:solidFill>
              </a:rPr>
              <a:t>відправкою</a:t>
            </a:r>
            <a:r>
              <a:rPr lang="ru-RU" sz="2400" i="1" dirty="0">
                <a:solidFill>
                  <a:srgbClr val="002060"/>
                </a:solidFill>
              </a:rPr>
              <a:t> повинна </a:t>
            </a:r>
            <a:r>
              <a:rPr lang="ru-RU" sz="2400" i="1" dirty="0" err="1">
                <a:solidFill>
                  <a:srgbClr val="002060"/>
                </a:solidFill>
              </a:rPr>
              <a:t>піддаватись</a:t>
            </a:r>
            <a:r>
              <a:rPr lang="ru-RU" sz="2400" i="1" dirty="0">
                <a:solidFill>
                  <a:srgbClr val="002060"/>
                </a:solidFill>
              </a:rPr>
              <a:t> одному </a:t>
            </a:r>
            <a:r>
              <a:rPr lang="ru-RU" sz="2400" i="1" dirty="0" err="1">
                <a:solidFill>
                  <a:srgbClr val="002060"/>
                </a:solidFill>
              </a:rPr>
              <a:t>з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видів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термічної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обробки</a:t>
            </a:r>
            <a:r>
              <a:rPr lang="ru-RU" sz="2400" i="1" dirty="0">
                <a:solidFill>
                  <a:srgbClr val="002060"/>
                </a:solidFill>
              </a:rPr>
              <a:t> — </a:t>
            </a:r>
            <a:r>
              <a:rPr lang="ru-RU" sz="2400" i="1" dirty="0" err="1">
                <a:solidFill>
                  <a:srgbClr val="002060"/>
                </a:solidFill>
              </a:rPr>
              <a:t>пастеризації</a:t>
            </a:r>
            <a:r>
              <a:rPr lang="ru-RU" sz="2400" i="1" dirty="0">
                <a:solidFill>
                  <a:srgbClr val="002060"/>
                </a:solidFill>
              </a:rPr>
              <a:t>, </a:t>
            </a:r>
            <a:r>
              <a:rPr lang="ru-RU" sz="2400" i="1" dirty="0" err="1">
                <a:solidFill>
                  <a:srgbClr val="002060"/>
                </a:solidFill>
              </a:rPr>
              <a:t>кип’ятінню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або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сепаруванню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після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термічної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обробки</a:t>
            </a:r>
            <a:r>
              <a:rPr lang="ru-RU" sz="2400" i="1" dirty="0">
                <a:solidFill>
                  <a:srgbClr val="002060"/>
                </a:solidFill>
              </a:rPr>
              <a:t>, як </a:t>
            </a:r>
            <a:r>
              <a:rPr lang="ru-RU" sz="2400" i="1" dirty="0" err="1">
                <a:solidFill>
                  <a:srgbClr val="002060"/>
                </a:solidFill>
              </a:rPr>
              <a:t>передбачено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Галузевими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рекомендаціями</a:t>
            </a:r>
            <a:r>
              <a:rPr lang="ru-RU" sz="2400" i="1" dirty="0">
                <a:solidFill>
                  <a:srgbClr val="002060"/>
                </a:solidFill>
              </a:rPr>
              <a:t> ГРУ </a:t>
            </a:r>
          </a:p>
        </p:txBody>
      </p:sp>
    </p:spTree>
    <p:custDataLst>
      <p:tags r:id="rId1"/>
    </p:custDataLst>
  </p:cSld>
  <p:clrMapOvr>
    <a:masterClrMapping/>
  </p:clrMapOvr>
  <p:transition advTm="1670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8571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6512"/>
            <a:ext cx="9144000" cy="6894512"/>
          </a:xfrm>
        </p:spPr>
      </p:pic>
      <p:sp>
        <p:nvSpPr>
          <p:cNvPr id="6" name="TextBox 5"/>
          <p:cNvSpPr txBox="1"/>
          <p:nvPr/>
        </p:nvSpPr>
        <p:spPr>
          <a:xfrm>
            <a:off x="1907704" y="177281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198884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2508573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46.14.01-99 “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Сировина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молочна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, одержана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корів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господарств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неблагополучних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щодо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інфекційних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хвороб” та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відповідними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інструкціями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Приймання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молока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корів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клінічними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проявами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хвороби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категорично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забороняється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ив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8680176"/>
          </a:xfr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Вершки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Смак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запах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властиві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цьому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продукту, без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сторонніх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присмаків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та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запахів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 Смак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злегка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солодкуватий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Зовнішній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вигляд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та 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консистенція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-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однорідні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 без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грудочок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збитого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жиру та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пластівців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казеїну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Колір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білий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з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жовтуватим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відтінком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Масова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частка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жиру - 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не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менше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20%.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Кислотність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- 17-19 град. Т.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9.3.1.Визначення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кислотності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сметани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вершків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проводять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у 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відповідності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до ГОСТ 3624-92.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9.3.2.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Визначення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масової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частки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жиру  в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сметані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 вершках 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проводять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у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відповідності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до ГОСТ 5867-90.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" y="1772816"/>
          <a:ext cx="8892479" cy="5085184"/>
        </p:xfrm>
        <a:graphic>
          <a:graphicData uri="http://schemas.openxmlformats.org/drawingml/2006/table">
            <a:tbl>
              <a:tblPr/>
              <a:tblGrid>
                <a:gridCol w="322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1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4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Показники</a:t>
                      </a: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безпеки</a:t>
                      </a:r>
                      <a:endParaRPr lang="ru-RU" sz="1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Сире молоко для виготовлення продуктів дитячого харчування</a:t>
                      </a:r>
                      <a:endParaRPr lang="ru-RU" sz="18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Сире молоко для виготовлення продуктів загального споживання</a:t>
                      </a:r>
                      <a:endParaRPr lang="ru-RU" sz="18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Мікробіологічні</a:t>
                      </a: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показники</a:t>
                      </a:r>
                      <a:endParaRPr lang="ru-RU" sz="1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раз на </a:t>
                      </a:r>
                      <a:r>
                        <a:rPr lang="ru-RU" sz="18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місяць</a:t>
                      </a:r>
                      <a:endParaRPr lang="ru-RU" sz="1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раз на квартал</a:t>
                      </a:r>
                      <a:endParaRPr lang="ru-RU" sz="1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4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Солі важких металів: </a:t>
                      </a:r>
                      <a:r>
                        <a:rPr lang="ru-RU" sz="1800" u="none" strike="noStrike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Свинець"/>
                        </a:rPr>
                        <a:t>свинець</a:t>
                      </a: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ru-RU" sz="1800" u="none" strike="noStrike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Ртуть"/>
                        </a:rPr>
                        <a:t>ртуть</a:t>
                      </a: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800" u="none" strike="noStrike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tooltip="Кадмій"/>
                        </a:rPr>
                        <a:t>кадмій</a:t>
                      </a: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мідь, цинк, арсен</a:t>
                      </a:r>
                      <a:endParaRPr lang="ru-RU" sz="18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раз на квартал</a:t>
                      </a:r>
                      <a:endParaRPr lang="ru-RU" sz="1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раз на пів року</a:t>
                      </a:r>
                      <a:endParaRPr lang="ru-RU" sz="18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Пестициди</a:t>
                      </a:r>
                      <a:endParaRPr lang="ru-RU" sz="18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раз на квартал</a:t>
                      </a:r>
                      <a:endParaRPr lang="ru-RU" sz="1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раз на </a:t>
                      </a:r>
                      <a:r>
                        <a:rPr lang="ru-RU" sz="18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пів</a:t>
                      </a: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року</a:t>
                      </a:r>
                      <a:endParaRPr lang="ru-RU" sz="1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Нітрати</a:t>
                      </a:r>
                      <a:endParaRPr lang="ru-RU" sz="18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раз на квартал</a:t>
                      </a:r>
                      <a:endParaRPr lang="ru-RU" sz="1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раз на </a:t>
                      </a:r>
                      <a:r>
                        <a:rPr lang="ru-RU" sz="18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пів</a:t>
                      </a: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року</a:t>
                      </a:r>
                      <a:endParaRPr lang="ru-RU" sz="1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Мікотоксини</a:t>
                      </a:r>
                      <a:endParaRPr lang="ru-RU" sz="18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раз на рік</a:t>
                      </a:r>
                      <a:endParaRPr lang="ru-RU" sz="18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раз на </a:t>
                      </a:r>
                      <a:r>
                        <a:rPr lang="ru-RU" sz="18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рік</a:t>
                      </a:r>
                      <a:endParaRPr lang="ru-RU" sz="1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Радіонукліди</a:t>
                      </a:r>
                      <a:endParaRPr lang="ru-RU" sz="18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раз на місяць</a:t>
                      </a:r>
                      <a:endParaRPr lang="ru-RU" sz="18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раз на квартал</a:t>
                      </a:r>
                      <a:endParaRPr lang="ru-RU" sz="1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4472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Вимоги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якості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Таблиця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3. Правила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ветеринарно-санітарної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експертизи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молока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молочних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продуктів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вимог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щодо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реалізації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фе-Сливки-удалённое-42146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448841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Рекомендована 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Періодичність"/>
              </a:rPr>
              <a:t>періодичність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визначення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гормональних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препаратів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зазначених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ДСТУ 3662-97 1 раз на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рік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Рекомендована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періодичність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контролю 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 tooltip="Мікробіологія"/>
              </a:rPr>
              <a:t>мікробіологічних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показників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продовольчої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сировини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харчових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продуктів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виробляються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харчових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переробних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підприємствах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 tooltip="України"/>
              </a:rPr>
              <a:t>України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8571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5558"/>
            <a:ext cx="9144000" cy="6883558"/>
          </a:xfr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-24147"/>
            <a:ext cx="9144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Молоко та вершки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сирі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сировина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дитячого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харчування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- 1 раз на 5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днів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 молоко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вершки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пастеризовані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- 1 раз на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тиждень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 молоко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стерилізоване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- 2 рази на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тиждень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 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Кисломолочні продукти"/>
              </a:rPr>
              <a:t>кисломолочні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Кисломолочні продукти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Кисломолочні продукти"/>
              </a:rPr>
              <a:t>продукти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- 1 раз на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тиждень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 tooltip="Сир"/>
              </a:rPr>
              <a:t> сир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сиркова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 tooltip="Маса"/>
              </a:rPr>
              <a:t>маса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сирки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сметана - 1-2 рази на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тиждень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сири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сичужні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тверді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разносольние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м'які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 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 tooltip="Відповідь"/>
              </a:rPr>
              <a:t>відповідно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до чинного НД;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сири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плавлені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без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наповнювачів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наповнювачами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- 1 раз на 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 tooltip="Місяць"/>
              </a:rPr>
              <a:t>місяць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згущені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молочні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консерви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- 1 раз на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місяць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кожна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партія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молоко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молочні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вироби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сухі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- 1 раз на 5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днів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 масло,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молочні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пасти,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десерти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- 2 рази на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місяць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4007_1024_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9122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1052736"/>
            <a:ext cx="8305800" cy="5400600"/>
          </a:xfrm>
        </p:spPr>
        <p:txBody>
          <a:bodyPr/>
          <a:lstStyle/>
          <a:p>
            <a:pPr algn="l"/>
            <a:r>
              <a:rPr lang="uk-UA" dirty="0" smtClean="0"/>
              <a:t>1.Загальні відомості про вершки.</a:t>
            </a:r>
          </a:p>
          <a:p>
            <a:pPr algn="l"/>
            <a:r>
              <a:rPr lang="uk-UA" dirty="0" smtClean="0"/>
              <a:t>2.Визначення вмісту жиру у вершках.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260648"/>
            <a:ext cx="8305800" cy="648072"/>
          </a:xfrm>
        </p:spPr>
        <p:txBody>
          <a:bodyPr/>
          <a:lstStyle/>
          <a:p>
            <a:r>
              <a:rPr lang="uk-UA" sz="3200" dirty="0" smtClean="0"/>
              <a:t>План лекції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67018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568952" cy="5076800"/>
          </a:xfrm>
        </p:spPr>
        <p:txBody>
          <a:bodyPr>
            <a:noAutofit/>
          </a:bodyPr>
          <a:lstStyle/>
          <a:p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Література: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обов’язкова: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1.Технологія продуктів забою тварин. /В.В. Власенко, І.Г. Береза, М.І. Машкін, П.В.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Микитюк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Л.П. Середа, М.Ф. Бойко/. - Вінниця, РВВ ВАТ "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Віноблдрукарня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1999. - 448 с,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Ветеринарно-санітарна експертиза сировини та продуктів тваринного</a:t>
            </a:r>
            <a:b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походження. (Навчальний посібник). /В.В. Власенко, В.Й. Кравців, В.І.</a:t>
            </a:r>
            <a:b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Хоменко, В.М. Ковбасенко, В.В.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Касянчук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В.М. Безсмертний, П.П.</a:t>
            </a:r>
            <a:b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Микитюк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/. -- Вінниця, РВВ ВАТ "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Віноблдрукарня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1999. - 514 с.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Ветеринарно-санітарний контроль на підприємствах м'ясної</a:t>
            </a:r>
            <a:b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промисловості. (Навчальний посібник). /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Р.Й.Кравців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П.І.Вербицький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Ю.І.</a:t>
            </a:r>
            <a:b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Остап'юк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/. - Львів, Галицька видавнича спілка, 2002. - 368 с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додаткова: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Власенко ВВ.,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ЗахаренкоМ.О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Гаврилюк М.Д., Яремчук О.С.,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Конопко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І.Г. Технологія продуктів забою тварин 2009 Вінниця: Едельвейс і К, 2009. - 447с.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Власенко В.В., Кравців Р.И,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Якубчак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О.М.,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Касянчук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В.В. Ветеринарно-санітарно експертиза м'яса і м'ясопродуктів. 2008 Вінниця: Едельвейс, 2008. - 454с.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Власенко В.В.,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Касянчук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В.В., Власенко І.Г.,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Кольчак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В.В. Ветеринарно-санітарно експертиза м'яса і м'ясопродуктів. Навчальний посібник за ред.. проф.. Власенко В.В. 2008 Вінниця: ВДАУ, РВВ, 2008 -108с.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Власенко В.В.,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Конопко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І.Г., Березовський І.В. Мікробіологія м'яса та м'ясопродуктів. 2003 В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інниця: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Гіпаніс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2006,- 589с.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v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456795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Вершки -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молочний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продукт,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отриманий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цільного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молока шляхом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сепарації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жирової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фракції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 Для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споживання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свіжому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вигляді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вершки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випускають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продаж, як правило,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пастеризовані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вмістом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жиру 10-20%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звичайні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35%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жирне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). У продажу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також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консервовані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сухі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вершки,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спосіб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вживання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яких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зазначений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етикетці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 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Завдяки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високому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вмісту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жиру вершки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дуже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поживним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продуктом. Вони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містять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також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3,5%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білків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4,3%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вуглеводів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 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 tooltip="Мінерали"/>
              </a:rPr>
              <a:t>мінеральні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солі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 tooltip="Вітаміни"/>
              </a:rPr>
              <a:t>вітаміни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 tooltip="Вітаміни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(A, E, B 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B 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C, PP та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4007_1024_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595073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Вершки,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заготовляються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. (РСТ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України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1326-88). Стандарт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поширюється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на вершки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коров’ячого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молока,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які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колективні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інші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господарства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реалізують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переробним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підприємствам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для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промислової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переробки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. Вершки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мають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бути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одержані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незбираного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молока, яке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відповідає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вимогам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ГОСТ 13264-70, ДСТУ 3662-97,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відповідати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вимогам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стандарту,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санітарним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ветеринарним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правилам для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молочних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ферм,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затвердженим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установленому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порядку. Вершки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після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сепарування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слід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охолоджувати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доставляти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переробні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підприємства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сирими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Залежно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органолептичних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фізико-хімічних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мікробіологічних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санітарно-гігієнічних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показників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вершки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відносять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першого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, другого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третього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/>
                <a:ea typeface="Times New Roman" pitchFamily="18" charset="0"/>
                <a:cs typeface="Arial" pitchFamily="34" charset="0"/>
              </a:rPr>
              <a:t> сорту.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695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8571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187624" y="126876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Вимоги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щодо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фізико-хімічних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мікробіологічних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санітарно-гігієнічних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показників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якості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вершків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наведені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таблиці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14.11.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Масові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частки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важких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металів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миш’яку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молоці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повинні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перевищувати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встановлених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стандартом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вимог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. Вершки,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відповідають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вимогам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стандарту,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температурою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понад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10°С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приймають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як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неохолоджені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відповідною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знижкою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закупівельну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ціну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Здачу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приймання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вершків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здійснюють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партіями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відповідно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діючої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інструкції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. Для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визначення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якості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вершків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переробні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підприємства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проводять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приймально-здавальний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періодичний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контроль. При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періодичному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контролі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один раз на декаду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визначають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загальне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бактеріальне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обсіменіння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, пробу на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механічну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забрудненість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— у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сумнівних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випадках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249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24277767_sliv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5080"/>
            <a:ext cx="9143999" cy="6868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ua.textreferat.com/images/referats/4000/image002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8280919" cy="503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099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60606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14.11.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Фізико-хімічні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мікробіологічні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санітарно-гігієнічні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показники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вершків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Пробу на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кип’ятіння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проводять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один раз на декаду та у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випадку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здачі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вершків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граничною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кислотністю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Визначення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наявності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антибіотиків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у вершках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проводять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при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підозрі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фальсифікацію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Аналіз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патогенні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мікроорганізми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проводять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у порядку державного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санітарного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нагляду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санітарно-епідеміологічні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станції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методами,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затвердженими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Міністерством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охорони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здоров’я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України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Наявність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важких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металів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миш’яку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залишкової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кількості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пестицидів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визначають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вимогою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органів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санітарного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нагляду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вказаних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ними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лабораторіях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720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645024"/>
            <a:ext cx="9144000" cy="29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Молочна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сировина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, яку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реалізують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переробним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заготівельним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підприємствам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, повинна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відповідати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вимогам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діючих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стандартів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технічних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умов.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Забороняється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приймання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переробними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заготівельними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підприємствами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молочної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сировини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сільгосптоваровиробників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без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надання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довідки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державної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установи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ветеринарної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медицини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про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ветеринарно-санітарне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благополуччя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господарств-постачальників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сировини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Такі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довідки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подаються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сільськогосподарськими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товаровиробниками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переробним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заготівельним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підприємствам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щомісяця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, не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пізніше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_sansregular" charset="0"/>
                <a:ea typeface="Times New Roman" pitchFamily="18" charset="0"/>
                <a:cs typeface="Arial" pitchFamily="34" charset="0"/>
              </a:rPr>
              <a:t> 3-го числа.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837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8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|1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7.6|4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74</TotalTime>
  <Words>577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Constantia</vt:lpstr>
      <vt:lpstr>Courier New</vt:lpstr>
      <vt:lpstr>open_sansregular</vt:lpstr>
      <vt:lpstr>Times New Roman</vt:lpstr>
      <vt:lpstr>Wingdings 2</vt:lpstr>
      <vt:lpstr>Бумажная</vt:lpstr>
      <vt:lpstr>Ветеренарно-санітарні вимоги до якості вершків знежиреного молока</vt:lpstr>
      <vt:lpstr>План лекції</vt:lpstr>
      <vt:lpstr>Література: обов’язкова: 1.Технологія продуктів забою тварин. /В.В. Власенко, І.Г. Береза, М.І. Машкін, П.В. Микитюк, Л.П. Середа, М.Ф. Бойко/. - Вінниця, РВВ ВАТ "Віноблдрукарня", 1999. - 448 с, 2. Ветеринарно-санітарна експертиза сировини та продуктів тваринного походження. (Навчальний посібник). /В.В. Власенко, В.Й. Кравців, В.І. Хоменко, В.М. Ковбасенко, В.В. Касянчук, В.М. Безсмертний, П.П. Микитюк/. -- Вінниця, РВВ ВАТ "Віноблдрукарня", 1999. - 514 с. 3. Ветеринарно-санітарний контроль на підприємствах м'ясної промисловості. (Навчальний посібник). /Р.Й.Кравців, П.І.Вербицький, Ю.І. Остап'юк/. - Львів, Галицька видавнича спілка, 2002. - 368 с додаткова: Власенко ВВ., ЗахаренкоМ.О., Гаврилюк М.Д., Яремчук О.С., Конопко І.Г. Технологія продуктів забою тварин 2009 Вінниця: Едельвейс і К, 2009. - 447с. Власенко В.В., Кравців Р.И, Якубчак О.М., Касянчук В.В. Ветеринарно-санітарно експертиза м'яса і м'ясопродуктів. 2008 Вінниця: Едельвейс, 2008. - 454с. Власенко В.В., Касянчук В.В., Власенко І.Г., Кольчак В.В. Ветеринарно-санітарно експертиза м'яса і м'ясопродуктів. Навчальний посібник за ред.. проф.. Власенко В.В. 2008 Вінниця: ВДАУ, РВВ, 2008 -108с. Власенко В.В., Конопко І.Г., Березовський І.В. Мікробіологія м'яса та м'ясопродуктів. 2003 Вінниця: Гіпаніс, 2006,- 589с.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Артур</dc:creator>
  <cp:lastModifiedBy>RePack by Diakov</cp:lastModifiedBy>
  <cp:revision>11</cp:revision>
  <dcterms:created xsi:type="dcterms:W3CDTF">2014-04-07T16:08:00Z</dcterms:created>
  <dcterms:modified xsi:type="dcterms:W3CDTF">2021-06-06T18:37:19Z</dcterms:modified>
</cp:coreProperties>
</file>