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1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7) </a:t>
            </a:r>
            <a:r>
              <a:rPr lang="en-US" sz="1800" b="1" i="0" u="none" strike="noStrike" dirty="0">
                <a:effectLst/>
                <a:latin typeface="Times New Roman" panose="02020603050405020304" pitchFamily="18" charset="0"/>
              </a:rPr>
              <a:t>Which is correct?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Don’t forget to lock the door when </a:t>
            </a:r>
            <a:r>
              <a:rPr lang="en-US" sz="1800" b="1" i="1" u="sng" strike="noStrike" dirty="0">
                <a:effectLst/>
                <a:latin typeface="Times New Roman" panose="02020603050405020304" pitchFamily="18" charset="0"/>
              </a:rPr>
              <a:t>you go out /</a:t>
            </a:r>
            <a:r>
              <a:rPr lang="en-US" sz="1800" b="1" i="1" u="sng" strike="sngStrike" dirty="0">
                <a:effectLst/>
                <a:latin typeface="Times New Roman" panose="02020603050405020304" pitchFamily="18" charset="0"/>
              </a:rPr>
              <a:t> you’ll go out</a:t>
            </a:r>
            <a:r>
              <a:rPr lang="en-US" sz="1800" b="0" i="0" u="none" strike="sngStrike" dirty="0">
                <a:effectLst/>
                <a:latin typeface="Times New Roman" panose="02020603050405020304" pitchFamily="18" charset="0"/>
              </a:rPr>
              <a:t>.</a:t>
            </a:r>
            <a:r>
              <a:rPr lang="en-US" sz="1800" b="0" i="0" u="none" strike="noStrike" dirty="0">
                <a:effectLst/>
                <a:latin typeface="Times New Roman" panose="02020603050405020304" pitchFamily="18" charset="0"/>
              </a:rPr>
              <a:t> (</a:t>
            </a:r>
            <a:r>
              <a:rPr lang="en-US" sz="1800" b="0" i="0" u="sng" strike="noStrike" dirty="0">
                <a:effectLst/>
                <a:latin typeface="Times New Roman" panose="02020603050405020304" pitchFamily="18" charset="0"/>
              </a:rPr>
              <a:t>you go out</a:t>
            </a:r>
            <a:r>
              <a:rPr lang="en-US" sz="1800" b="0" i="0" u="none" strike="noStrike" dirty="0">
                <a:effectLst/>
                <a:latin typeface="Times New Roman" panose="02020603050405020304" pitchFamily="18" charset="0"/>
              </a:rPr>
              <a:t> </a:t>
            </a:r>
            <a:r>
              <a:rPr lang="en-US" sz="1800" b="0" i="1" u="none" strike="noStrike" dirty="0">
                <a:effectLst/>
                <a:latin typeface="Times New Roman" panose="02020603050405020304" pitchFamily="18" charset="0"/>
              </a:rPr>
              <a:t>is correct</a:t>
            </a:r>
            <a:r>
              <a:rPr lang="en-US" sz="1800" b="0" i="0" u="none" strike="noStrike" dirty="0">
                <a:effectLst/>
                <a:latin typeface="Times New Roman" panose="02020603050405020304" pitchFamily="18" charset="0"/>
              </a:rPr>
              <a:t>)</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As soon as we get any more information, </a:t>
            </a:r>
            <a:r>
              <a:rPr lang="en-US" sz="1800" b="0" i="0" u="sng" strike="noStrike" dirty="0">
                <a:effectLst/>
                <a:latin typeface="Times New Roman" panose="02020603050405020304" pitchFamily="18" charset="0"/>
              </a:rPr>
              <a:t>we let / we’ll let</a:t>
            </a:r>
            <a:r>
              <a:rPr lang="en-US" sz="1800" b="0" i="0" u="none" strike="noStrike" dirty="0">
                <a:effectLst/>
                <a:latin typeface="Times New Roman" panose="02020603050405020304" pitchFamily="18" charset="0"/>
              </a:rPr>
              <a:t> you know.</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I want to get to the cinema before the film </a:t>
            </a:r>
            <a:r>
              <a:rPr lang="en-US" sz="1800" b="0" i="0" u="sng" strike="noStrike" dirty="0">
                <a:effectLst/>
                <a:latin typeface="Times New Roman" panose="02020603050405020304" pitchFamily="18" charset="0"/>
              </a:rPr>
              <a:t>starts / will start</a:t>
            </a:r>
            <a:r>
              <a:rPr lang="en-US" sz="1800" b="0" i="0" u="none" strike="noStrike" dirty="0">
                <a:effectLst/>
                <a:latin typeface="Times New Roman" panose="02020603050405020304" pitchFamily="18" charset="0"/>
              </a:rPr>
              <a:t>.</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Don’t drive through a red light. Wait until </a:t>
            </a:r>
            <a:r>
              <a:rPr lang="en-US" sz="1800" b="0" i="0" u="sng" strike="noStrike" dirty="0">
                <a:effectLst/>
                <a:latin typeface="Times New Roman" panose="02020603050405020304" pitchFamily="18" charset="0"/>
              </a:rPr>
              <a:t>it changes / it will change</a:t>
            </a:r>
            <a:r>
              <a:rPr lang="en-US" sz="1800" b="0" i="0" u="none" strike="noStrike" dirty="0">
                <a:effectLst/>
                <a:latin typeface="Times New Roman" panose="02020603050405020304" pitchFamily="18" charset="0"/>
              </a:rPr>
              <a:t> to green.</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Sarah will be here soon. </a:t>
            </a:r>
            <a:r>
              <a:rPr lang="en-US" sz="1800" b="0" i="0" u="sng" strike="noStrike" dirty="0">
                <a:effectLst/>
                <a:latin typeface="Times New Roman" panose="02020603050405020304" pitchFamily="18" charset="0"/>
              </a:rPr>
              <a:t>I make / I’ll make</a:t>
            </a:r>
            <a:r>
              <a:rPr lang="en-US" sz="1800" b="0" i="0" u="none" strike="noStrike" dirty="0">
                <a:effectLst/>
                <a:latin typeface="Times New Roman" panose="02020603050405020304" pitchFamily="18" charset="0"/>
              </a:rPr>
              <a:t> some coffee when she comes.</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I’m 20 now. I wonder where I’ll be when </a:t>
            </a:r>
            <a:r>
              <a:rPr lang="en-US" sz="1800" b="0" i="0" u="sng" strike="noStrike" dirty="0">
                <a:effectLst/>
                <a:latin typeface="Times New Roman" panose="02020603050405020304" pitchFamily="18" charset="0"/>
              </a:rPr>
              <a:t>I’m 40 / I’ll be 40</a:t>
            </a:r>
            <a:r>
              <a:rPr lang="en-US" sz="1800" b="0" i="0" u="none" strike="noStrike" dirty="0">
                <a:effectLst/>
                <a:latin typeface="Times New Roman" panose="02020603050405020304" pitchFamily="18" charset="0"/>
              </a:rPr>
              <a:t>.</a:t>
            </a:r>
          </a:p>
          <a:p>
            <a:pPr rtl="0" fontAlgn="base">
              <a:spcBef>
                <a:spcPts val="30"/>
              </a:spcBef>
              <a:spcAft>
                <a:spcPts val="0"/>
              </a:spcAft>
              <a:buFont typeface="+mj-lt"/>
              <a:buAutoNum type="arabicPeriod"/>
            </a:pPr>
            <a:r>
              <a:rPr lang="en-US" sz="1800" b="0" i="0" u="sng" strike="noStrike" dirty="0">
                <a:effectLst/>
                <a:latin typeface="Times New Roman" panose="02020603050405020304" pitchFamily="18" charset="0"/>
              </a:rPr>
              <a:t>I wait / I’ll wait</a:t>
            </a:r>
            <a:r>
              <a:rPr lang="en-US" sz="1800" b="0" i="0" u="none" strike="noStrike" dirty="0">
                <a:effectLst/>
                <a:latin typeface="Times New Roman" panose="02020603050405020304" pitchFamily="18" charset="0"/>
              </a:rPr>
              <a:t> for you until you’re ready, but don’t be long.</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Oliver is five years old. He wants to be a TV presenter when </a:t>
            </a:r>
            <a:r>
              <a:rPr lang="en-US" sz="1800" b="0" i="0" u="sng" strike="noStrike" dirty="0">
                <a:effectLst/>
                <a:latin typeface="Times New Roman" panose="02020603050405020304" pitchFamily="18" charset="0"/>
              </a:rPr>
              <a:t>he grows up / he’ll grow up</a:t>
            </a:r>
            <a:r>
              <a:rPr lang="en-US" sz="1800" b="0" i="0" u="none" strike="noStrike" dirty="0">
                <a:effectLst/>
                <a:latin typeface="Times New Roman" panose="02020603050405020304" pitchFamily="18" charset="0"/>
              </a:rPr>
              <a:t>.</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We could meet for coffee tomorrow morning if </a:t>
            </a:r>
            <a:r>
              <a:rPr lang="en-US" sz="1800" b="0" i="0" u="sng" strike="noStrike" dirty="0">
                <a:effectLst/>
                <a:latin typeface="Times New Roman" panose="02020603050405020304" pitchFamily="18" charset="0"/>
              </a:rPr>
              <a:t>you’re / you will be</a:t>
            </a:r>
            <a:r>
              <a:rPr lang="en-US" sz="1800" b="0" i="0" u="none" strike="noStrike" dirty="0">
                <a:effectLst/>
                <a:latin typeface="Times New Roman" panose="02020603050405020304" pitchFamily="18" charset="0"/>
              </a:rPr>
              <a:t> free.</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If the weather </a:t>
            </a:r>
            <a:r>
              <a:rPr lang="en-US" sz="1800" b="0" i="0" u="sng" strike="noStrike" dirty="0">
                <a:effectLst/>
                <a:latin typeface="Times New Roman" panose="02020603050405020304" pitchFamily="18" charset="0"/>
              </a:rPr>
              <a:t>is / will be</a:t>
            </a:r>
            <a:r>
              <a:rPr lang="en-US" sz="1800" b="0" i="0" u="none" strike="noStrike" dirty="0">
                <a:effectLst/>
                <a:latin typeface="Times New Roman" panose="02020603050405020304" pitchFamily="18" charset="0"/>
              </a:rPr>
              <a:t> nice tomorrow, we’re going to the beach.</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Vicky </a:t>
            </a:r>
            <a:r>
              <a:rPr lang="en-US" sz="1800" b="0" i="0" u="sng" strike="noStrike" dirty="0">
                <a:effectLst/>
                <a:latin typeface="Times New Roman" panose="02020603050405020304" pitchFamily="18" charset="0"/>
              </a:rPr>
              <a:t>is / will be</a:t>
            </a:r>
            <a:r>
              <a:rPr lang="en-US" sz="1800" b="0" i="0" u="none" strike="noStrike" dirty="0">
                <a:effectLst/>
                <a:latin typeface="Times New Roman" panose="02020603050405020304" pitchFamily="18" charset="0"/>
              </a:rPr>
              <a:t> very disappointed if she doesn’t get a place at university.</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You’ll feel better after </a:t>
            </a:r>
            <a:r>
              <a:rPr lang="en-US" sz="1800" b="0" i="0" u="sng" strike="noStrike" dirty="0">
                <a:effectLst/>
                <a:latin typeface="Times New Roman" panose="02020603050405020304" pitchFamily="18" charset="0"/>
              </a:rPr>
              <a:t>you’ve had / you’ll have</a:t>
            </a:r>
            <a:r>
              <a:rPr lang="en-US" sz="1800" b="0" i="0" u="none" strike="noStrike" dirty="0">
                <a:effectLst/>
                <a:latin typeface="Times New Roman" panose="02020603050405020304" pitchFamily="18" charset="0"/>
              </a:rPr>
              <a:t> something to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30"/>
              </a:spcBef>
              <a:spcAft>
                <a:spcPts val="0"/>
              </a:spcAft>
              <a:buNone/>
            </a:pPr>
            <a:r>
              <a:rPr lang="uk-UA" sz="1800" b="1" i="0" u="none" strike="noStrike" dirty="0">
                <a:effectLst/>
                <a:latin typeface="Times New Roman" panose="02020603050405020304" pitchFamily="18" charset="0"/>
              </a:rPr>
              <a:t>8. </a:t>
            </a:r>
            <a:r>
              <a:rPr lang="en-US" sz="1800" b="1" i="0" u="none" strike="noStrike" dirty="0">
                <a:effectLst/>
                <a:latin typeface="Times New Roman" panose="02020603050405020304" pitchFamily="18" charset="0"/>
              </a:rPr>
              <a:t>Read the situations and complete the sentences.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and a friend want to go out, but it’s raining hard. You don’t want to get wet.</a:t>
            </a:r>
          </a:p>
          <a:p>
            <a:pPr marL="0" indent="0" rtl="0">
              <a:spcBef>
                <a:spcPts val="0"/>
              </a:spcBef>
              <a:spcAft>
                <a:spcPts val="0"/>
              </a:spcAft>
              <a:buNone/>
            </a:pPr>
            <a:r>
              <a:rPr lang="en-US" sz="1800" b="0" i="0" u="none" strike="noStrike" dirty="0">
                <a:effectLst/>
                <a:latin typeface="Times New Roman" panose="02020603050405020304" pitchFamily="18" charset="0"/>
              </a:rPr>
              <a:t>You say: Let’s wait until</a:t>
            </a:r>
            <a:r>
              <a:rPr lang="en-US" sz="1800" b="0" i="0" u="sng" dirty="0">
                <a:effectLst/>
                <a:latin typeface="Times New Roman" panose="02020603050405020304" pitchFamily="18" charset="0"/>
              </a:rPr>
              <a:t> </a:t>
            </a:r>
            <a:r>
              <a:rPr lang="en-US" sz="1800" b="1" i="1" u="sng" dirty="0">
                <a:effectLst/>
                <a:latin typeface="Times New Roman" panose="02020603050405020304" pitchFamily="18" charset="0"/>
              </a:rPr>
              <a:t>it stops raining</a:t>
            </a:r>
            <a:r>
              <a:rPr lang="en-US" sz="1800" b="1" i="1"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You’re visiting a friend. It’s going to get dark soon, and you want to leave before that.</a:t>
            </a:r>
          </a:p>
          <a:p>
            <a:pPr marL="0" indent="0" rtl="0">
              <a:spcBef>
                <a:spcPts val="0"/>
              </a:spcBef>
              <a:spcAft>
                <a:spcPts val="0"/>
              </a:spcAft>
              <a:buNone/>
            </a:pPr>
            <a:r>
              <a:rPr lang="en-US" sz="1800" b="0" i="0" u="none" strike="noStrike" dirty="0">
                <a:effectLst/>
                <a:latin typeface="Times New Roman" panose="02020603050405020304" pitchFamily="18" charset="0"/>
              </a:rPr>
              <a:t>You ask: I’d better go now before.</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You want to sell your car. Mark is interested in buying it, but he hasn’t decided yet.</a:t>
            </a:r>
          </a:p>
          <a:p>
            <a:pPr marL="0" indent="0" rtl="0">
              <a:spcBef>
                <a:spcPts val="0"/>
              </a:spcBef>
              <a:spcAft>
                <a:spcPts val="0"/>
              </a:spcAft>
              <a:buNone/>
            </a:pPr>
            <a:r>
              <a:rPr lang="en-US" sz="1800" b="0" i="0" u="none" strike="noStrike" dirty="0">
                <a:effectLst/>
                <a:latin typeface="Times New Roman" panose="02020603050405020304" pitchFamily="18" charset="0"/>
              </a:rPr>
              <a:t>You ask: Let me know as soon as.</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Your friends are going to Hong Kong soon. You want to know where they’re going to stay.</a:t>
            </a:r>
          </a:p>
          <a:p>
            <a:pPr marL="0" indent="0" rtl="0">
              <a:spcBef>
                <a:spcPts val="0"/>
              </a:spcBef>
              <a:spcAft>
                <a:spcPts val="0"/>
              </a:spcAft>
              <a:buNone/>
            </a:pPr>
            <a:r>
              <a:rPr lang="en-US" sz="1800" b="0" i="0" u="none" strike="noStrike" dirty="0">
                <a:effectLst/>
                <a:latin typeface="Times New Roman" panose="02020603050405020304" pitchFamily="18" charset="0"/>
              </a:rPr>
              <a:t>You ask: Where are you going to stay when?</a:t>
            </a:r>
            <a:endParaRPr lang="en-US" sz="16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The traffic is bad in your town, but they are going to build a new road.</a:t>
            </a:r>
          </a:p>
          <a:p>
            <a:pPr marL="0" indent="0" rtl="0">
              <a:spcBef>
                <a:spcPts val="0"/>
              </a:spcBef>
              <a:spcAft>
                <a:spcPts val="0"/>
              </a:spcAft>
              <a:buNone/>
            </a:pPr>
            <a:r>
              <a:rPr lang="en-US" sz="1800" b="0" i="0" u="none" strike="noStrike" dirty="0">
                <a:effectLst/>
                <a:latin typeface="Times New Roman" panose="02020603050405020304" pitchFamily="18" charset="0"/>
              </a:rPr>
              <a:t>You say: I think things will be better when they.</a:t>
            </a:r>
            <a:endParaRPr lang="en-US" sz="16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Someone you know has been very rude to you. You want her to </a:t>
            </a:r>
            <a:r>
              <a:rPr lang="en-US" sz="1800" b="0" i="0" u="none" strike="noStrike" dirty="0" err="1">
                <a:effectLst/>
                <a:latin typeface="Times New Roman" panose="02020603050405020304" pitchFamily="18" charset="0"/>
              </a:rPr>
              <a:t>apologise</a:t>
            </a:r>
            <a:r>
              <a:rPr lang="en-US" sz="1800" b="0" i="0" u="none" strike="noStrike" dirty="0">
                <a:effectLst/>
                <a:latin typeface="Times New Roman" panose="02020603050405020304" pitchFamily="18" charset="0"/>
              </a:rPr>
              <a:t>.</a:t>
            </a:r>
          </a:p>
          <a:p>
            <a:pPr marL="0" indent="0" rtl="0">
              <a:spcBef>
                <a:spcPts val="0"/>
              </a:spcBef>
              <a:spcAft>
                <a:spcPts val="0"/>
              </a:spcAft>
              <a:buNone/>
            </a:pPr>
            <a:r>
              <a:rPr lang="en-US" sz="1800" b="0" i="0" u="none" strike="noStrike" dirty="0">
                <a:effectLst/>
                <a:latin typeface="Times New Roman" panose="02020603050405020304" pitchFamily="18" charset="0"/>
              </a:rPr>
              <a:t>You say (to someone else): I won’t speak to her until.</a:t>
            </a:r>
            <a:endParaRPr lang="en-US" sz="1600" b="0" dirty="0">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2800" b="0" i="0" u="none" strike="noStrike" dirty="0">
                <a:solidFill>
                  <a:schemeClr val="accent3"/>
                </a:solidFill>
                <a:effectLst/>
                <a:latin typeface="Times New Roman" panose="02020603050405020304" pitchFamily="18" charset="0"/>
              </a:rPr>
              <a:t>Практичне заняття 4(2 год.)</a:t>
            </a:r>
            <a:endParaRPr lang="ru-RU" sz="28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55576" y="2996952"/>
            <a:ext cx="7467600" cy="1285893"/>
          </a:xfrm>
        </p:spPr>
        <p:txBody>
          <a:bodyPr>
            <a:noAutofit/>
          </a:bodyPr>
          <a:lstStyle/>
          <a:p>
            <a:pPr marL="107309" indent="0" algn="ctr" rtl="0">
              <a:spcBef>
                <a:spcPts val="0"/>
              </a:spcBef>
              <a:spcAft>
                <a:spcPts val="0"/>
              </a:spcAft>
              <a:buNone/>
            </a:pPr>
            <a:r>
              <a:rPr lang="en-US" sz="2400" b="1" i="0" u="none" strike="noStrike" dirty="0">
                <a:effectLst/>
                <a:latin typeface="Times New Roman" panose="02020603050405020304" pitchFamily="18" charset="0"/>
              </a:rPr>
              <a:t>Topic «Programming Languages. Future Perfect.» Grammar revision</a:t>
            </a:r>
            <a:endParaRPr lang="ru-RU" sz="2400" b="1" dirty="0">
              <a:ln w="19050">
                <a:solidFill>
                  <a:schemeClr val="tx2">
                    <a:tint val="1000"/>
                  </a:schemeClr>
                </a:solidFill>
                <a:prstDash val="solid"/>
              </a:ln>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marL="0" indent="0" rtl="0">
              <a:spcBef>
                <a:spcPts val="0"/>
              </a:spcBef>
              <a:spcAft>
                <a:spcPts val="0"/>
              </a:spcAft>
              <a:buNone/>
            </a:pPr>
            <a:r>
              <a:rPr lang="en-US" b="0" i="0" u="none" strike="noStrike" dirty="0">
                <a:effectLst/>
                <a:latin typeface="Times New Roman" panose="02020603050405020304" pitchFamily="18" charset="0"/>
              </a:rPr>
              <a:t>- to learn new vocabulary;</a:t>
            </a:r>
            <a:endParaRPr lang="en-US" b="0" dirty="0">
              <a:effectLst/>
            </a:endParaRPr>
          </a:p>
          <a:p>
            <a:pPr marL="0" indent="0" rtl="0">
              <a:spcBef>
                <a:spcPts val="0"/>
              </a:spcBef>
              <a:spcAft>
                <a:spcPts val="0"/>
              </a:spcAft>
              <a:buNone/>
            </a:pPr>
            <a:r>
              <a:rPr lang="en-US" b="0" i="0" u="none" strike="noStrike" dirty="0">
                <a:effectLst/>
                <a:latin typeface="Times New Roman" panose="02020603050405020304" pitchFamily="18" charset="0"/>
              </a:rPr>
              <a:t>-   to practice grammar structures;</a:t>
            </a:r>
            <a:endParaRPr lang="en-US" b="0" dirty="0">
              <a:effectLst/>
            </a:endParaRPr>
          </a:p>
          <a:p>
            <a:pPr marL="0" indent="0" rtl="0">
              <a:spcBef>
                <a:spcPts val="0"/>
              </a:spcBef>
              <a:spcAft>
                <a:spcPts val="0"/>
              </a:spcAft>
              <a:buNone/>
            </a:pPr>
            <a:r>
              <a:rPr lang="en-US" b="0" i="0" u="none" strike="noStrike" dirty="0">
                <a:effectLst/>
                <a:latin typeface="Times New Roman" panose="02020603050405020304" pitchFamily="18" charset="0"/>
              </a:rPr>
              <a:t>- to enable </a:t>
            </a:r>
            <a:r>
              <a:rPr lang="en-US" b="0" i="0" u="none" strike="noStrike" dirty="0" err="1">
                <a:effectLst/>
                <a:latin typeface="Times New Roman" panose="02020603050405020304" pitchFamily="18" charset="0"/>
              </a:rPr>
              <a:t>st’s</a:t>
            </a:r>
            <a:r>
              <a:rPr lang="en-US" b="0" i="0" u="none" strike="noStrike" dirty="0">
                <a:effectLst/>
                <a:latin typeface="Times New Roman" panose="02020603050405020304" pitchFamily="18" charset="0"/>
              </a:rPr>
              <a:t> to talk and write on the topic;</a:t>
            </a:r>
            <a:endParaRPr lang="en-US" b="0" dirty="0">
              <a:effectLst/>
            </a:endParaRPr>
          </a:p>
          <a:p>
            <a:pPr marL="0" indent="0" rtl="0">
              <a:spcBef>
                <a:spcPts val="0"/>
              </a:spcBef>
              <a:spcAft>
                <a:spcPts val="0"/>
              </a:spcAft>
              <a:buNone/>
            </a:pPr>
            <a:r>
              <a:rPr lang="en-US" b="0" i="0" u="none" strike="noStrike" dirty="0">
                <a:effectLst/>
                <a:latin typeface="Times New Roman" panose="02020603050405020304" pitchFamily="18" charset="0"/>
              </a:rPr>
              <a:t>- to </a:t>
            </a:r>
            <a:r>
              <a:rPr lang="en-US" b="0" i="0" u="none" strike="noStrike" dirty="0" err="1">
                <a:effectLst/>
                <a:latin typeface="Times New Roman" panose="02020603050405020304" pitchFamily="18" charset="0"/>
              </a:rPr>
              <a:t>instil</a:t>
            </a:r>
            <a:r>
              <a:rPr lang="en-US" b="0" i="0" u="none" strike="noStrike" dirty="0">
                <a:effectLst/>
                <a:latin typeface="Times New Roman" panose="02020603050405020304" pitchFamily="18" charset="0"/>
              </a:rPr>
              <a:t> the idea that learning languages is necessary and essential;</a:t>
            </a:r>
            <a:endParaRPr lang="en-US" b="0" dirty="0">
              <a:effectLst/>
            </a:endParaRPr>
          </a:p>
          <a:p>
            <a:pPr marL="0" indent="0" rtl="0">
              <a:spcBef>
                <a:spcPts val="0"/>
              </a:spcBef>
              <a:spcAft>
                <a:spcPts val="0"/>
              </a:spcAft>
              <a:buNone/>
            </a:pPr>
            <a:r>
              <a:rPr lang="en-US" b="0" i="0" u="none" strike="noStrike" dirty="0">
                <a:effectLst/>
                <a:latin typeface="Times New Roman" panose="02020603050405020304" pitchFamily="18" charset="0"/>
              </a:rPr>
              <a:t>- to encourage </a:t>
            </a:r>
            <a:r>
              <a:rPr lang="en-US" b="0" i="0" u="none" strike="noStrike" dirty="0" err="1">
                <a:effectLst/>
                <a:latin typeface="Times New Roman" panose="02020603050405020304" pitchFamily="18" charset="0"/>
              </a:rPr>
              <a:t>st’s</a:t>
            </a:r>
            <a:r>
              <a:rPr lang="en-US" b="0" i="0" u="none" strike="noStrike" dirty="0">
                <a:effectLst/>
                <a:latin typeface="Times New Roman" panose="02020603050405020304" pitchFamily="18" charset="0"/>
              </a:rPr>
              <a:t> to go on learning English at the next level;</a:t>
            </a:r>
            <a:endParaRPr lang="en-US" b="0" dirty="0">
              <a:effectLst/>
            </a:endParaRPr>
          </a:p>
          <a:p>
            <a:pPr marL="0" indent="0" rtl="0">
              <a:spcBef>
                <a:spcPts val="0"/>
              </a:spcBef>
              <a:spcAft>
                <a:spcPts val="0"/>
              </a:spcAft>
              <a:buNone/>
            </a:pPr>
            <a:r>
              <a:rPr lang="en-US" b="0" i="0" u="none" strike="noStrike" dirty="0">
                <a:effectLst/>
                <a:latin typeface="Times New Roman" panose="02020603050405020304" pitchFamily="18" charset="0"/>
              </a:rPr>
              <a:t>- to lay the foundations for future study in terms to basic structures, lexis, language functions and basic study</a:t>
            </a:r>
            <a:endParaRPr lang="en-US" b="0" dirty="0">
              <a:effectLst/>
            </a:endParaRPr>
          </a:p>
          <a:p>
            <a:pPr marL="0" indent="0">
              <a:buNone/>
            </a:pPr>
            <a:br>
              <a:rPr lang="en-US" dirty="0"/>
            </a:br>
            <a:endParaRPr lang="en-US"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«Programming Languages. Future Perfect. Future Perfect.»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marL="0" indent="0">
              <a:buNone/>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692696"/>
            <a:ext cx="8330782" cy="5929354"/>
          </a:xfrm>
        </p:spPr>
        <p:txBody>
          <a:bodyPr>
            <a:noAutofit/>
          </a:bodyPr>
          <a:lstStyle/>
          <a:p>
            <a:pPr rtl="0">
              <a:spcBef>
                <a:spcPts val="0"/>
              </a:spcBef>
              <a:spcAft>
                <a:spcPts val="0"/>
              </a:spcAft>
            </a:pPr>
            <a:r>
              <a:rPr lang="en-US" sz="1200" b="1" i="0" u="none" strike="noStrike" dirty="0">
                <a:effectLst/>
                <a:latin typeface="Arial" panose="020B0604020202020204" pitchFamily="34" charset="0"/>
                <a:cs typeface="Arial" panose="020B0604020202020204" pitchFamily="34" charset="0"/>
              </a:rPr>
              <a:t>Programming Languages</a:t>
            </a:r>
            <a:endParaRPr lang="uk-UA" sz="1200" b="1" i="0" u="none" strike="noStrike" dirty="0">
              <a:effectLst/>
              <a:latin typeface="Arial" panose="020B0604020202020204" pitchFamily="34" charset="0"/>
              <a:cs typeface="Arial" panose="020B0604020202020204" pitchFamily="34" charset="0"/>
            </a:endParaRPr>
          </a:p>
          <a:p>
            <a:pPr rtl="0">
              <a:spcBef>
                <a:spcPts val="0"/>
              </a:spcBef>
              <a:spcAft>
                <a:spcPts val="0"/>
              </a:spcAft>
            </a:pP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Programming languages are the backbone of modern technology and play a vital role in enabling humans to communicate with computers. The process of creating a programming language is a complex and meticulous endeavor that requires a deep understanding of computer science principles and the needs of developers.</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The first step in creating a programming language is defining its purpose and target audience. Different programming languages serve different purposes, whether it's web development, data analysis, game development, or artificial intelligence. Understanding the specific requirements and goals of the language helps in designing its syntax, features, and functionality.</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Next, language designers work on defining the syntax, which determines how code is written and structured. This includes rules for variables, data types, control flow statements, and other elements. The syntax should strike a balance between being easily readable and expressive, while also adhering to the principles of the language.</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Once the syntax is established, language designers focus on implementing the core features and functionalities. This involves designing and building compilers or interpreters, which are responsible for translating human-readable code into machine-executable instructions. The efficiency and performance of the language heavily rely on the design and optimization of these translation mechanisms.</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Creating a programming language also requires careful consideration of its standard libraries and tools. Standard libraries provide pre-built functions and modules that developers can utilize, while tools like debuggers and profilers aid in the development and optimization process. These components contribute to the usability and productivity of the language.</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Throughout the development process, extensive testing and refinement are essential. Language designers and developers need to test the language's functionalities, identify and fix bugs, and gather feedback from users. Iterative refinement helps in enhancing the language's stability, performance, and ease of use.</a:t>
            </a:r>
            <a:endParaRPr lang="uk-UA" sz="1200" dirty="0">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In conclusion, creating a programming language is a multidimensional task that combines computer science knowledge, creativity, and user-centric design. Successful programming languages have the potential to revolutionize the way we develop software and shape the future of technology.</a:t>
            </a:r>
            <a:endParaRPr lang="en-US" sz="1200" b="0" dirty="0">
              <a:effectLst/>
              <a:latin typeface="Arial" panose="020B0604020202020204" pitchFamily="34" charset="0"/>
              <a:cs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marR="72390" indent="0" algn="just" rtl="0" fontAlgn="base">
              <a:spcBef>
                <a:spcPts val="320"/>
              </a:spcBef>
              <a:spcAft>
                <a:spcPts val="0"/>
              </a:spcAft>
              <a:buNone/>
            </a:pPr>
            <a:r>
              <a:rPr lang="uk-UA" sz="1800" b="1" i="0" u="none" strike="noStrike" dirty="0">
                <a:effectLst/>
                <a:latin typeface="Times New Roman" panose="02020603050405020304" pitchFamily="18" charset="0"/>
              </a:rPr>
              <a:t>5) </a:t>
            </a:r>
            <a:r>
              <a:rPr lang="en-US" sz="1800" b="1" i="0" u="none" strike="noStrike" dirty="0">
                <a:effectLst/>
                <a:latin typeface="Times New Roman" panose="02020603050405020304" pitchFamily="18" charset="0"/>
              </a:rPr>
              <a:t>Complete the sentences. Choose from the box.</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There’s an election next week. </a:t>
            </a:r>
            <a:r>
              <a:rPr lang="en-US" sz="1800" b="1" i="1" u="none" strike="noStrike" dirty="0">
                <a:effectLst/>
                <a:latin typeface="Times New Roman" panose="02020603050405020304" pitchFamily="18" charset="0"/>
              </a:rPr>
              <a:t>Who</a:t>
            </a:r>
            <a:r>
              <a:rPr lang="en-US" sz="1800" b="1" i="1" u="sng" strike="noStrike" dirty="0">
                <a:effectLst/>
                <a:latin typeface="Times New Roman" panose="02020603050405020304" pitchFamily="18" charset="0"/>
              </a:rPr>
              <a:t>  will you be voting</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for?</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I’ll</a:t>
            </a:r>
            <a:r>
              <a:rPr lang="uk-UA" sz="1800" b="0" i="0" u="none" strike="noStrike" dirty="0">
                <a:effectLst/>
                <a:latin typeface="Times New Roman" panose="02020603050405020304" pitchFamily="18" charset="0"/>
              </a:rPr>
              <a:t>____</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shopping later. Can I get you anything?</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Emily is not well, so she</a:t>
            </a:r>
            <a:r>
              <a:rPr lang="uk-UA" sz="1800" b="0" i="0" u="none" strike="noStrike" dirty="0">
                <a:effectLst/>
                <a:latin typeface="Times New Roman" panose="02020603050405020304" pitchFamily="18" charset="0"/>
              </a:rPr>
              <a:t>__</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volleyball tomorrow.</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Little Emma</a:t>
            </a:r>
            <a:r>
              <a:rPr lang="uk-UA" sz="1800" b="0" i="0" u="none" strike="noStrike" dirty="0">
                <a:effectLst/>
                <a:latin typeface="Times New Roman" panose="02020603050405020304" pitchFamily="18" charset="0"/>
              </a:rPr>
              <a:t>______</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school soon. She’s growing up fast.</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The match is on TV tonight. Will you</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_____________</a:t>
            </a:r>
            <a:r>
              <a:rPr lang="en-US" sz="1800" b="0" i="0" u="none" strike="noStrike" dirty="0">
                <a:effectLst/>
                <a:latin typeface="Times New Roman" panose="02020603050405020304" pitchFamily="18" charset="0"/>
              </a:rPr>
              <a:t>it?</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What</a:t>
            </a:r>
            <a:r>
              <a:rPr lang="en-US" sz="1800" b="0" i="0" u="sng" strike="noStrike" dirty="0">
                <a:effectLst/>
                <a:latin typeface="Times New Roman" panose="02020603050405020304" pitchFamily="18" charset="0"/>
              </a:rPr>
              <a:t> </a:t>
            </a:r>
            <a:r>
              <a:rPr lang="uk-UA" sz="1800" u="sng" dirty="0">
                <a:latin typeface="Times New Roman" panose="02020603050405020304" pitchFamily="18" charset="0"/>
              </a:rPr>
              <a:t>_______________</a:t>
            </a:r>
            <a:r>
              <a:rPr lang="en-US" sz="1800" b="0" i="0" u="none" strike="noStrike" dirty="0">
                <a:effectLst/>
                <a:latin typeface="Times New Roman" panose="02020603050405020304" pitchFamily="18" charset="0"/>
              </a:rPr>
              <a:t>in your new job? The same as before?</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I</a:t>
            </a:r>
            <a:r>
              <a:rPr lang="uk-UA" sz="1800" b="0" i="0" u="none" strike="noStrike" dirty="0">
                <a:effectLst/>
                <a:latin typeface="Times New Roman" panose="02020603050405020304" pitchFamily="18" charset="0"/>
              </a:rPr>
              <a:t>_____________</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to the wedding. I’ll be away on holiday.</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Please fasten your seat belts. The plane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______________</a:t>
            </a:r>
            <a:r>
              <a:rPr lang="en-US" sz="1800" b="0" i="0" u="none" strike="noStrike" dirty="0">
                <a:effectLst/>
                <a:latin typeface="Times New Roman" panose="02020603050405020304" pitchFamily="18" charset="0"/>
              </a:rPr>
              <a:t>in ten minutes.</a:t>
            </a:r>
          </a:p>
          <a:p>
            <a:pPr marL="0" indent="0">
              <a:buNone/>
            </a:pPr>
            <a:br>
              <a:rPr lang="en-US" sz="1600" dirty="0"/>
            </a:br>
            <a:endParaRPr lang="en-US" sz="1600" b="0" dirty="0">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611560" y="980728"/>
            <a:ext cx="8186766" cy="2808312"/>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rtl="0" fontAlgn="base">
              <a:spcBef>
                <a:spcPts val="25"/>
              </a:spcBef>
              <a:spcAft>
                <a:spcPts val="0"/>
              </a:spcAft>
              <a:buNone/>
            </a:pPr>
            <a:r>
              <a:rPr lang="uk-UA" sz="1400" b="1" i="0" u="none" strike="noStrike" dirty="0">
                <a:effectLst/>
                <a:latin typeface="Times New Roman" panose="02020603050405020304" pitchFamily="18" charset="0"/>
              </a:rPr>
              <a:t>6) </a:t>
            </a:r>
            <a:r>
              <a:rPr lang="en-US" sz="1400" b="1" i="0" u="none" strike="noStrike" dirty="0">
                <a:effectLst/>
                <a:latin typeface="Times New Roman" panose="02020603050405020304" pitchFamily="18" charset="0"/>
              </a:rPr>
              <a:t>Put the verb into the correct form, will be (do)</a:t>
            </a:r>
            <a:r>
              <a:rPr lang="en-US" sz="1400" b="1" i="0" u="none" strike="noStrike" dirty="0" err="1">
                <a:effectLst/>
                <a:latin typeface="Times New Roman" panose="02020603050405020304" pitchFamily="18" charset="0"/>
              </a:rPr>
              <a:t>ing</a:t>
            </a:r>
            <a:r>
              <a:rPr lang="en-US" sz="1400" b="1" i="0" u="none" strike="noStrike" dirty="0">
                <a:effectLst/>
                <a:latin typeface="Times New Roman" panose="02020603050405020304" pitchFamily="18" charset="0"/>
              </a:rPr>
              <a:t> or will have (done).</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Don’t phone between 7 and 8</a:t>
            </a:r>
            <a:r>
              <a:rPr lang="en-US" sz="1400" b="1" i="1" u="none" strike="noStrike" dirty="0">
                <a:effectLst/>
                <a:latin typeface="Times New Roman" panose="02020603050405020304" pitchFamily="18" charset="0"/>
              </a:rPr>
              <a:t>. </a:t>
            </a:r>
            <a:r>
              <a:rPr lang="en-US" sz="1400" b="1" i="1" u="sng" strike="noStrike" dirty="0">
                <a:effectLst/>
                <a:latin typeface="Times New Roman" panose="02020603050405020304" pitchFamily="18" charset="0"/>
              </a:rPr>
              <a:t> We’ll be eating</a:t>
            </a:r>
            <a:r>
              <a:rPr lang="en-US" sz="1400" b="0" i="1"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 then. (we / eat)</a:t>
            </a:r>
          </a:p>
          <a:p>
            <a:pPr rtl="0" fontAlgn="base">
              <a:spcBef>
                <a:spcPts val="0"/>
              </a:spcBef>
              <a:spcAft>
                <a:spcPts val="0"/>
              </a:spcAft>
              <a:buFont typeface="+mj-lt"/>
              <a:buAutoNum type="arabicPeriod"/>
            </a:pPr>
            <a:r>
              <a:rPr lang="en-US" sz="1400" b="0" i="0" u="none" strike="noStrike" dirty="0">
                <a:effectLst/>
                <a:latin typeface="Times New Roman" panose="02020603050405020304" pitchFamily="18" charset="0"/>
              </a:rPr>
              <a:t>Tomorrow afternoon we’re going to play tennis from 3 o’clock until 4.30. So at 4 o’clock,</a:t>
            </a:r>
          </a:p>
          <a:p>
            <a:pPr marL="0" indent="0" rtl="0">
              <a:spcBef>
                <a:spcPts val="0"/>
              </a:spcBef>
              <a:spcAft>
                <a:spcPts val="0"/>
              </a:spcAft>
              <a:buNone/>
            </a:pPr>
            <a:r>
              <a:rPr lang="en-US" sz="1400" b="0" i="0" u="sng" dirty="0">
                <a:effectLst/>
                <a:latin typeface="Times New Roman" panose="02020603050405020304" pitchFamily="18" charset="0"/>
              </a:rPr>
              <a:t> </a:t>
            </a:r>
            <a:r>
              <a:rPr lang="uk-UA" sz="1400" u="sng" dirty="0">
                <a:latin typeface="Times New Roman" panose="02020603050405020304" pitchFamily="18" charset="0"/>
              </a:rPr>
              <a:t>__________      </a:t>
            </a:r>
            <a:r>
              <a:rPr lang="en-US"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tennis. (we / play)</a:t>
            </a:r>
            <a:endParaRPr lang="en-US" sz="1400" b="0" dirty="0">
              <a:effectLst/>
            </a:endParaRPr>
          </a:p>
          <a:p>
            <a:pPr rtl="0" fontAlgn="base">
              <a:spcBef>
                <a:spcPts val="0"/>
              </a:spcBef>
              <a:spcAft>
                <a:spcPts val="0"/>
              </a:spcAft>
              <a:buFont typeface="+mj-lt"/>
              <a:buAutoNum type="arabicPeriod" startAt="3"/>
            </a:pPr>
            <a:r>
              <a:rPr lang="en-US" sz="1400" b="0" i="0" u="none" strike="noStrike" dirty="0">
                <a:effectLst/>
                <a:latin typeface="Times New Roman" panose="02020603050405020304" pitchFamily="18" charset="0"/>
              </a:rPr>
              <a:t>Sarah will meet you at the station.                                                      for you when you arrive. (she / wait)</a:t>
            </a:r>
          </a:p>
          <a:p>
            <a:pPr rtl="0" fontAlgn="base">
              <a:spcBef>
                <a:spcPts val="0"/>
              </a:spcBef>
              <a:spcAft>
                <a:spcPts val="0"/>
              </a:spcAft>
              <a:buFont typeface="+mj-lt"/>
              <a:buAutoNum type="arabicPeriod" startAt="3"/>
            </a:pPr>
            <a:r>
              <a:rPr lang="en-US" sz="1400" b="0" i="0" u="none" strike="noStrike" dirty="0">
                <a:effectLst/>
                <a:latin typeface="Times New Roman" panose="02020603050405020304" pitchFamily="18" charset="0"/>
              </a:rPr>
              <a:t>The meeting starts at 9.30 and won’t last longer than an hour. You can be sure that</a:t>
            </a:r>
          </a:p>
          <a:p>
            <a:pPr marL="0" indent="0" rtl="0">
              <a:spcBef>
                <a:spcPts val="0"/>
              </a:spcBef>
              <a:spcAft>
                <a:spcPts val="0"/>
              </a:spcAft>
              <a:buNone/>
            </a:pPr>
            <a:r>
              <a:rPr lang="en-US" sz="1400" b="0" i="0" u="sng" dirty="0">
                <a:effectLst/>
                <a:latin typeface="Times New Roman" panose="02020603050405020304" pitchFamily="18" charset="0"/>
              </a:rPr>
              <a:t>  </a:t>
            </a:r>
            <a:r>
              <a:rPr lang="uk-UA"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by 11 o’clock. (it / finish)</a:t>
            </a:r>
            <a:endParaRPr lang="en-US" sz="1400" b="0" dirty="0">
              <a:effectLst/>
            </a:endParaRPr>
          </a:p>
          <a:p>
            <a:pPr rtl="0" fontAlgn="base">
              <a:spcBef>
                <a:spcPts val="0"/>
              </a:spcBef>
              <a:spcAft>
                <a:spcPts val="0"/>
              </a:spcAft>
              <a:buFont typeface="+mj-lt"/>
              <a:buAutoNum type="arabicPeriod" startAt="5"/>
            </a:pPr>
            <a:r>
              <a:rPr lang="en-US" sz="1400" b="0" i="0" u="none" strike="noStrike" dirty="0">
                <a:effectLst/>
                <a:latin typeface="Times New Roman" panose="02020603050405020304" pitchFamily="18" charset="0"/>
              </a:rPr>
              <a:t>Do you think</a:t>
            </a:r>
            <a:r>
              <a:rPr lang="en-US"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in the same place in ten years’ time? (you / still / live)</a:t>
            </a:r>
          </a:p>
          <a:p>
            <a:pPr rtl="0" fontAlgn="base">
              <a:spcBef>
                <a:spcPts val="0"/>
              </a:spcBef>
              <a:spcAft>
                <a:spcPts val="0"/>
              </a:spcAft>
              <a:buFont typeface="+mj-lt"/>
              <a:buAutoNum type="arabicPeriod" startAt="5"/>
            </a:pPr>
            <a:r>
              <a:rPr lang="en-US" sz="1400" b="0" i="0" u="none" strike="noStrike" dirty="0">
                <a:effectLst/>
                <a:latin typeface="Times New Roman" panose="02020603050405020304" pitchFamily="18" charset="0"/>
              </a:rPr>
              <a:t>Lisa is travelling in Europe and so far she has travelled about 1,000 miles. By the end of the trip,</a:t>
            </a:r>
          </a:p>
          <a:p>
            <a:pPr marL="0" indent="0" rtl="0">
              <a:spcBef>
                <a:spcPts val="0"/>
              </a:spcBef>
              <a:spcAft>
                <a:spcPts val="0"/>
              </a:spcAft>
              <a:buNone/>
            </a:pPr>
            <a:r>
              <a:rPr lang="uk-UA" sz="1400" b="0" i="0" u="sng" dirty="0">
                <a:effectLst/>
                <a:latin typeface="Times New Roman" panose="02020603050405020304" pitchFamily="18" charset="0"/>
              </a:rPr>
              <a:t>         </a:t>
            </a:r>
            <a:r>
              <a:rPr lang="en-US"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more than 3,000 miles. (she / travel)</a:t>
            </a:r>
            <a:endParaRPr lang="en-US" sz="1400" b="0" dirty="0">
              <a:effectLst/>
            </a:endParaRPr>
          </a:p>
          <a:p>
            <a:pPr rtl="0" fontAlgn="base">
              <a:spcBef>
                <a:spcPts val="0"/>
              </a:spcBef>
              <a:spcAft>
                <a:spcPts val="0"/>
              </a:spcAft>
              <a:buFont typeface="+mj-lt"/>
              <a:buAutoNum type="arabicPeriod" startAt="7"/>
            </a:pPr>
            <a:r>
              <a:rPr lang="en-US" sz="1400" b="0" i="0" u="none" strike="noStrike" dirty="0">
                <a:effectLst/>
                <a:latin typeface="Times New Roman" panose="02020603050405020304" pitchFamily="18" charset="0"/>
              </a:rPr>
              <a:t>If you need to contact me,</a:t>
            </a:r>
            <a:r>
              <a:rPr lang="en-US" sz="1400" b="0" i="0" u="sng" strike="noStrike" dirty="0">
                <a:effectLst/>
                <a:latin typeface="Times New Roman" panose="02020603050405020304" pitchFamily="18" charset="0"/>
              </a:rPr>
              <a:t> </a:t>
            </a:r>
            <a:r>
              <a:rPr lang="uk-UA" sz="1400" b="0" i="0" u="sng"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at the Lion Hotel until Friday. (I / stay)</a:t>
            </a:r>
          </a:p>
          <a:p>
            <a:pPr rtl="0" fontAlgn="base">
              <a:spcBef>
                <a:spcPts val="0"/>
              </a:spcBef>
              <a:spcAft>
                <a:spcPts val="0"/>
              </a:spcAft>
              <a:buFont typeface="+mj-lt"/>
              <a:buAutoNum type="arabicPeriod" startAt="7"/>
            </a:pPr>
            <a:r>
              <a:rPr lang="en-US" sz="1400" b="0" i="0" u="none" strike="noStrike" dirty="0">
                <a:effectLst/>
                <a:latin typeface="Times New Roman" panose="02020603050405020304" pitchFamily="18" charset="0"/>
              </a:rPr>
              <a:t>Ben is on holiday and is spending his money very quickly. If he continues like this,</a:t>
            </a:r>
          </a:p>
          <a:p>
            <a:pPr marL="0" indent="0" rtl="0">
              <a:spcBef>
                <a:spcPts val="0"/>
              </a:spcBef>
              <a:spcAft>
                <a:spcPts val="0"/>
              </a:spcAft>
              <a:buNone/>
            </a:pPr>
            <a:r>
              <a:rPr lang="uk-UA" sz="1400" b="0" i="0" u="sng" dirty="0">
                <a:effectLst/>
                <a:latin typeface="Times New Roman" panose="02020603050405020304" pitchFamily="18" charset="0"/>
              </a:rPr>
              <a:t>             </a:t>
            </a:r>
            <a:r>
              <a:rPr lang="en-US" sz="1400" b="0" i="0" u="sng" dirty="0">
                <a:effectLst/>
                <a:latin typeface="Times New Roman" panose="02020603050405020304" pitchFamily="18" charset="0"/>
              </a:rPr>
              <a:t>  </a:t>
            </a:r>
            <a:r>
              <a:rPr lang="en-US" sz="1400" b="0" i="0" u="none" strike="noStrike" dirty="0">
                <a:effectLst/>
                <a:latin typeface="Times New Roman" panose="02020603050405020304" pitchFamily="18" charset="0"/>
              </a:rPr>
              <a:t>all his money before the end of his holiday. (he / spend)</a:t>
            </a:r>
            <a:endParaRPr lang="en-US" sz="1400" b="0" dirty="0">
              <a:effectLst/>
            </a:endParaRPr>
          </a:p>
          <a:p>
            <a:pPr rtl="0" fontAlgn="base">
              <a:spcBef>
                <a:spcPts val="0"/>
              </a:spcBef>
              <a:spcAft>
                <a:spcPts val="0"/>
              </a:spcAft>
              <a:buFont typeface="+mj-lt"/>
              <a:buAutoNum type="arabicPeriod" startAt="9"/>
            </a:pPr>
            <a:r>
              <a:rPr lang="en-US" sz="1400" b="0" i="0" u="none" strike="noStrike" dirty="0">
                <a:effectLst/>
                <a:latin typeface="Times New Roman" panose="02020603050405020304" pitchFamily="18" charset="0"/>
              </a:rPr>
              <a:t>I’m fed up with my job. I hope</a:t>
            </a:r>
            <a:r>
              <a:rPr lang="en-US" sz="1400" b="0" i="0" u="sng" strike="noStrike" dirty="0">
                <a:effectLst/>
                <a:latin typeface="Times New Roman" panose="02020603050405020304" pitchFamily="18" charset="0"/>
              </a:rPr>
              <a:t> </a:t>
            </a:r>
            <a:r>
              <a:rPr lang="uk-UA" sz="1400" u="sng" dirty="0">
                <a:latin typeface="Times New Roman" panose="02020603050405020304" pitchFamily="18" charset="0"/>
              </a:rPr>
              <a:t>                                 </a:t>
            </a:r>
            <a:r>
              <a:rPr lang="en-US" sz="1400" b="0" i="0" u="none" strike="noStrike" dirty="0">
                <a:effectLst/>
                <a:latin typeface="Times New Roman" panose="02020603050405020304" pitchFamily="18" charset="0"/>
              </a:rPr>
              <a:t>it much longer. (I / not / do)</a:t>
            </a:r>
            <a:br>
              <a:rPr lang="en-US" sz="1400" b="0" dirty="0">
                <a:effectLst/>
              </a:rPr>
            </a:br>
            <a:endParaRPr lang="en-US" sz="1400" b="0" i="1"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155</TotalTime>
  <Words>1704</Words>
  <Application>Microsoft Office PowerPoint</Application>
  <PresentationFormat>Экран (4:3)</PresentationFormat>
  <Paragraphs>95</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Bahnschrift</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4(2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86</cp:revision>
  <dcterms:created xsi:type="dcterms:W3CDTF">2023-02-25T18:05:02Z</dcterms:created>
  <dcterms:modified xsi:type="dcterms:W3CDTF">2023-08-04T14:39:13Z</dcterms:modified>
</cp:coreProperties>
</file>