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3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92500" lnSpcReduction="20000"/>
          </a:bodyPr>
          <a:lstStyle/>
          <a:p>
            <a:pPr rtl="0">
              <a:spcBef>
                <a:spcPts val="0"/>
              </a:spcBef>
              <a:spcAft>
                <a:spcPts val="0"/>
              </a:spcAft>
            </a:pPr>
            <a:r>
              <a:rPr lang="en-US" sz="1800" b="1" i="0" u="none" strike="noStrike" dirty="0">
                <a:effectLst/>
                <a:latin typeface="Times New Roman" panose="02020603050405020304" pitchFamily="18" charset="0"/>
              </a:rPr>
              <a:t>7) What do you say in these situations? Write sentences with </a:t>
            </a:r>
            <a:r>
              <a:rPr lang="en-US" sz="1800" b="1" i="1" u="none" strike="noStrike" dirty="0">
                <a:effectLst/>
                <a:latin typeface="Times New Roman" panose="02020603050405020304" pitchFamily="18" charset="0"/>
              </a:rPr>
              <a:t>I wish … would …</a:t>
            </a:r>
            <a:r>
              <a:rPr lang="en-US" sz="1800" b="1" i="0" u="none" strike="noStrike"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raining. You want to go out, but not in the rain.</a:t>
            </a:r>
          </a:p>
          <a:p>
            <a:pPr marL="0" indent="0" rtl="0">
              <a:spcBef>
                <a:spcPts val="0"/>
              </a:spcBef>
              <a:spcAft>
                <a:spcPts val="0"/>
              </a:spcAft>
              <a:buNone/>
            </a:pPr>
            <a:r>
              <a:rPr lang="en-US" sz="1800" b="0" i="0" u="none" strike="noStrike" dirty="0">
                <a:effectLst/>
                <a:latin typeface="Times New Roman" panose="02020603050405020304" pitchFamily="18" charset="0"/>
              </a:rPr>
              <a:t>You say:</a:t>
            </a:r>
            <a:r>
              <a:rPr lang="en-US" sz="1800" b="0" i="0" u="sng" dirty="0">
                <a:effectLst/>
                <a:latin typeface="Times New Roman" panose="02020603050405020304" pitchFamily="18" charset="0"/>
              </a:rPr>
              <a:t> I wish it would stop raining</a:t>
            </a:r>
            <a:r>
              <a:rPr lang="en-US" sz="1800" b="0" i="0" u="sng" dirty="0">
                <a:effectLst/>
                <a:latin typeface="Calibri" panose="020F0502020204030204" pitchFamily="34" charset="0"/>
              </a:rPr>
              <a:t>                                                                                                                   </a:t>
            </a:r>
            <a:r>
              <a:rPr lang="en-US" sz="1800" b="0" i="0" u="sng"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You’re waiting for Jane. She’s late and you’re getting impatient.</a:t>
            </a:r>
          </a:p>
          <a:p>
            <a:pPr marL="0" indent="0" rtl="0">
              <a:spcBef>
                <a:spcPts val="0"/>
              </a:spcBef>
              <a:spcAft>
                <a:spcPts val="0"/>
              </a:spcAft>
              <a:buNone/>
            </a:pPr>
            <a:r>
              <a:rPr lang="en-US" sz="1800" b="0" i="0" u="none" strike="noStrike" dirty="0">
                <a:effectLst/>
                <a:latin typeface="Times New Roman" panose="02020603050405020304" pitchFamily="18" charset="0"/>
              </a:rPr>
              <a:t>You say to yourself: I wish she</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You’re looking for a job – so far without success. Nobody will give you a job.</a:t>
            </a:r>
          </a:p>
          <a:p>
            <a:pPr marL="0" indent="0" rtl="0">
              <a:spcBef>
                <a:spcPts val="0"/>
              </a:spcBef>
              <a:spcAft>
                <a:spcPts val="0"/>
              </a:spcAft>
              <a:buNone/>
            </a:pPr>
            <a:r>
              <a:rPr lang="en-US" sz="1800" b="0" i="0" u="none" strike="noStrike" dirty="0">
                <a:effectLst/>
                <a:latin typeface="Times New Roman" panose="02020603050405020304" pitchFamily="18" charset="0"/>
              </a:rPr>
              <a:t>You say: I wish somebody</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You can hear a dog barking. It’s been barking a long time and you’re trying to study.</a:t>
            </a:r>
          </a:p>
          <a:p>
            <a:pPr marL="0" indent="0" rtl="0">
              <a:spcBef>
                <a:spcPts val="0"/>
              </a:spcBef>
              <a:spcAft>
                <a:spcPts val="0"/>
              </a:spcAft>
              <a:buNone/>
            </a:pPr>
            <a:r>
              <a:rPr lang="en-US" sz="1800" b="0" i="0" u="none" strike="noStrike" dirty="0">
                <a:effectLst/>
                <a:latin typeface="Times New Roman" panose="02020603050405020304" pitchFamily="18" charset="0"/>
              </a:rPr>
              <a:t>You say:</a:t>
            </a:r>
            <a:r>
              <a:rPr lang="en-US" sz="1800" b="0" i="0" u="sng" dirty="0">
                <a:effectLst/>
                <a:latin typeface="Times New Roman" panose="02020603050405020304" pitchFamily="18" charset="0"/>
              </a:rPr>
              <a:t>                                                                                                                                                          .</a:t>
            </a:r>
            <a:endParaRPr lang="en-US" sz="1600" b="0" dirty="0">
              <a:effectLst/>
            </a:endParaRPr>
          </a:p>
          <a:p>
            <a:pPr marL="0" indent="0" rtl="0">
              <a:spcBef>
                <a:spcPts val="0"/>
              </a:spcBef>
              <a:spcAft>
                <a:spcPts val="0"/>
              </a:spcAft>
              <a:buNone/>
            </a:pPr>
            <a:r>
              <a:rPr lang="en-US" sz="1800" b="1" i="0" u="none" strike="noStrike" dirty="0">
                <a:effectLst/>
                <a:latin typeface="Times New Roman" panose="02020603050405020304" pitchFamily="18" charset="0"/>
              </a:rPr>
              <a:t>For the following situations, write sentences with </a:t>
            </a:r>
            <a:r>
              <a:rPr lang="en-US" sz="1800" b="1" i="1" u="none" strike="noStrike" dirty="0">
                <a:effectLst/>
                <a:latin typeface="Times New Roman" panose="02020603050405020304" pitchFamily="18" charset="0"/>
              </a:rPr>
              <a:t>I wish … wouldn’t … </a:t>
            </a:r>
            <a:r>
              <a:rPr lang="en-US" sz="1800" b="1"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Your friend is driving very fast. She always drives fast and you don’t like this.</a:t>
            </a:r>
          </a:p>
          <a:p>
            <a:pPr marL="0" indent="0" rtl="0">
              <a:spcBef>
                <a:spcPts val="0"/>
              </a:spcBef>
              <a:spcAft>
                <a:spcPts val="0"/>
              </a:spcAft>
              <a:buNone/>
            </a:pPr>
            <a:r>
              <a:rPr lang="en-US" sz="1800" b="0" i="0" u="none" strike="noStrike" dirty="0">
                <a:effectLst/>
                <a:latin typeface="Times New Roman" panose="02020603050405020304" pitchFamily="18" charset="0"/>
              </a:rPr>
              <a:t>You say to her: I wish you</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Joe leaves the door open all the time. This annoys you.</a:t>
            </a:r>
          </a:p>
          <a:p>
            <a:pPr marL="0" indent="0" rtl="0">
              <a:spcBef>
                <a:spcPts val="0"/>
              </a:spcBef>
              <a:spcAft>
                <a:spcPts val="0"/>
              </a:spcAft>
              <a:buNone/>
            </a:pPr>
            <a:r>
              <a:rPr lang="en-US" sz="1800" b="0" i="0" u="none" strike="noStrike" dirty="0">
                <a:effectLst/>
                <a:latin typeface="Times New Roman" panose="02020603050405020304" pitchFamily="18" charset="0"/>
              </a:rPr>
              <a:t>You say to Joe:</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7"/>
            </a:pPr>
            <a:r>
              <a:rPr lang="en-US" sz="1800" b="0" i="0" u="none" strike="noStrike" dirty="0">
                <a:effectLst/>
                <a:latin typeface="Times New Roman" panose="02020603050405020304" pitchFamily="18" charset="0"/>
              </a:rPr>
              <a:t>A lot of people drop litter in the street. You don’t like this.</a:t>
            </a:r>
          </a:p>
          <a:p>
            <a:pPr marL="0" indent="0" rtl="0">
              <a:spcBef>
                <a:spcPts val="0"/>
              </a:spcBef>
              <a:spcAft>
                <a:spcPts val="0"/>
              </a:spcAft>
              <a:buNone/>
            </a:pPr>
            <a:r>
              <a:rPr lang="en-US" sz="1800" b="0" i="0" u="none" strike="noStrike" dirty="0">
                <a:effectLst/>
                <a:latin typeface="Times New Roman" panose="02020603050405020304" pitchFamily="18" charset="0"/>
              </a:rPr>
              <a:t>You say: I wish people</a:t>
            </a:r>
            <a:r>
              <a:rPr lang="en-US" sz="1800" b="0" i="0" u="sng" dirty="0">
                <a:effectLst/>
                <a:latin typeface="Times New Roman" panose="02020603050405020304" pitchFamily="18" charset="0"/>
              </a:rPr>
              <a:t>                                                                                                                                   .</a:t>
            </a:r>
            <a:br>
              <a:rPr lang="en-US" sz="1600" dirty="0"/>
            </a:br>
            <a:endParaRPr lang="en-US" sz="1600" b="0" i="0" u="none" strike="noStrike" dirty="0">
              <a:effectLst/>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85000" lnSpcReduction="20000"/>
          </a:bodyPr>
          <a:lstStyle/>
          <a:p>
            <a:pPr rtl="0">
              <a:spcBef>
                <a:spcPts val="0"/>
              </a:spcBef>
              <a:spcAft>
                <a:spcPts val="0"/>
              </a:spcAft>
            </a:pPr>
            <a:r>
              <a:rPr lang="en-US" sz="1800" b="1" i="0" u="none" strike="noStrike" dirty="0">
                <a:effectLst/>
                <a:latin typeface="Times New Roman" panose="02020603050405020304" pitchFamily="18" charset="0"/>
              </a:rPr>
              <a:t>8) Put the verb into the correct form.</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 was a stupid thing to say. I wish</a:t>
            </a:r>
            <a:r>
              <a:rPr lang="en-US" sz="1800" b="0" i="0" u="sng" strike="noStrike" dirty="0">
                <a:effectLst/>
                <a:latin typeface="Times New Roman" panose="02020603050405020304" pitchFamily="18" charset="0"/>
              </a:rPr>
              <a:t> I hadn’t said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it. (I / not / say)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fed up with this rain. I wish</a:t>
            </a:r>
            <a:r>
              <a:rPr lang="en-US" sz="1800" b="0" i="0" u="sng" strike="noStrike" dirty="0">
                <a:effectLst/>
                <a:latin typeface="Times New Roman" panose="02020603050405020304" pitchFamily="18" charset="0"/>
              </a:rPr>
              <a:t> it would stop </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(it / stop)</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a difficult question. I wish</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the answer. (I / know)</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really didn’t enjoy the party. I wish</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(we / not / go)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wish</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We’ve been waiting for 20 minutes. (the bus / come)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You’re lucky to be going away. I wish</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with you. (I / can / come)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Our flat is rather small. I wish</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 bit bigger. (it / be)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should have listened to you. I wish</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your advice. (I / take)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keep interrupting me! I wish</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(you / listen)</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You’re always complaining. I wish</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all the time. (you / not / complain)</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freezing today. I wish</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so cold. I hate cold weather. (it / not / be)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wish</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It’s horrible! (the weather / change)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wish</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 piano. I’d love to have one. (I / have)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When we were in London last year, we didn’t have time to see all the things we wanted to see.</a:t>
            </a:r>
          </a:p>
          <a:p>
            <a:pPr rtl="0">
              <a:spcBef>
                <a:spcPts val="0"/>
              </a:spcBef>
              <a:spcAft>
                <a:spcPts val="0"/>
              </a:spcAft>
            </a:pPr>
            <a:r>
              <a:rPr lang="en-US" sz="1800" b="0" i="0" u="none" strike="noStrike" dirty="0">
                <a:effectLst/>
                <a:latin typeface="Times New Roman" panose="02020603050405020304" pitchFamily="18" charset="0"/>
              </a:rPr>
              <a:t>I wish </a:t>
            </a:r>
            <a:r>
              <a:rPr lang="en-US" sz="1800" b="0" i="0" u="sng" dirty="0">
                <a:effectLst/>
                <a:latin typeface="Calibri" panose="020F0502020204030204" pitchFamily="34" charset="0"/>
              </a:rPr>
              <a:t>                                                                                                                             </a:t>
            </a:r>
            <a:r>
              <a:rPr lang="en-US" sz="1800" b="0" i="0" u="none" strike="noStrike" dirty="0">
                <a:effectLst/>
                <a:latin typeface="Times New Roman" panose="02020603050405020304" pitchFamily="18" charset="0"/>
              </a:rPr>
              <a:t>there longer. (we / can / </a:t>
            </a:r>
            <a:r>
              <a:rPr lang="en-US" sz="1800" b="0" i="0" u="none" strike="noStrike">
                <a:effectLst/>
                <a:latin typeface="Times New Roman" panose="02020603050405020304" pitchFamily="18" charset="0"/>
              </a:rPr>
              <a:t>stay)</a:t>
            </a:r>
            <a:br>
              <a:rPr lang="en-US" sz="1600" dirty="0"/>
            </a:br>
            <a:endParaRPr lang="en-US" sz="1600" b="0" i="0" u="none" strike="noStrike" dirty="0">
              <a:effectLst/>
              <a:latin typeface="Times New Roman" panose="02020603050405020304" pitchFamily="18" charset="0"/>
            </a:endParaRPr>
          </a:p>
        </p:txBody>
      </p:sp>
    </p:spTree>
    <p:extLst>
      <p:ext uri="{BB962C8B-B14F-4D97-AF65-F5344CB8AC3E}">
        <p14:creationId xmlns:p14="http://schemas.microsoft.com/office/powerpoint/2010/main" val="808395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1</a:t>
            </a:r>
            <a:r>
              <a:rPr lang="en-US" sz="3200" b="0" i="0" u="none" strike="noStrike" dirty="0">
                <a:solidFill>
                  <a:schemeClr val="accent3"/>
                </a:solidFill>
                <a:effectLst/>
                <a:latin typeface="Times New Roman" panose="02020603050405020304" pitchFamily="18" charset="0"/>
              </a:rPr>
              <a:t>9</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Topic «Artificial Intelligence.» Subjunctive1 (I wish)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404664"/>
            <a:ext cx="8928992" cy="6912768"/>
          </a:xfrm>
        </p:spPr>
        <p:txBody>
          <a:bodyPr>
            <a:noAutofit/>
          </a:bodyPr>
          <a:lstStyle/>
          <a:p>
            <a:pPr algn="just" rtl="0">
              <a:spcBef>
                <a:spcPts val="0"/>
              </a:spcBef>
              <a:spcAft>
                <a:spcPts val="0"/>
              </a:spcAft>
            </a:pPr>
            <a:r>
              <a:rPr lang="en-US" sz="1200" b="1" i="0" u="none" strike="noStrike" dirty="0">
                <a:effectLst/>
                <a:latin typeface="Times New Roman" panose="02020603050405020304" pitchFamily="18" charset="0"/>
              </a:rPr>
              <a:t>Artificial Intelligence</a:t>
            </a:r>
            <a:endParaRPr lang="en-US" sz="1200" b="0" dirty="0">
              <a:effectLst/>
            </a:endParaRPr>
          </a:p>
          <a:p>
            <a:pPr indent="450215" algn="just" rtl="0">
              <a:spcBef>
                <a:spcPts val="0"/>
              </a:spcBef>
              <a:spcAft>
                <a:spcPts val="0"/>
              </a:spcAft>
            </a:pPr>
            <a:r>
              <a:rPr lang="en-US" sz="1200" b="0" i="0" u="none" strike="noStrike" dirty="0">
                <a:effectLst/>
                <a:latin typeface="Times New Roman" panose="02020603050405020304" pitchFamily="18" charset="0"/>
              </a:rPr>
              <a:t>Artificial Intelligence (AI) is revolutionizing the way we interact with technology, transforming various industries and shaping the future of society. AI refers to the simulation of human intelligence in machines, enabling them to perceive, reason, learn, and make decisions. This groundbreaking field of study encompasses a wide range of techniques and applications, with the potential to redefine how we live, work, and solve complex problems.</a:t>
            </a:r>
            <a:endParaRPr lang="en-US" sz="1200" b="0" dirty="0">
              <a:effectLst/>
            </a:endParaRPr>
          </a:p>
          <a:p>
            <a:pPr indent="450215" algn="just" rtl="0">
              <a:spcBef>
                <a:spcPts val="0"/>
              </a:spcBef>
              <a:spcAft>
                <a:spcPts val="0"/>
              </a:spcAft>
            </a:pPr>
            <a:r>
              <a:rPr lang="en-US" sz="1200" b="0" i="0" u="none" strike="noStrike" dirty="0">
                <a:effectLst/>
                <a:latin typeface="Times New Roman" panose="02020603050405020304" pitchFamily="18" charset="0"/>
              </a:rPr>
              <a:t>Machine Learning is a subset of AI that focuses on developing algorithms and models that allow machines to learn from data and improve their performance over time without explicit programming. By analyzing patterns and extracting insights from vast amounts of data, machine learning algorithms can make predictions, classify information, and automate tasks.</a:t>
            </a:r>
            <a:endParaRPr lang="en-US" sz="1200" b="0" dirty="0">
              <a:effectLst/>
            </a:endParaRPr>
          </a:p>
          <a:p>
            <a:pPr indent="450215" algn="just" rtl="0">
              <a:spcBef>
                <a:spcPts val="0"/>
              </a:spcBef>
              <a:spcAft>
                <a:spcPts val="0"/>
              </a:spcAft>
            </a:pPr>
            <a:r>
              <a:rPr lang="en-US" sz="1200" b="0" i="0" u="none" strike="noStrike" dirty="0">
                <a:effectLst/>
                <a:latin typeface="Times New Roman" panose="02020603050405020304" pitchFamily="18" charset="0"/>
              </a:rPr>
              <a:t>Deep Learning is an advanced branch of machine learning inspired by the structure and function of the human brain. It involves training artificial neural networks with multiple layers of interconnected nodes to process and analyze complex data. Deep Learning has achieved remarkable breakthroughs in areas such as image and speech recognition, natural language processing, and autonomous systems.</a:t>
            </a:r>
            <a:endParaRPr lang="en-US" sz="1200" b="0" dirty="0">
              <a:effectLst/>
            </a:endParaRPr>
          </a:p>
          <a:p>
            <a:pPr indent="450215" algn="just" rtl="0">
              <a:spcBef>
                <a:spcPts val="0"/>
              </a:spcBef>
              <a:spcAft>
                <a:spcPts val="0"/>
              </a:spcAft>
            </a:pPr>
            <a:r>
              <a:rPr lang="en-US" sz="1200" b="0" i="0" u="none" strike="noStrike" dirty="0">
                <a:effectLst/>
                <a:latin typeface="Times New Roman" panose="02020603050405020304" pitchFamily="18" charset="0"/>
              </a:rPr>
              <a:t>NLP enables machines to understand and interact with human language. It involves the development of algorithms and models that process, interpret, and generate human language. NLP powers applications like voice assistants, language translation, sentiment analysis, and text summarization, enabling more intuitive and natural human-machine interactions.</a:t>
            </a:r>
            <a:endParaRPr lang="en-US" sz="1200" b="0" dirty="0">
              <a:effectLst/>
            </a:endParaRPr>
          </a:p>
          <a:p>
            <a:pPr indent="450215" algn="just" rtl="0">
              <a:spcBef>
                <a:spcPts val="0"/>
              </a:spcBef>
              <a:spcAft>
                <a:spcPts val="0"/>
              </a:spcAft>
            </a:pPr>
            <a:r>
              <a:rPr lang="en-US" sz="1200" b="0" i="0" u="none" strike="noStrike" dirty="0">
                <a:effectLst/>
                <a:latin typeface="Times New Roman" panose="02020603050405020304" pitchFamily="18" charset="0"/>
              </a:rPr>
              <a:t>AI is revolutionizing healthcare by improving disease diagnosis, personalized treatment plans, and drug discovery. Machine Learning algorithms can analyze medical data, identify patterns, and assist in early detection of diseases. AI-powered robots and virtual assistants enhance patient care, while wearable devices track health indicators for preventive medicine. In the financial sector, AI streamlines fraud detection, algorithmic trading, credit scoring, and risk assessment. Machine Learning models analyze vast amounts of financial data in real-time, enabling accurate predictions and faster decision-making. AI-powered chatbots provide personalized customer service and support.</a:t>
            </a:r>
            <a:endParaRPr lang="en-US" sz="1200" b="0" dirty="0">
              <a:effectLst/>
            </a:endParaRPr>
          </a:p>
          <a:p>
            <a:pPr indent="450215" algn="just" rtl="0">
              <a:spcBef>
                <a:spcPts val="0"/>
              </a:spcBef>
              <a:spcAft>
                <a:spcPts val="0"/>
              </a:spcAft>
            </a:pPr>
            <a:r>
              <a:rPr lang="en-US" sz="1200" b="0" i="0" u="none" strike="noStrike" dirty="0">
                <a:effectLst/>
                <a:latin typeface="Times New Roman" panose="02020603050405020304" pitchFamily="18" charset="0"/>
              </a:rPr>
              <a:t>AI plays a crucial role in autonomous systems, including self-driving cars, drones, and robots. These systems leverage sensors, computer vision, and machine learning algorithms to perceive their environment, make decisions, and navigate autonomously. They have the potential to enhance transportation, logistics, and industrial processes.</a:t>
            </a:r>
            <a:endParaRPr lang="en-US" sz="1200" b="0" dirty="0">
              <a:effectLst/>
            </a:endParaRPr>
          </a:p>
          <a:p>
            <a:pPr indent="450215" algn="just" rtl="0">
              <a:spcBef>
                <a:spcPts val="0"/>
              </a:spcBef>
              <a:spcAft>
                <a:spcPts val="0"/>
              </a:spcAft>
            </a:pPr>
            <a:r>
              <a:rPr lang="en-US" sz="1200" b="0" i="0" u="none" strike="noStrike" dirty="0">
                <a:effectLst/>
                <a:latin typeface="Times New Roman" panose="02020603050405020304" pitchFamily="18" charset="0"/>
              </a:rPr>
              <a:t>Computer Vision focuses on enabling machines to understand and interpret visual information from images or videos. By leveraging AI algorithms, computers can recognize objects, detect patterns, and extract meaningful insights from visual data. Computer Vision finds applications in fields such as autonomous vehicles, facial recognition, medical imaging, and surveillance systems.</a:t>
            </a:r>
            <a:endParaRPr lang="en-US" sz="1200" b="0" dirty="0">
              <a:effectLst/>
            </a:endParaRPr>
          </a:p>
          <a:p>
            <a:pPr indent="450215" algn="just" rtl="0">
              <a:spcBef>
                <a:spcPts val="0"/>
              </a:spcBef>
              <a:spcAft>
                <a:spcPts val="0"/>
              </a:spcAft>
            </a:pPr>
            <a:br>
              <a:rPr lang="en-US" sz="1200" b="0" dirty="0">
                <a:effectLst/>
              </a:rPr>
            </a:br>
            <a:r>
              <a:rPr lang="en-US" sz="1200" b="0" i="0" u="none" strike="noStrike" dirty="0">
                <a:effectLst/>
                <a:latin typeface="Times New Roman" panose="02020603050405020304" pitchFamily="18" charset="0"/>
              </a:rPr>
              <a:t>As AI continues to advance, ethical considerations such as privacy, bias, and transparency are crucial. Collaborations between researchers, policymakers, and society are necessary to ensure responsible development and deployment of AI technologies. The potential of Artificial Intelligence is vast and constantly evolving. By harnessing the power of intelligent machines, we can augment human capabilities, drive innovation, and solve complex challenges across diverse domains. As we embrace this transformative technology, it is essential to foster an inclusive and ethical AI ecosystem that benefits humanity as a whole.</a:t>
            </a:r>
            <a:endParaRPr lang="en-US" sz="1200" b="0" dirty="0">
              <a:effectLst/>
            </a:endParaRPr>
          </a:p>
          <a:p>
            <a:br>
              <a:rPr lang="en-US" sz="1200" dirty="0"/>
            </a:br>
            <a:endParaRPr lang="en-US" sz="12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620688"/>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rtl="0">
              <a:spcBef>
                <a:spcPts val="0"/>
              </a:spcBef>
              <a:spcAft>
                <a:spcPts val="0"/>
              </a:spcAft>
              <a:buNone/>
            </a:pPr>
            <a:r>
              <a:rPr lang="en-US" sz="1800" b="1" i="0" u="none" strike="noStrike" dirty="0">
                <a:effectLst/>
                <a:latin typeface="Times New Roman" panose="02020603050405020304" pitchFamily="18" charset="0"/>
              </a:rPr>
              <a:t>5) Put in </a:t>
            </a:r>
            <a:r>
              <a:rPr lang="en-US" sz="1800" b="1" i="1" u="none" strike="noStrike" dirty="0">
                <a:effectLst/>
                <a:latin typeface="Times New Roman" panose="02020603050405020304" pitchFamily="18" charset="0"/>
              </a:rPr>
              <a:t>wish(ed)</a:t>
            </a:r>
            <a:r>
              <a:rPr lang="en-US" sz="1800" b="1" i="0" u="none" strike="noStrike" dirty="0">
                <a:effectLst/>
                <a:latin typeface="Times New Roman" panose="02020603050405020304" pitchFamily="18" charset="0"/>
              </a:rPr>
              <a:t> or </a:t>
            </a:r>
            <a:r>
              <a:rPr lang="en-US" sz="1800" b="1" i="1" u="none" strike="noStrike" dirty="0">
                <a:effectLst/>
                <a:latin typeface="Times New Roman" panose="02020603050405020304" pitchFamily="18" charset="0"/>
              </a:rPr>
              <a:t>hope(d).</a:t>
            </a:r>
            <a:endParaRPr lang="en-US" sz="12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a:t>
            </a:r>
            <a:r>
              <a:rPr lang="en-US" sz="1800" b="0" i="0" u="sng" strike="noStrike" dirty="0">
                <a:effectLst/>
                <a:latin typeface="Times New Roman" panose="02020603050405020304" pitchFamily="18" charset="0"/>
              </a:rPr>
              <a:t> wish </a:t>
            </a:r>
            <a:r>
              <a:rPr lang="en-US" sz="1800" b="0" i="0" u="none" strike="noStrike" dirty="0">
                <a:effectLst/>
                <a:latin typeface="Times New Roman" panose="02020603050405020304" pitchFamily="18" charset="0"/>
              </a:rPr>
              <a:t>you a pleasant stay at this hotel.</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Enjoy your holiday.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you have a great time.</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Goodbye.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you all the best for the future.</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We said goodbye to each other and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each other luck.</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We’re going to have a picnic tomorrow, so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weather is nice.</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Congratulations on your new job.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you every success.</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Good luck in your new job.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 works out well for you.</a:t>
            </a:r>
            <a:br>
              <a:rPr lang="en-US" sz="1200" b="0" dirty="0">
                <a:effectLst/>
              </a:rPr>
            </a:br>
            <a:endParaRPr lang="en-US" sz="1400" b="0" i="0" u="none" strike="noStrike" dirty="0">
              <a:effectLst/>
              <a:latin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6) Complete the sentences.</a:t>
            </a:r>
            <a:endParaRPr lang="en-US" sz="12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Jack is going on a trip to Mexico soon. I wish I</a:t>
            </a:r>
            <a:r>
              <a:rPr lang="en-US" sz="1800" b="0" i="0" u="sng" strike="noStrike" dirty="0">
                <a:effectLst/>
                <a:latin typeface="Times New Roman" panose="02020603050405020304" pitchFamily="18" charset="0"/>
              </a:rPr>
              <a:t> was going</a:t>
            </a:r>
            <a:r>
              <a:rPr lang="en-US" sz="1800" b="0" i="0" u="none" strike="noStrike" dirty="0">
                <a:effectLst/>
                <a:latin typeface="Times New Roman" panose="02020603050405020304" pitchFamily="18" charset="0"/>
              </a:rPr>
              <a:t> too.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very tired and I have so much to do. I wish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so tired.</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didn’t tell me you were ill. Why not? I wish you</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have enough free time. I wish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more free time.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can’t make up my mind what to do. I wish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decide.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bought these shoes, but now I don’t like them. I wish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have to go out now and I don’t want to go. I wish we</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to go out now.</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Unfortunately I couldn’t go to the wedding last month. I wish I could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284</TotalTime>
  <Words>1851</Words>
  <Application>Microsoft Office PowerPoint</Application>
  <PresentationFormat>Экран (4:3)</PresentationFormat>
  <Paragraphs>94</Paragraphs>
  <Slides>12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19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208</cp:revision>
  <dcterms:created xsi:type="dcterms:W3CDTF">2023-02-25T18:05:02Z</dcterms:created>
  <dcterms:modified xsi:type="dcterms:W3CDTF">2023-08-04T20:10:25Z</dcterms:modified>
</cp:coreProperties>
</file>