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3"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72" d="100"/>
          <a:sy n="72" d="100"/>
        </p:scale>
        <p:origin x="94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a:t> 2 </a:t>
            </a:r>
            <a:r>
              <a:rPr lang="ru-RU" sz="2800" b="1" dirty="0"/>
              <a:t>(14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7) </a:t>
            </a:r>
            <a:r>
              <a:rPr lang="en-US" sz="1800" b="1" i="0" u="none" strike="noStrike" dirty="0">
                <a:effectLst/>
                <a:latin typeface="Times New Roman" panose="02020603050405020304" pitchFamily="18" charset="0"/>
              </a:rPr>
              <a:t>Complete the sentences. Use </a:t>
            </a:r>
            <a:r>
              <a:rPr lang="en-US" sz="1800" b="1" i="1" u="none" strike="noStrike" dirty="0">
                <a:effectLst/>
                <a:latin typeface="Times New Roman" panose="02020603050405020304" pitchFamily="18" charset="0"/>
              </a:rPr>
              <a:t>needn’t </a:t>
            </a:r>
            <a:r>
              <a:rPr lang="en-US" sz="1800" b="1" i="0" u="none" strike="noStrike" dirty="0">
                <a:effectLst/>
                <a:latin typeface="Times New Roman" panose="02020603050405020304" pitchFamily="18" charset="0"/>
              </a:rPr>
              <a:t>+ verb. Choose from: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have plenty of time. We</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needn’t leave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yet.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 manage the shopping alone. You</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with 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all the way home. We can get a taxi.</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can delete these emails. You</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I’ll be all right. You</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about me.</a:t>
            </a:r>
            <a:br>
              <a:rPr lang="en-US" sz="1600" b="0" dirty="0">
                <a:effectLst/>
              </a:rPr>
            </a:br>
            <a:endParaRPr lang="en-US" sz="18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8) </a:t>
            </a:r>
            <a:r>
              <a:rPr lang="en-US" sz="1800" b="1" i="0" u="none" strike="noStrike" dirty="0">
                <a:effectLst/>
                <a:latin typeface="Times New Roman" panose="02020603050405020304" pitchFamily="18" charset="0"/>
              </a:rPr>
              <a:t>Are these sentences OK? Change them where necessary.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have plenty of time. </a:t>
            </a:r>
            <a:r>
              <a:rPr lang="en-US" sz="1800" b="0" i="0" u="sng" strike="noStrike" dirty="0">
                <a:effectLst/>
                <a:latin typeface="Times New Roman" panose="02020603050405020304" pitchFamily="18" charset="0"/>
              </a:rPr>
              <a:t>We don’t need hurry</a:t>
            </a:r>
            <a:r>
              <a:rPr lang="en-US" sz="1800" b="0" i="0" u="none" strike="noStrike" dirty="0">
                <a:effectLst/>
                <a:latin typeface="Times New Roman" panose="02020603050405020304" pitchFamily="18" charset="0"/>
              </a:rPr>
              <a:t>.                        </a:t>
            </a:r>
            <a:r>
              <a:rPr lang="en-US" sz="1800" b="0" i="0" u="sng" strike="noStrike" dirty="0">
                <a:effectLst/>
                <a:latin typeface="Times New Roman" panose="02020603050405020304" pitchFamily="18" charset="0"/>
              </a:rPr>
              <a:t>We don’t need to hurry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Keep it a secret. </a:t>
            </a:r>
            <a:r>
              <a:rPr lang="en-US" sz="1800" b="0" i="0" u="sng" strike="noStrike" dirty="0">
                <a:effectLst/>
                <a:latin typeface="Times New Roman" panose="02020603050405020304" pitchFamily="18" charset="0"/>
              </a:rPr>
              <a:t>You mustn’t tell</a:t>
            </a:r>
            <a:r>
              <a:rPr lang="en-US" sz="1800" b="0" i="0" u="none" strike="noStrike" dirty="0">
                <a:effectLst/>
                <a:latin typeface="Times New Roman" panose="02020603050405020304" pitchFamily="18" charset="0"/>
              </a:rPr>
              <a:t> anybody.                            </a:t>
            </a:r>
            <a:r>
              <a:rPr lang="en-US" sz="1800" b="0" i="0" u="sng" strike="noStrike" dirty="0">
                <a:effectLst/>
                <a:latin typeface="Times New Roman" panose="02020603050405020304" pitchFamily="18" charset="0"/>
              </a:rPr>
              <a:t>OK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sng" strike="noStrike" dirty="0">
                <a:effectLst/>
                <a:latin typeface="Times New Roman" panose="02020603050405020304" pitchFamily="18" charset="0"/>
              </a:rPr>
              <a:t>You needn’t to shout</a:t>
            </a:r>
            <a:r>
              <a:rPr lang="en-US" sz="1800" b="0" i="0" u="none" strike="noStrike" dirty="0">
                <a:effectLst/>
                <a:latin typeface="Times New Roman" panose="02020603050405020304" pitchFamily="18" charset="0"/>
              </a:rPr>
              <a:t>. I can hear you perfectly.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sng" strike="noStrike" dirty="0">
                <a:effectLst/>
                <a:latin typeface="Times New Roman" panose="02020603050405020304" pitchFamily="18" charset="0"/>
              </a:rPr>
              <a:t>I needn’t have gone out</a:t>
            </a:r>
            <a:r>
              <a:rPr lang="en-US" sz="1800" b="0" i="0" u="none" strike="noStrike" dirty="0">
                <a:effectLst/>
                <a:latin typeface="Times New Roman" panose="02020603050405020304" pitchFamily="18" charset="0"/>
              </a:rPr>
              <a:t>, so I stayed at home.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This train is direct. </a:t>
            </a:r>
            <a:r>
              <a:rPr lang="en-US" sz="1800" b="0" i="0" u="sng" strike="noStrike" dirty="0">
                <a:effectLst/>
                <a:latin typeface="Times New Roman" panose="02020603050405020304" pitchFamily="18" charset="0"/>
              </a:rPr>
              <a:t>You don’t need to change</a:t>
            </a:r>
            <a:r>
              <a:rPr lang="en-US" sz="1800" b="0" i="0" u="none" strike="noStrike" dirty="0">
                <a:effectLst/>
                <a:latin typeface="Times New Roman" panose="02020603050405020304" pitchFamily="18" charset="0"/>
              </a:rPr>
              <a:t>.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sng" strike="noStrike" dirty="0">
                <a:effectLst/>
                <a:latin typeface="Times New Roman" panose="02020603050405020304" pitchFamily="18" charset="0"/>
              </a:rPr>
              <a:t>You mustn’t lock the door</a:t>
            </a:r>
            <a:r>
              <a:rPr lang="en-US" sz="1800" b="0" i="0" u="none" strike="noStrike" dirty="0">
                <a:effectLst/>
                <a:latin typeface="Times New Roman" panose="02020603050405020304" pitchFamily="18" charset="0"/>
              </a:rPr>
              <a:t>. It’s OK to leave it unlocked.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sng" strike="noStrike" dirty="0">
                <a:effectLst/>
                <a:latin typeface="Times New Roman" panose="02020603050405020304" pitchFamily="18" charset="0"/>
              </a:rPr>
              <a:t>I needn’t have said anything</a:t>
            </a:r>
            <a:r>
              <a:rPr lang="en-US" sz="1800" b="0" i="0" u="none" strike="noStrike" dirty="0">
                <a:effectLst/>
                <a:latin typeface="Times New Roman" panose="02020603050405020304" pitchFamily="18" charset="0"/>
              </a:rPr>
              <a:t>, so I kept quiet.                          </a:t>
            </a:r>
            <a:r>
              <a:rPr lang="en-US" sz="1800" b="0" i="0" u="sng" strike="noStrike" dirty="0">
                <a:effectLst/>
                <a:latin typeface="Times New Roman" panose="02020603050405020304" pitchFamily="18" charset="0"/>
              </a:rPr>
              <a:t>                                                                                                  .</a:t>
            </a:r>
            <a:endParaRPr lang="uk-UA" sz="1800" dirty="0">
              <a:latin typeface="Times New Roman" panose="02020603050405020304" pitchFamily="18" charset="0"/>
            </a:endParaRPr>
          </a:p>
          <a:p>
            <a:pPr marL="0" indent="0" rtl="0" fontAlgn="base">
              <a:spcBef>
                <a:spcPts val="0"/>
              </a:spcBef>
              <a:spcAft>
                <a:spcPts val="0"/>
              </a:spcAft>
              <a:buNone/>
            </a:pPr>
            <a:r>
              <a:rPr lang="en-US" sz="1800" b="0" i="0" u="sng" dirty="0">
                <a:effectLst/>
                <a:latin typeface="Times New Roman" panose="02020603050405020304" pitchFamily="18" charset="0"/>
              </a:rPr>
              <a:t>I needn’t have said anything</a:t>
            </a:r>
            <a:r>
              <a:rPr lang="en-US" sz="1800" b="0" i="0" u="none" strike="noStrike" dirty="0">
                <a:effectLst/>
                <a:latin typeface="Times New Roman" panose="02020603050405020304" pitchFamily="18" charset="0"/>
              </a:rPr>
              <a:t>. I should have kept quiet.    </a:t>
            </a:r>
          </a:p>
        </p:txBody>
      </p:sp>
    </p:spTree>
    <p:extLst>
      <p:ext uri="{BB962C8B-B14F-4D97-AF65-F5344CB8AC3E}">
        <p14:creationId xmlns:p14="http://schemas.microsoft.com/office/powerpoint/2010/main" val="386981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260648"/>
            <a:ext cx="8784976" cy="6072230"/>
          </a:xfrm>
        </p:spPr>
        <p:txBody>
          <a:bodyPr>
            <a:no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9) </a:t>
            </a:r>
            <a:r>
              <a:rPr lang="en-US" sz="1800" b="1" i="0" u="none" strike="noStrike" dirty="0">
                <a:effectLst/>
                <a:latin typeface="Times New Roman" panose="02020603050405020304" pitchFamily="18" charset="0"/>
              </a:rPr>
              <a:t>Complete the sentences. Use </a:t>
            </a:r>
            <a:r>
              <a:rPr lang="en-US" sz="1800" b="1" i="1" u="none" strike="noStrike" dirty="0">
                <a:effectLst/>
                <a:latin typeface="Times New Roman" panose="02020603050405020304" pitchFamily="18" charset="0"/>
              </a:rPr>
              <a:t>should …</a:t>
            </a:r>
            <a:r>
              <a:rPr lang="en-US" sz="1800" b="1" i="0" u="none" strike="noStrike" dirty="0">
                <a:effectLst/>
                <a:latin typeface="Trebuchet MS" panose="020B0603020202020204" pitchFamily="34" charset="0"/>
              </a:rPr>
              <a:t> </a:t>
            </a:r>
            <a:r>
              <a:rPr lang="en-US" sz="1800" b="1" i="0" u="none" strike="noStrike" dirty="0">
                <a:effectLst/>
                <a:latin typeface="Times New Roman" panose="02020603050405020304" pitchFamily="18" charset="0"/>
              </a:rPr>
              <a:t>or </a:t>
            </a:r>
            <a:r>
              <a:rPr lang="en-US" sz="1800" b="1" i="1" u="none" strike="noStrike" dirty="0">
                <a:effectLst/>
                <a:latin typeface="Times New Roman" panose="02020603050405020304" pitchFamily="18" charset="0"/>
              </a:rPr>
              <a:t>should have …</a:t>
            </a:r>
            <a:r>
              <a:rPr lang="en-US" sz="1800" b="1" i="0" u="none" strike="noStrike" dirty="0">
                <a:effectLst/>
                <a:latin typeface="Trebuchet MS" panose="020B0603020202020204" pitchFamily="34" charset="0"/>
              </a:rPr>
              <a:t> </a:t>
            </a:r>
            <a:r>
              <a:rPr lang="en-US" sz="1800" b="1" i="0" u="none" strike="noStrike" dirty="0">
                <a:effectLst/>
                <a:latin typeface="Times New Roman" panose="02020603050405020304" pitchFamily="18" charset="0"/>
              </a:rPr>
              <a:t>+ the verb in brackets.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look tired. You</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should go                                                                                              </a:t>
            </a:r>
            <a:r>
              <a:rPr lang="en-US" sz="1800" b="0" i="0" u="none" strike="noStrike" dirty="0">
                <a:effectLst/>
                <a:latin typeface="Times New Roman" panose="02020603050405020304" pitchFamily="18" charset="0"/>
              </a:rPr>
              <a:t>to bed. (go)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missed a great party last night. </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You should have come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(come)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in a difficult position. What do you think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now? (do)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sorry that I didn’t take your advice.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what you said. (do)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lost the game, but we were the better team. We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(win)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don’t see you enough. You</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and see us more often. (come)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went the wrong way and got lost. We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right, not left. (turn)</a:t>
            </a:r>
          </a:p>
          <a:p>
            <a:r>
              <a:rPr lang="en-US" sz="1800" b="0" i="0" u="none" strike="noStrike" dirty="0">
                <a:effectLst/>
                <a:latin typeface="Times New Roman" panose="02020603050405020304" pitchFamily="18" charset="0"/>
              </a:rPr>
              <a:t>My exam results weren’t good. I</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better. (do)</a:t>
            </a:r>
            <a:endParaRPr lang="en-US" sz="16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2725506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11(2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2400" b="1" i="0" u="none" strike="noStrike" dirty="0">
                <a:effectLst/>
                <a:latin typeface="Times New Roman" panose="02020603050405020304" pitchFamily="18" charset="0"/>
              </a:rPr>
              <a:t>Topic «Mobile Applications. Criminal law. Modal verbs 3.» Grammar revision</a:t>
            </a:r>
            <a:endParaRPr lang="en-US" sz="24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br>
              <a:rPr lang="en-US" sz="1600" b="0" dirty="0">
                <a:effectLst/>
              </a:rPr>
            </a:b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80528" y="188640"/>
            <a:ext cx="9109012" cy="6912768"/>
          </a:xfrm>
        </p:spPr>
        <p:txBody>
          <a:bodyPr>
            <a:noAutofit/>
          </a:bodyPr>
          <a:lstStyle/>
          <a:p>
            <a:pPr algn="just" rtl="0">
              <a:spcBef>
                <a:spcPts val="0"/>
              </a:spcBef>
              <a:spcAft>
                <a:spcPts val="0"/>
              </a:spcAft>
            </a:pPr>
            <a:r>
              <a:rPr lang="en-US" sz="1400" b="1" i="0" u="none" strike="noStrike" dirty="0">
                <a:effectLst/>
                <a:latin typeface="Times New Roman" panose="02020603050405020304" pitchFamily="18" charset="0"/>
              </a:rPr>
              <a:t>Mobile Applications</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Mobile applications, or apps, have revolutionized the way we use our smartphones. From entertainment and social networking to productivity and health, mobile apps have become an integral part of our daily lives. In this article, we will explore the world of mobile applications, their impact on society, and the key factors that contribute to their success.</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The Rise of Mobile Applications:</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Mobile applications gained prominence with the advent of smartphones and the introduction of mobile operating systems like iOS and Android. These platforms provided developers with a fertile ground to create innovative and interactive applications that leverage the capabilities of mobile </a:t>
            </a:r>
            <a:r>
              <a:rPr lang="en-US" sz="1400" b="0" i="0" u="none" strike="noStrike" dirty="0" err="1">
                <a:effectLst/>
                <a:latin typeface="Times New Roman" panose="02020603050405020304" pitchFamily="18" charset="0"/>
              </a:rPr>
              <a:t>devices.Types</a:t>
            </a:r>
            <a:r>
              <a:rPr lang="en-US" sz="1400" b="0" i="0" u="none" strike="noStrike" dirty="0">
                <a:effectLst/>
                <a:latin typeface="Times New Roman" panose="02020603050405020304" pitchFamily="18" charset="0"/>
              </a:rPr>
              <a:t> of Mobile Applications: Mobile applications can be categorized into various types:</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a) Native Apps: Native apps are developed for specific mobile platforms, such as iOS or Android. They are built using platform-specific programming languages (Swift or Objective-C for iOS, Java or Kotlin for Android) and can access device features and hardware directly. Native apps offer high performance and seamless integration with the operating system.</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b) Web Apps: Web apps are essentially websites that are optimized for mobile devices. They run within a mobile browser and are accessed via a URL. Web apps are platform-independent and do not require installation. However, they may have limitations in terms of accessing device features and offline functionality.</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c) Hybrid Apps: Hybrid apps combine elements of both native and web apps. They are developed using web technologies (HTML, CSS, JavaScript) and are wrapped in a native container that allows them to be installed and run on mobile devices. Hybrid apps can access certain device features and provide a balance between platform independence and native-like functionality.</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Impact and Importance of Mobile Applications:</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Mobile applications have transformed the way we interact with our smartphones and the world around us. Here are some key areas where mobile apps have made a significant impact:</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a) Communication and Social Networking: Apps like WhatsApp, Facebook, Instagram, and Snapchat have revolutionized how we connect and share with others. These apps facilitate instant messaging, voice and video calls, and social interactions, bringing people closer together.</a:t>
            </a:r>
            <a:endParaRPr lang="en-US" sz="1400" b="0" dirty="0">
              <a:effectLst/>
            </a:endParaRPr>
          </a:p>
          <a:p>
            <a:pPr indent="450215" algn="just" rtl="0">
              <a:spcBef>
                <a:spcPts val="0"/>
              </a:spcBef>
              <a:spcAft>
                <a:spcPts val="0"/>
              </a:spcAft>
            </a:pPr>
            <a:r>
              <a:rPr lang="en-US" sz="1400" b="0" i="0" u="none" strike="noStrike" dirty="0">
                <a:effectLst/>
                <a:latin typeface="Times New Roman" panose="02020603050405020304" pitchFamily="18" charset="0"/>
              </a:rPr>
              <a:t>b) Entertainment and Media: Mobile apps provide access to a vast array of entertainment options. Streaming platforms like Netflix, Spotify, and YouTube enable users to enjoy movies, TV shows, music, and videos on the go. Gaming apps have also gained immense popularity, offering immersive and interactive experiences.</a:t>
            </a: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251520" y="260648"/>
            <a:ext cx="8712967" cy="6984776"/>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fontAlgn="base">
              <a:spcBef>
                <a:spcPts val="0"/>
              </a:spcBef>
              <a:spcAft>
                <a:spcPts val="0"/>
              </a:spcAft>
              <a:buNone/>
            </a:pPr>
            <a:r>
              <a:rPr lang="uk-UA" sz="1500" b="1" i="0" u="none" strike="noStrike" dirty="0">
                <a:effectLst/>
                <a:latin typeface="Times New Roman" panose="02020603050405020304" pitchFamily="18" charset="0"/>
              </a:rPr>
              <a:t>5) </a:t>
            </a:r>
            <a:r>
              <a:rPr lang="en-US" sz="1500" b="1" i="0" u="none" strike="noStrike" dirty="0">
                <a:effectLst/>
                <a:latin typeface="Times New Roman" panose="02020603050405020304" pitchFamily="18" charset="0"/>
              </a:rPr>
              <a:t>Complete the sentences using </a:t>
            </a:r>
            <a:r>
              <a:rPr lang="en-US" sz="1500" b="1" i="1" u="none" strike="noStrike" dirty="0">
                <a:effectLst/>
                <a:latin typeface="Times New Roman" panose="02020603050405020304" pitchFamily="18" charset="0"/>
              </a:rPr>
              <a:t>have/has/had to …</a:t>
            </a:r>
            <a:r>
              <a:rPr lang="en-US" sz="1500" b="1" i="0" u="none" strike="noStrike" dirty="0">
                <a:effectLst/>
                <a:latin typeface="Times New Roman" panose="02020603050405020304" pitchFamily="18" charset="0"/>
              </a:rPr>
              <a:t> . Use the verbs in brackets.</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Robert can’t come out with us this evening</a:t>
            </a:r>
            <a:r>
              <a:rPr lang="en-US" sz="1500" b="1" i="1" u="none" strike="noStrike" dirty="0">
                <a:effectLst/>
                <a:latin typeface="Times New Roman" panose="02020603050405020304" pitchFamily="18" charset="0"/>
              </a:rPr>
              <a:t>. </a:t>
            </a:r>
            <a:r>
              <a:rPr lang="en-US" sz="1500" b="1" i="1" u="sng" strike="noStrike" dirty="0">
                <a:effectLst/>
                <a:latin typeface="Times New Roman" panose="02020603050405020304" pitchFamily="18" charset="0"/>
              </a:rPr>
              <a:t> He has to work</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late. (he / work)</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‘The bus was late this morning.’   ‘How long</a:t>
            </a:r>
            <a:r>
              <a:rPr lang="en-US" sz="1500" b="0" i="0" u="sng" strike="noStrike" dirty="0">
                <a:effectLst/>
                <a:latin typeface="Times New Roman" panose="02020603050405020304" pitchFamily="18" charset="0"/>
              </a:rPr>
              <a:t> </a:t>
            </a:r>
            <a:r>
              <a:rPr lang="en-US" sz="1500" b="1" i="1" u="sng" strike="noStrike" dirty="0">
                <a:effectLst/>
                <a:latin typeface="Times New Roman" panose="02020603050405020304" pitchFamily="18" charset="0"/>
              </a:rPr>
              <a:t>did you have to wait</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 ?’ (you / wait)</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I don’t have much time.</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in ten minutes. (I / go)</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‘I’m afraid I can’t stay long.’   ‘What time</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 (you / go)</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Joe starts work at 5 am every day, which means</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at four. (he / get up)</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We nearly missed the bus this morning.</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to catch it. (we / run)</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Is Lisa usually free on Saturdays or</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 (she / work)</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There was nobody to help me.</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everything by myself. (I / do)</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How old</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to have a driving </a:t>
            </a:r>
            <a:r>
              <a:rPr lang="en-US" sz="1500" b="0" i="0" u="none" strike="noStrike" dirty="0" err="1">
                <a:effectLst/>
                <a:latin typeface="Times New Roman" panose="02020603050405020304" pitchFamily="18" charset="0"/>
              </a:rPr>
              <a:t>licence</a:t>
            </a:r>
            <a:r>
              <a:rPr lang="en-US" sz="1500" b="0" i="0" u="none" strike="noStrike" dirty="0">
                <a:effectLst/>
                <a:latin typeface="Times New Roman" panose="02020603050405020304" pitchFamily="18" charset="0"/>
              </a:rPr>
              <a:t>? (you / be)</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There was a lot of noise from the street.</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the window. (we / close)</a:t>
            </a:r>
          </a:p>
          <a:p>
            <a:pPr rtl="0" fontAlgn="base">
              <a:spcBef>
                <a:spcPts val="0"/>
              </a:spcBef>
              <a:spcAft>
                <a:spcPts val="0"/>
              </a:spcAft>
              <a:buFont typeface="+mj-lt"/>
              <a:buAutoNum type="arabicPeriod"/>
            </a:pPr>
            <a:r>
              <a:rPr lang="en-US" sz="1500" b="0" i="0" u="none" strike="noStrike" dirty="0">
                <a:effectLst/>
                <a:latin typeface="Times New Roman" panose="02020603050405020304" pitchFamily="18" charset="0"/>
              </a:rPr>
              <a:t>Was the exhibition free, or</a:t>
            </a:r>
            <a:r>
              <a:rPr lang="en-US" sz="1500" b="0" i="0" u="sng" strike="noStrike" dirty="0">
                <a:effectLst/>
                <a:latin typeface="Times New Roman" panose="02020603050405020304" pitchFamily="18" charset="0"/>
              </a:rPr>
              <a:t>                                                                                         </a:t>
            </a:r>
            <a:r>
              <a:rPr lang="en-US" sz="1500" b="0" i="0" u="none" strike="noStrike" dirty="0">
                <a:effectLst/>
                <a:latin typeface="Times New Roman" panose="02020603050405020304" pitchFamily="18" charset="0"/>
              </a:rPr>
              <a:t>to go in? (you / pay)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6) </a:t>
            </a:r>
            <a:r>
              <a:rPr lang="en-US" sz="1800" b="1" i="0" u="none" strike="noStrike" dirty="0">
                <a:effectLst/>
                <a:latin typeface="Times New Roman" panose="02020603050405020304" pitchFamily="18" charset="0"/>
              </a:rPr>
              <a:t>Complete the sentences using </a:t>
            </a:r>
            <a:r>
              <a:rPr lang="en-US" sz="1800" b="1" i="1" u="none" strike="noStrike" dirty="0">
                <a:effectLst/>
                <a:latin typeface="Times New Roman" panose="02020603050405020304" pitchFamily="18" charset="0"/>
              </a:rPr>
              <a:t>have/has/had to </a:t>
            </a:r>
            <a:r>
              <a:rPr lang="en-US" sz="1800" b="1" i="0" u="none" strike="noStrike" dirty="0">
                <a:effectLst/>
                <a:latin typeface="Times New Roman" panose="02020603050405020304" pitchFamily="18" charset="0"/>
              </a:rPr>
              <a:t>+ the verbs in the list. Some sentences are negative (</a:t>
            </a:r>
            <a:r>
              <a:rPr lang="en-US" sz="1800" b="1" i="1" u="none" strike="noStrike" dirty="0">
                <a:effectLst/>
                <a:latin typeface="Times New Roman" panose="02020603050405020304" pitchFamily="18" charset="0"/>
              </a:rPr>
              <a:t>I don’t have to …</a:t>
            </a:r>
            <a:r>
              <a:rPr lang="en-US" sz="1800" b="1" i="0" u="none" strike="noStrike" dirty="0">
                <a:effectLst/>
                <a:latin typeface="Times New Roman" panose="02020603050405020304" pitchFamily="18" charset="0"/>
              </a:rPr>
              <a:t> etc.):</a:t>
            </a:r>
            <a:endParaRPr lang="uk-UA" sz="1800" b="1" i="0" u="none" strike="noStrike" dirty="0">
              <a:effectLst/>
              <a:latin typeface="Times New Roman" panose="02020603050405020304" pitchFamily="18" charset="0"/>
            </a:endParaRPr>
          </a:p>
          <a:p>
            <a:pPr marL="0" indent="0" rtl="0" fontAlgn="base">
              <a:spcBef>
                <a:spcPts val="0"/>
              </a:spcBef>
              <a:spcAft>
                <a:spcPts val="0"/>
              </a:spcAft>
              <a:buNone/>
            </a:pP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not working tomorrow, so</a:t>
            </a:r>
            <a:r>
              <a:rPr lang="en-US" sz="1800" b="0" i="0" u="sng" strike="noStrike" dirty="0">
                <a:effectLst/>
                <a:latin typeface="Times New Roman" panose="02020603050405020304" pitchFamily="18" charset="0"/>
              </a:rPr>
              <a:t>  I don’t have to get up </a:t>
            </a:r>
            <a:r>
              <a:rPr lang="en-US" sz="1800" b="0" i="0" u="none" strike="noStrike" dirty="0">
                <a:effectLst/>
                <a:latin typeface="Times New Roman" panose="02020603050405020304" pitchFamily="18" charset="0"/>
              </a:rPr>
              <a:t> early.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Steve didn’t know how to change the settings on his phone. I</a:t>
            </a:r>
            <a:r>
              <a:rPr lang="en-US" sz="1800" b="0" i="0" u="sng" strike="noStrike" dirty="0">
                <a:effectLst/>
                <a:latin typeface="Times New Roman" panose="02020603050405020304" pitchFamily="18" charset="0"/>
              </a:rPr>
              <a:t> had to show </a:t>
            </a:r>
            <a:r>
              <a:rPr lang="en-US" sz="1800" b="0" i="0" u="none" strike="noStrike" dirty="0">
                <a:effectLst/>
                <a:latin typeface="Times New Roman" panose="02020603050405020304" pitchFamily="18" charset="0"/>
              </a:rPr>
              <a:t> him.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Excuse me a moment –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 phone call. I won’t be long.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can let me know later what you want to do. You</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now.</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couldn’t find the street I wanted.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somebody for directions.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This car park is free. You</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 man was slightly injured in the accident, but he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hospital.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Jane has a senior position in the company. She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important decisions.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train was very full and there were no seats free. We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all the way.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When Patrick starts his new job next month, he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50 miles to work every day.</a:t>
            </a:r>
          </a:p>
        </p:txBody>
      </p:sp>
      <p:pic>
        <p:nvPicPr>
          <p:cNvPr id="4" name="Рисунок 3">
            <a:extLst>
              <a:ext uri="{FF2B5EF4-FFF2-40B4-BE49-F238E27FC236}">
                <a16:creationId xmlns:a16="http://schemas.microsoft.com/office/drawing/2014/main" id="{E3BD7ACD-7978-8A16-A59F-E506233F3C34}"/>
              </a:ext>
            </a:extLst>
          </p:cNvPr>
          <p:cNvPicPr>
            <a:picLocks noChangeAspect="1"/>
          </p:cNvPicPr>
          <p:nvPr/>
        </p:nvPicPr>
        <p:blipFill>
          <a:blip r:embed="rId2"/>
          <a:stretch>
            <a:fillRect/>
          </a:stretch>
        </p:blipFill>
        <p:spPr>
          <a:xfrm>
            <a:off x="251520" y="1052736"/>
            <a:ext cx="5591175" cy="28575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228</TotalTime>
  <Words>1747</Words>
  <Application>Microsoft Office PowerPoint</Application>
  <PresentationFormat>Экран (4:3)</PresentationFormat>
  <Paragraphs>94</Paragraphs>
  <Slides>13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Bahnschrift</vt:lpstr>
      <vt:lpstr>Century Gothic</vt:lpstr>
      <vt:lpstr>Times New Roman</vt:lpstr>
      <vt:lpstr>Trebuchet MS</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11(2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143</cp:revision>
  <dcterms:created xsi:type="dcterms:W3CDTF">2023-02-25T18:05:02Z</dcterms:created>
  <dcterms:modified xsi:type="dcterms:W3CDTF">2023-08-04T17:34:25Z</dcterms:modified>
</cp:coreProperties>
</file>