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3"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72" d="100"/>
          <a:sy n="72" d="100"/>
        </p:scale>
        <p:origin x="94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a:t> 2 </a:t>
            </a:r>
            <a:r>
              <a:rPr lang="ru-RU" sz="2800" b="1" dirty="0"/>
              <a:t>(14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85000" lnSpcReduction="10000"/>
          </a:bodyPr>
          <a:lstStyle/>
          <a:p>
            <a:pPr marL="0" marR="88900" indent="0" algn="just" rtl="0" fontAlgn="base">
              <a:spcBef>
                <a:spcPts val="0"/>
              </a:spcBef>
              <a:spcAft>
                <a:spcPts val="0"/>
              </a:spcAft>
              <a:buNone/>
            </a:pPr>
            <a:r>
              <a:rPr lang="uk-UA" sz="1800" b="1" i="0" u="none" strike="noStrike" dirty="0">
                <a:effectLst/>
                <a:latin typeface="Times New Roman" panose="02020603050405020304" pitchFamily="18" charset="0"/>
              </a:rPr>
              <a:t>7) </a:t>
            </a:r>
            <a:r>
              <a:rPr lang="en-US" sz="1800" b="1" i="0" u="none" strike="noStrike" dirty="0">
                <a:effectLst/>
                <a:latin typeface="Times New Roman" panose="02020603050405020304" pitchFamily="18" charset="0"/>
              </a:rPr>
              <a:t>Use the words in brackets to write sentences with </a:t>
            </a:r>
            <a:r>
              <a:rPr lang="en-US" sz="1800" b="1" i="1" u="none" strike="noStrike" dirty="0">
                <a:effectLst/>
                <a:latin typeface="Times New Roman" panose="02020603050405020304" pitchFamily="18" charset="0"/>
              </a:rPr>
              <a:t>must have</a:t>
            </a:r>
            <a:r>
              <a:rPr lang="en-US" sz="1800" b="1" i="0" u="none" strike="noStrike" dirty="0">
                <a:effectLst/>
                <a:latin typeface="Times New Roman" panose="02020603050405020304" pitchFamily="18" charset="0"/>
              </a:rPr>
              <a:t> and </a:t>
            </a:r>
            <a:r>
              <a:rPr lang="en-US" sz="1800" b="1" i="1" u="none" strike="noStrike" dirty="0">
                <a:effectLst/>
                <a:latin typeface="Times New Roman" panose="02020603050405020304" pitchFamily="18" charset="0"/>
              </a:rPr>
              <a:t>can’t have</a:t>
            </a:r>
            <a:r>
              <a:rPr lang="en-US" sz="1800" b="1"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went to our friends’ house and rang the doorbell, but nobody answered. (they / go out)</a:t>
            </a:r>
          </a:p>
          <a:p>
            <a:pPr rtl="0">
              <a:spcBef>
                <a:spcPts val="0"/>
              </a:spcBef>
              <a:spcAft>
                <a:spcPts val="0"/>
              </a:spcAft>
            </a:pPr>
            <a:r>
              <a:rPr lang="en-US" sz="1800" b="0" i="0" u="sng" dirty="0">
                <a:effectLst/>
                <a:latin typeface="Times New Roman" panose="02020603050405020304" pitchFamily="18" charset="0"/>
              </a:rPr>
              <a:t>  </a:t>
            </a:r>
            <a:r>
              <a:rPr lang="en-US" sz="1800" b="1" i="1" u="sng" dirty="0">
                <a:effectLst/>
                <a:latin typeface="Times New Roman" panose="02020603050405020304" pitchFamily="18" charset="0"/>
              </a:rPr>
              <a:t>They must have gone out                                                                                                                          </a:t>
            </a:r>
            <a:r>
              <a:rPr lang="en-US" sz="1800" b="0" i="0" u="sng"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Sarah hasn’t contacted me. (she / get / my message)</a:t>
            </a:r>
          </a:p>
          <a:p>
            <a:pPr rtl="0">
              <a:spcBef>
                <a:spcPts val="0"/>
              </a:spcBef>
              <a:spcAft>
                <a:spcPts val="0"/>
              </a:spcAft>
            </a:pPr>
            <a:r>
              <a:rPr lang="en-US" sz="1800" b="1" i="1" u="sng" dirty="0">
                <a:effectLst/>
                <a:latin typeface="Times New Roman" panose="02020603050405020304" pitchFamily="18" charset="0"/>
              </a:rPr>
              <a:t>  She can’t have got my message</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The jacket you bought is very good quality. (it / be / very expensive)</a:t>
            </a:r>
          </a:p>
          <a:p>
            <a:pPr rtl="0">
              <a:spcBef>
                <a:spcPts val="0"/>
              </a:spcBef>
              <a:spcAft>
                <a:spcPts val="0"/>
              </a:spcAft>
            </a:pP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I haven’t seen our </a:t>
            </a:r>
            <a:r>
              <a:rPr lang="en-US" sz="1800" b="0" i="0" u="none" strike="noStrike" dirty="0" err="1">
                <a:effectLst/>
                <a:latin typeface="Times New Roman" panose="02020603050405020304" pitchFamily="18" charset="0"/>
              </a:rPr>
              <a:t>neighbours</a:t>
            </a:r>
            <a:r>
              <a:rPr lang="en-US" sz="1800" b="0" i="0" u="none" strike="noStrike" dirty="0">
                <a:effectLst/>
                <a:latin typeface="Times New Roman" panose="02020603050405020304" pitchFamily="18" charset="0"/>
              </a:rPr>
              <a:t> for the last few days. (they / go away)</a:t>
            </a:r>
          </a:p>
          <a:p>
            <a:pPr rtl="0">
              <a:spcBef>
                <a:spcPts val="0"/>
              </a:spcBef>
              <a:spcAft>
                <a:spcPts val="0"/>
              </a:spcAft>
            </a:pPr>
            <a:r>
              <a:rPr lang="en-US" sz="1800" b="0" i="0" u="sng" dirty="0">
                <a:effectLst/>
                <a:latin typeface="Calibri" panose="020F0502020204030204" pitchFamily="34" charset="0"/>
              </a:rPr>
              <a:t>                                                                                                                                                                                .</a:t>
            </a:r>
            <a:endParaRPr lang="en-US" sz="16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I can’t find my umbrella. (I / leave / it in the restaurant last night)</a:t>
            </a:r>
          </a:p>
          <a:p>
            <a:pPr rtl="0">
              <a:spcBef>
                <a:spcPts val="0"/>
              </a:spcBef>
              <a:spcAft>
                <a:spcPts val="0"/>
              </a:spcAft>
            </a:pP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Amy was in a very difficult situation when she lost her job. (it / be / easy for her)</a:t>
            </a:r>
          </a:p>
          <a:p>
            <a:pPr rtl="0">
              <a:spcBef>
                <a:spcPts val="0"/>
              </a:spcBef>
              <a:spcAft>
                <a:spcPts val="0"/>
              </a:spcAft>
            </a:pP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7"/>
            </a:pPr>
            <a:r>
              <a:rPr lang="en-US" sz="1800" b="0" i="0" u="none" strike="noStrike" dirty="0">
                <a:effectLst/>
                <a:latin typeface="Times New Roman" panose="02020603050405020304" pitchFamily="18" charset="0"/>
              </a:rPr>
              <a:t>There was a man standing outside the cafe. He was there a long time. (he / wait / for somebody)</a:t>
            </a:r>
          </a:p>
          <a:p>
            <a:pPr rtl="0">
              <a:spcBef>
                <a:spcPts val="0"/>
              </a:spcBef>
              <a:spcAft>
                <a:spcPts val="0"/>
              </a:spcAft>
            </a:pP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8"/>
            </a:pPr>
            <a:r>
              <a:rPr lang="en-US" sz="1800" b="0" i="0" u="none" strike="noStrike" dirty="0">
                <a:effectLst/>
                <a:latin typeface="Times New Roman" panose="02020603050405020304" pitchFamily="18" charset="0"/>
              </a:rPr>
              <a:t>Rachel did the opposite of what I asked her to do. (she / understand / what I said)</a:t>
            </a:r>
          </a:p>
          <a:p>
            <a:pPr rtl="0">
              <a:spcBef>
                <a:spcPts val="0"/>
              </a:spcBef>
              <a:spcAft>
                <a:spcPts val="0"/>
              </a:spcAft>
            </a:pP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9"/>
            </a:pPr>
            <a:r>
              <a:rPr lang="en-US" sz="1800" b="0" i="0" u="none" strike="noStrike" dirty="0">
                <a:effectLst/>
                <a:latin typeface="Times New Roman" panose="02020603050405020304" pitchFamily="18" charset="0"/>
              </a:rPr>
              <a:t>When I got back to my car, it was unlocked. (I / forget / to lock it)</a:t>
            </a:r>
          </a:p>
          <a:p>
            <a:pPr rtl="0">
              <a:spcBef>
                <a:spcPts val="0"/>
              </a:spcBef>
              <a:spcAft>
                <a:spcPts val="0"/>
              </a:spcAft>
            </a:pP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10"/>
            </a:pPr>
            <a:r>
              <a:rPr lang="en-US" sz="1800" b="0" i="0" u="none" strike="noStrike" dirty="0">
                <a:effectLst/>
                <a:latin typeface="Times New Roman" panose="02020603050405020304" pitchFamily="18" charset="0"/>
              </a:rPr>
              <a:t>My </a:t>
            </a:r>
            <a:r>
              <a:rPr lang="en-US" sz="1800" b="0" i="0" u="none" strike="noStrike" dirty="0" err="1">
                <a:effectLst/>
                <a:latin typeface="Times New Roman" panose="02020603050405020304" pitchFamily="18" charset="0"/>
              </a:rPr>
              <a:t>neighbours</a:t>
            </a:r>
            <a:r>
              <a:rPr lang="en-US" sz="1800" b="0" i="0" u="none" strike="noStrike" dirty="0">
                <a:effectLst/>
                <a:latin typeface="Times New Roman" panose="02020603050405020304" pitchFamily="18" charset="0"/>
              </a:rPr>
              <a:t> were making a lot of noise in the night. It woke me up. (they / have / a party)</a:t>
            </a:r>
          </a:p>
          <a:p>
            <a:pPr rtl="0">
              <a:spcBef>
                <a:spcPts val="0"/>
              </a:spcBef>
              <a:spcAft>
                <a:spcPts val="0"/>
              </a:spcAft>
            </a:pP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11"/>
            </a:pPr>
            <a:r>
              <a:rPr lang="en-US" sz="1800" b="0" i="0" u="none" strike="noStrike" dirty="0">
                <a:effectLst/>
                <a:latin typeface="Times New Roman" panose="02020603050405020304" pitchFamily="18" charset="0"/>
              </a:rPr>
              <a:t>The light was red, but the car didn’t stop. (the driver / see / the red light)</a:t>
            </a:r>
          </a:p>
          <a:p>
            <a:pPr rtl="0">
              <a:spcBef>
                <a:spcPts val="0"/>
              </a:spcBef>
              <a:spcAft>
                <a:spcPts val="0"/>
              </a:spcAft>
            </a:pP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12"/>
            </a:pPr>
            <a:r>
              <a:rPr lang="en-US" sz="1800" b="0" i="0" u="none" strike="noStrike" dirty="0">
                <a:effectLst/>
                <a:latin typeface="Times New Roman" panose="02020603050405020304" pitchFamily="18" charset="0"/>
              </a:rPr>
              <a:t>Paul has had these shoes for years, but they still look new. (he / wear / them much)</a:t>
            </a:r>
          </a:p>
          <a:p>
            <a:pPr rtl="0">
              <a:spcBef>
                <a:spcPts val="0"/>
              </a:spcBef>
              <a:spcAft>
                <a:spcPts val="0"/>
              </a:spcAft>
            </a:pPr>
            <a:r>
              <a:rPr lang="en-US" sz="1800" b="0" i="0" u="sng" dirty="0">
                <a:effectLst/>
                <a:latin typeface="Times New Roman" panose="02020603050405020304" pitchFamily="18" charset="0"/>
              </a:rPr>
              <a:t>                                                                                                                                                               .</a:t>
            </a:r>
            <a:endParaRPr lang="en-US" sz="1600" b="0" dirty="0">
              <a:effectLst/>
            </a:endParaRPr>
          </a:p>
          <a:p>
            <a:pPr marL="0" indent="0">
              <a:buNone/>
            </a:pPr>
            <a:endParaRPr lang="en-US" sz="1800" b="0" i="0" u="none" strike="noStrike" dirty="0">
              <a:effectLst/>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8497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8) </a:t>
            </a:r>
            <a:r>
              <a:rPr lang="en-US" sz="1800" b="1" i="0" u="none" strike="noStrike" dirty="0">
                <a:effectLst/>
                <a:latin typeface="Times New Roman" panose="02020603050405020304" pitchFamily="18" charset="0"/>
              </a:rPr>
              <a:t>Complete the sentences. Choose from the box.</a:t>
            </a:r>
          </a:p>
          <a:p>
            <a:pPr rtl="0" fontAlgn="base">
              <a:spcBef>
                <a:spcPts val="0"/>
              </a:spcBef>
              <a:spcAft>
                <a:spcPts val="0"/>
              </a:spcAft>
              <a:buFont typeface="+mj-lt"/>
              <a:buAutoNum type="arabicPeriod"/>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Do you know where Helen is?</a:t>
            </a:r>
          </a:p>
          <a:p>
            <a:pPr rtl="0">
              <a:spcBef>
                <a:spcPts val="0"/>
              </a:spcBef>
              <a:spcAft>
                <a:spcPts val="0"/>
              </a:spcAft>
            </a:pPr>
            <a:r>
              <a:rPr lang="en-US" sz="1800" b="0" i="0" u="none" strike="noStrike" dirty="0">
                <a:effectLst/>
                <a:latin typeface="Times New Roman" panose="02020603050405020304" pitchFamily="18" charset="0"/>
              </a:rPr>
              <a:t>   b: I’m not sure. She</a:t>
            </a:r>
            <a:r>
              <a:rPr lang="en-US" sz="1800" b="0" i="0" u="sng" dirty="0">
                <a:effectLst/>
                <a:latin typeface="Times New Roman" panose="02020603050405020304" pitchFamily="18" charset="0"/>
              </a:rPr>
              <a:t> </a:t>
            </a:r>
            <a:r>
              <a:rPr lang="en-US" sz="1800" b="1" i="1" u="sng" dirty="0">
                <a:effectLst/>
                <a:latin typeface="Times New Roman" panose="02020603050405020304" pitchFamily="18" charset="0"/>
              </a:rPr>
              <a:t>might be in her room</a:t>
            </a:r>
            <a:r>
              <a:rPr lang="en-US" sz="1800" b="0" i="0" u="none" strike="noStrike"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2"/>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Is there a bookshop near here?</a:t>
            </a:r>
          </a:p>
          <a:p>
            <a:pPr rtl="0">
              <a:spcBef>
                <a:spcPts val="0"/>
              </a:spcBef>
              <a:spcAft>
                <a:spcPts val="0"/>
              </a:spcAft>
            </a:pPr>
            <a:r>
              <a:rPr lang="en-US" sz="1800" b="0" i="0" u="none" strike="noStrike" dirty="0">
                <a:effectLst/>
                <a:latin typeface="Times New Roman" panose="02020603050405020304" pitchFamily="18" charset="0"/>
              </a:rPr>
              <a:t>   b: I’m not sure, but ask Anna. She</a:t>
            </a:r>
            <a:r>
              <a:rPr lang="en-US" sz="1800" b="0" i="0" u="sng" dirty="0">
                <a:effectLst/>
                <a:latin typeface="Calibri" panose="020F0502020204030204" pitchFamily="34"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3"/>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Where are those people from?</a:t>
            </a:r>
          </a:p>
          <a:p>
            <a:pPr rtl="0">
              <a:spcBef>
                <a:spcPts val="0"/>
              </a:spcBef>
              <a:spcAft>
                <a:spcPts val="0"/>
              </a:spcAft>
            </a:pPr>
            <a:r>
              <a:rPr lang="en-US" sz="1800" b="0" i="0" u="none" strike="noStrike" dirty="0">
                <a:effectLst/>
                <a:latin typeface="Times New Roman" panose="02020603050405020304" pitchFamily="18" charset="0"/>
              </a:rPr>
              <a:t>   b: I don’t know. They</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4"/>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I hope you can help me.</a:t>
            </a:r>
          </a:p>
          <a:p>
            <a:pPr rtl="0">
              <a:spcBef>
                <a:spcPts val="0"/>
              </a:spcBef>
              <a:spcAft>
                <a:spcPts val="0"/>
              </a:spcAft>
            </a:pPr>
            <a:r>
              <a:rPr lang="en-US" sz="1800" b="0" i="0" u="none" strike="noStrike" dirty="0">
                <a:effectLst/>
                <a:latin typeface="Times New Roman" panose="02020603050405020304" pitchFamily="18" charset="0"/>
              </a:rPr>
              <a:t>   b: I’ll try, but it</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5"/>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Whose phone is this?</a:t>
            </a:r>
          </a:p>
          <a:p>
            <a:pPr rtl="0">
              <a:spcBef>
                <a:spcPts val="0"/>
              </a:spcBef>
              <a:spcAft>
                <a:spcPts val="0"/>
              </a:spcAft>
            </a:pPr>
            <a:r>
              <a:rPr lang="en-US" sz="1800" b="0" i="0" u="none" strike="noStrike" dirty="0">
                <a:effectLst/>
                <a:latin typeface="Times New Roman" panose="02020603050405020304" pitchFamily="18" charset="0"/>
              </a:rPr>
              <a:t>   b: It’s not mine. It</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6"/>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Why doesn’t George answer his phone?</a:t>
            </a:r>
          </a:p>
          <a:p>
            <a:pPr rtl="0">
              <a:spcBef>
                <a:spcPts val="0"/>
              </a:spcBef>
              <a:spcAft>
                <a:spcPts val="0"/>
              </a:spcAft>
            </a:pPr>
            <a:r>
              <a:rPr lang="en-US" sz="1800" b="0" i="0" u="none" strike="noStrike" dirty="0">
                <a:effectLst/>
                <a:latin typeface="Times New Roman" panose="02020603050405020304" pitchFamily="18" charset="0"/>
              </a:rPr>
              <a:t>   b: He</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7"/>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Do you know anyone who has a key to this cupboard?</a:t>
            </a:r>
          </a:p>
          <a:p>
            <a:pPr rtl="0">
              <a:spcBef>
                <a:spcPts val="0"/>
              </a:spcBef>
              <a:spcAft>
                <a:spcPts val="0"/>
              </a:spcAft>
            </a:pPr>
            <a:r>
              <a:rPr lang="en-US" sz="1800" b="0" i="0" u="none" strike="noStrike" dirty="0">
                <a:effectLst/>
                <a:latin typeface="Times New Roman" panose="02020603050405020304" pitchFamily="18" charset="0"/>
              </a:rPr>
              <a:t>   b: Rachel</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 but I’m not sure.</a:t>
            </a:r>
            <a:endParaRPr lang="en-US" sz="1600" b="0" dirty="0">
              <a:effectLst/>
            </a:endParaRPr>
          </a:p>
          <a:p>
            <a:pPr rtl="0" fontAlgn="base">
              <a:spcBef>
                <a:spcPts val="0"/>
              </a:spcBef>
              <a:spcAft>
                <a:spcPts val="0"/>
              </a:spcAft>
              <a:buFont typeface="+mj-lt"/>
              <a:buAutoNum type="arabicPeriod" startAt="8"/>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Gary is in a strange mood today.</a:t>
            </a:r>
          </a:p>
          <a:p>
            <a:r>
              <a:rPr lang="en-US" sz="1800" b="0" i="0" u="none" strike="noStrike" dirty="0">
                <a:effectLst/>
                <a:latin typeface="Times New Roman" panose="02020603050405020304" pitchFamily="18" charset="0"/>
              </a:rPr>
              <a:t>    b: Yes, he is. He</a:t>
            </a:r>
            <a:r>
              <a:rPr lang="en-US" sz="1800" b="0" i="0" u="sng"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p:txBody>
      </p:sp>
    </p:spTree>
    <p:extLst>
      <p:ext uri="{BB962C8B-B14F-4D97-AF65-F5344CB8AC3E}">
        <p14:creationId xmlns:p14="http://schemas.microsoft.com/office/powerpoint/2010/main" val="3869810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260648"/>
            <a:ext cx="8784976" cy="6072230"/>
          </a:xfrm>
        </p:spPr>
        <p:txBody>
          <a:bodyPr>
            <a:noAutofit/>
          </a:bodyPr>
          <a:lstStyle/>
          <a:p>
            <a:pPr marL="0" indent="0" rtl="0" fontAlgn="base">
              <a:spcBef>
                <a:spcPts val="0"/>
              </a:spcBef>
              <a:spcAft>
                <a:spcPts val="0"/>
              </a:spcAft>
              <a:buNone/>
            </a:pPr>
            <a:r>
              <a:rPr lang="uk-UA" sz="1600" b="1" i="0" u="none" strike="noStrike" dirty="0">
                <a:effectLst/>
                <a:latin typeface="Times New Roman" panose="02020603050405020304" pitchFamily="18" charset="0"/>
              </a:rPr>
              <a:t>9) </a:t>
            </a:r>
            <a:r>
              <a:rPr lang="en-US" sz="1600" b="1" i="0" u="none" strike="noStrike" dirty="0">
                <a:effectLst/>
                <a:latin typeface="Times New Roman" panose="02020603050405020304" pitchFamily="18" charset="0"/>
              </a:rPr>
              <a:t>Complete the sentences. Use </a:t>
            </a:r>
            <a:r>
              <a:rPr lang="en-US" sz="1600" b="1" i="1" u="none" strike="noStrike" dirty="0">
                <a:effectLst/>
                <a:latin typeface="Times New Roman" panose="02020603050405020304" pitchFamily="18" charset="0"/>
              </a:rPr>
              <a:t>might be able to</a:t>
            </a:r>
            <a:r>
              <a:rPr lang="en-US" sz="1600" b="1" i="0" u="none" strike="noStrike" dirty="0">
                <a:effectLst/>
                <a:latin typeface="Times New Roman" panose="02020603050405020304" pitchFamily="18" charset="0"/>
              </a:rPr>
              <a:t> or </a:t>
            </a:r>
            <a:r>
              <a:rPr lang="en-US" sz="1600" b="1" i="1" u="none" strike="noStrike" dirty="0">
                <a:effectLst/>
                <a:latin typeface="Times New Roman" panose="02020603050405020304" pitchFamily="18" charset="0"/>
              </a:rPr>
              <a:t>might have to</a:t>
            </a:r>
            <a:r>
              <a:rPr lang="en-US" sz="1600" b="1" i="0" u="none" strike="noStrike" dirty="0">
                <a:effectLst/>
                <a:latin typeface="Times New Roman" panose="02020603050405020304" pitchFamily="18" charset="0"/>
              </a:rPr>
              <a:t> + one of these verbs:</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Tell me about your problem. </a:t>
            </a:r>
            <a:r>
              <a:rPr lang="en-US" sz="1600" b="1" i="1" u="none" strike="noStrike" dirty="0">
                <a:effectLst/>
                <a:latin typeface="Times New Roman" panose="02020603050405020304" pitchFamily="18" charset="0"/>
              </a:rPr>
              <a:t>I</a:t>
            </a:r>
            <a:r>
              <a:rPr lang="en-US" sz="1600" b="1" i="1" u="sng" strike="noStrike" dirty="0">
                <a:effectLst/>
                <a:latin typeface="Times New Roman" panose="02020603050405020304" pitchFamily="18" charset="0"/>
              </a:rPr>
              <a:t>  might be able to help                                                                            </a:t>
            </a:r>
            <a:r>
              <a:rPr lang="en-US" sz="1600" b="0" i="0" u="none" strike="noStrike" dirty="0">
                <a:effectLst/>
                <a:latin typeface="Times New Roman" panose="02020603050405020304" pitchFamily="18" charset="0"/>
              </a:rPr>
              <a:t>you.</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I can come to the meeting, but I</a:t>
            </a:r>
            <a:r>
              <a:rPr lang="en-US" sz="1600" b="0" i="0" u="sng"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before the end.</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I’m not free this evening, but I</a:t>
            </a:r>
            <a:r>
              <a:rPr lang="en-US" sz="1600" b="0" i="0" u="sng"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you tomorrow evening.</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I’m not sure whether this car park is free or not. We</a:t>
            </a:r>
            <a:r>
              <a:rPr lang="en-US" sz="1600" b="0" i="0" u="sng"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There’s a long queue. We</a:t>
            </a:r>
            <a:r>
              <a:rPr lang="en-US" sz="1600" b="0" i="0" u="sng"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a long time.</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‘I’ve got a problem with my bike.’   ‘Let me have a look. I</a:t>
            </a:r>
            <a:r>
              <a:rPr lang="en-US" sz="1600" b="0" i="0" u="sng"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it.’</a:t>
            </a:r>
          </a:p>
          <a:p>
            <a:pPr rtl="0" fontAlgn="base">
              <a:spcBef>
                <a:spcPts val="0"/>
              </a:spcBef>
              <a:spcAft>
                <a:spcPts val="0"/>
              </a:spcAft>
              <a:buFont typeface="+mj-lt"/>
              <a:buAutoNum type="arabicPeriod" startAt="2"/>
            </a:pPr>
            <a:br>
              <a:rPr lang="en-US" sz="1600" b="0" dirty="0">
                <a:effectLst/>
              </a:rPr>
            </a:br>
            <a:r>
              <a:rPr lang="en-US" sz="1600" b="0" i="0" u="none" strike="noStrike" dirty="0">
                <a:effectLst/>
                <a:latin typeface="Times New Roman" panose="02020603050405020304" pitchFamily="18" charset="0"/>
              </a:rPr>
              <a:t>Write sentences with </a:t>
            </a:r>
            <a:r>
              <a:rPr lang="en-US" sz="1600" b="1" i="1" u="none" strike="noStrike" dirty="0">
                <a:effectLst/>
                <a:latin typeface="Times New Roman" panose="02020603050405020304" pitchFamily="18" charset="0"/>
              </a:rPr>
              <a:t>might not</a:t>
            </a:r>
            <a:r>
              <a:rPr lang="en-US" sz="16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Lisa’s not feeling very well. I’m not sure that she will go to the party.</a:t>
            </a:r>
          </a:p>
          <a:p>
            <a:pPr rtl="0">
              <a:spcBef>
                <a:spcPts val="0"/>
              </a:spcBef>
              <a:spcAft>
                <a:spcPts val="0"/>
              </a:spcAft>
            </a:pPr>
            <a:r>
              <a:rPr lang="en-US" sz="1600" b="1" i="1" u="sng" dirty="0">
                <a:effectLst/>
                <a:latin typeface="Times New Roman" panose="02020603050405020304" pitchFamily="18" charset="0"/>
              </a:rPr>
              <a:t>  Lisa might not come to the party                                    </a:t>
            </a:r>
            <a:r>
              <a:rPr lang="en-US" sz="16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2"/>
            </a:pPr>
            <a:r>
              <a:rPr lang="en-US" sz="1600" b="0" i="0" u="none" strike="noStrike" dirty="0">
                <a:effectLst/>
                <a:latin typeface="Times New Roman" panose="02020603050405020304" pitchFamily="18" charset="0"/>
              </a:rPr>
              <a:t>I haven’t seen him for a long time. I don’t know if I will </a:t>
            </a:r>
            <a:r>
              <a:rPr lang="en-US" sz="1600" b="0" i="0" u="none" strike="noStrike" dirty="0" err="1">
                <a:effectLst/>
                <a:latin typeface="Times New Roman" panose="02020603050405020304" pitchFamily="18" charset="0"/>
              </a:rPr>
              <a:t>recognise</a:t>
            </a:r>
            <a:r>
              <a:rPr lang="en-US" sz="1600" b="0" i="0" u="none" strike="noStrike" dirty="0">
                <a:effectLst/>
                <a:latin typeface="Times New Roman" panose="02020603050405020304" pitchFamily="18" charset="0"/>
              </a:rPr>
              <a:t> him or not. </a:t>
            </a:r>
          </a:p>
          <a:p>
            <a:pPr rtl="0">
              <a:spcBef>
                <a:spcPts val="0"/>
              </a:spcBef>
              <a:spcAft>
                <a:spcPts val="0"/>
              </a:spcAft>
            </a:pPr>
            <a:r>
              <a:rPr lang="en-US" sz="1600" b="0" i="0" u="none" strike="noStrike" dirty="0">
                <a:effectLst/>
                <a:latin typeface="Times New Roman" panose="02020603050405020304" pitchFamily="18" charset="0"/>
              </a:rPr>
              <a:t>I might</a:t>
            </a:r>
            <a:r>
              <a:rPr lang="en-US" sz="1600" b="0" i="0" u="sng" dirty="0">
                <a:effectLst/>
                <a:latin typeface="Times New Roman" panose="02020603050405020304" pitchFamily="18" charset="0"/>
              </a:rPr>
              <a:t>                                                                                                                                     </a:t>
            </a:r>
            <a:r>
              <a:rPr lang="en-US" sz="1600" b="0" i="0" u="none" strike="noStrike" dirty="0">
                <a:effectLst/>
                <a:latin typeface="Times New Roman" panose="02020603050405020304" pitchFamily="18" charset="0"/>
              </a:rPr>
              <a:t>him.</a:t>
            </a:r>
            <a:endParaRPr lang="en-US" sz="1600" b="0" dirty="0">
              <a:effectLst/>
            </a:endParaRPr>
          </a:p>
          <a:p>
            <a:pPr rtl="0" fontAlgn="base">
              <a:spcBef>
                <a:spcPts val="0"/>
              </a:spcBef>
              <a:spcAft>
                <a:spcPts val="0"/>
              </a:spcAft>
              <a:buFont typeface="+mj-lt"/>
              <a:buAutoNum type="arabicPeriod" startAt="3"/>
            </a:pPr>
            <a:r>
              <a:rPr lang="en-US" sz="1600" b="0" i="0" u="none" strike="noStrike" dirty="0">
                <a:effectLst/>
                <a:latin typeface="Times New Roman" panose="02020603050405020304" pitchFamily="18" charset="0"/>
              </a:rPr>
              <a:t>We want to go to the game, but I don’t know whether we’ll be able to get tickets.</a:t>
            </a:r>
          </a:p>
          <a:p>
            <a:pPr rtl="0">
              <a:spcBef>
                <a:spcPts val="0"/>
              </a:spcBef>
              <a:spcAft>
                <a:spcPts val="0"/>
              </a:spcAft>
            </a:pPr>
            <a:r>
              <a:rPr lang="en-US" sz="1600" b="0" i="0" u="none" strike="noStrike" dirty="0">
                <a:effectLst/>
                <a:latin typeface="Times New Roman" panose="02020603050405020304" pitchFamily="18" charset="0"/>
              </a:rPr>
              <a:t>We</a:t>
            </a:r>
            <a:r>
              <a:rPr lang="en-US" sz="1600" b="0" i="0" u="sng" dirty="0">
                <a:effectLst/>
                <a:latin typeface="Times New Roman" panose="02020603050405020304" pitchFamily="18" charset="0"/>
              </a:rPr>
              <a:t>                                                                                                                                       </a:t>
            </a:r>
            <a:r>
              <a:rPr lang="en-US" sz="1600" b="0" i="0" u="none" strike="noStrike" dirty="0">
                <a:effectLst/>
                <a:latin typeface="Times New Roman" panose="02020603050405020304" pitchFamily="18" charset="0"/>
              </a:rPr>
              <a:t>for the game.</a:t>
            </a:r>
            <a:endParaRPr lang="en-US" sz="1600" b="0" dirty="0">
              <a:effectLst/>
            </a:endParaRPr>
          </a:p>
          <a:p>
            <a:pPr rtl="0" fontAlgn="base">
              <a:spcBef>
                <a:spcPts val="0"/>
              </a:spcBef>
              <a:spcAft>
                <a:spcPts val="0"/>
              </a:spcAft>
              <a:buFont typeface="+mj-lt"/>
              <a:buAutoNum type="arabicPeriod" startAt="4"/>
            </a:pPr>
            <a:r>
              <a:rPr lang="en-US" sz="1600" b="0" i="0" u="none" strike="noStrike" dirty="0">
                <a:effectLst/>
                <a:latin typeface="Times New Roman" panose="02020603050405020304" pitchFamily="18" charset="0"/>
              </a:rPr>
              <a:t>I said I’d do the shopping, but it’s possible I won’t have time.</a:t>
            </a:r>
          </a:p>
          <a:p>
            <a:pPr rtl="0">
              <a:spcBef>
                <a:spcPts val="0"/>
              </a:spcBef>
              <a:spcAft>
                <a:spcPts val="0"/>
              </a:spcAft>
            </a:pPr>
            <a:r>
              <a:rPr lang="en-US" sz="1600" b="0" i="0" u="none" strike="noStrike" dirty="0">
                <a:effectLst/>
                <a:latin typeface="Times New Roman" panose="02020603050405020304" pitchFamily="18" charset="0"/>
              </a:rPr>
              <a:t>I</a:t>
            </a:r>
            <a:r>
              <a:rPr lang="en-US" sz="1600" b="0" i="0" u="sng" dirty="0">
                <a:effectLst/>
                <a:latin typeface="Times New Roman" panose="02020603050405020304" pitchFamily="18" charset="0"/>
              </a:rPr>
              <a:t>                                                                                                                                  </a:t>
            </a:r>
            <a:r>
              <a:rPr lang="en-US" sz="1600" b="0" i="0" u="none" strike="noStrike" dirty="0">
                <a:effectLst/>
                <a:latin typeface="Times New Roman" panose="02020603050405020304" pitchFamily="18" charset="0"/>
              </a:rPr>
              <a:t>to do the shopping.</a:t>
            </a:r>
            <a:endParaRPr lang="en-US" sz="1600" b="0" dirty="0">
              <a:effectLst/>
            </a:endParaRPr>
          </a:p>
          <a:p>
            <a:pPr rtl="0" fontAlgn="base">
              <a:spcBef>
                <a:spcPts val="0"/>
              </a:spcBef>
              <a:spcAft>
                <a:spcPts val="0"/>
              </a:spcAft>
              <a:buFont typeface="+mj-lt"/>
              <a:buAutoNum type="arabicPeriod" startAt="5"/>
            </a:pPr>
            <a:r>
              <a:rPr lang="en-US" sz="1600" b="0" i="0" u="none" strike="noStrike" dirty="0">
                <a:effectLst/>
                <a:latin typeface="Times New Roman" panose="02020603050405020304" pitchFamily="18" charset="0"/>
              </a:rPr>
              <a:t>I’ve been invited to the wedding, but I’m not sure that I’ll be able to go.</a:t>
            </a:r>
          </a:p>
          <a:p>
            <a:pPr rtl="0">
              <a:spcBef>
                <a:spcPts val="0"/>
              </a:spcBef>
              <a:spcAft>
                <a:spcPts val="0"/>
              </a:spcAft>
            </a:pPr>
            <a:r>
              <a:rPr lang="en-US" sz="1600" b="0" i="0" u="none" strike="noStrike" dirty="0">
                <a:effectLst/>
                <a:latin typeface="Times New Roman" panose="02020603050405020304" pitchFamily="18" charset="0"/>
              </a:rPr>
              <a:t>I</a:t>
            </a:r>
            <a:r>
              <a:rPr lang="en-US" sz="1600" b="0" i="0" u="sng" dirty="0">
                <a:effectLst/>
                <a:latin typeface="Times New Roman" panose="02020603050405020304" pitchFamily="18" charset="0"/>
              </a:rPr>
              <a:t>                                                                                                                                                              </a:t>
            </a:r>
            <a:r>
              <a:rPr lang="en-US" sz="1600" b="0" i="0" u="none" strike="noStrike" dirty="0">
                <a:effectLst/>
                <a:latin typeface="Times New Roman" panose="02020603050405020304" pitchFamily="18" charset="0"/>
              </a:rPr>
              <a:t>.</a:t>
            </a:r>
            <a:br>
              <a:rPr lang="en-US" sz="1600" dirty="0"/>
            </a:br>
            <a:endParaRPr lang="en-US" sz="1600" b="0" i="0" u="none" strike="noStrike" dirty="0">
              <a:effectLst/>
              <a:latin typeface="Times New Roman" panose="02020603050405020304" pitchFamily="18" charset="0"/>
            </a:endParaRPr>
          </a:p>
        </p:txBody>
      </p:sp>
    </p:spTree>
    <p:extLst>
      <p:ext uri="{BB962C8B-B14F-4D97-AF65-F5344CB8AC3E}">
        <p14:creationId xmlns:p14="http://schemas.microsoft.com/office/powerpoint/2010/main" val="2725506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10(2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sz="3200" b="1" i="0" u="none" strike="noStrike" dirty="0">
                <a:effectLst/>
                <a:latin typeface="Times New Roman" panose="02020603050405020304" pitchFamily="18" charset="0"/>
              </a:rPr>
              <a:t>Topic «Programmers. Modal verbs 2</a:t>
            </a:r>
            <a:r>
              <a:rPr lang="en-US" sz="3200" b="0" i="0" u="none" strike="noStrike" dirty="0">
                <a:effectLst/>
                <a:latin typeface="Calibri" panose="020F0502020204030204" pitchFamily="34" charset="0"/>
              </a:rPr>
              <a:t> </a:t>
            </a:r>
            <a:r>
              <a:rPr lang="en-US" sz="3200" b="1" i="0" u="none" strike="noStrike" dirty="0">
                <a:effectLst/>
                <a:latin typeface="Times New Roman" panose="02020603050405020304" pitchFamily="18" charset="0"/>
              </a:rPr>
              <a:t>» Grammar revision</a:t>
            </a:r>
            <a:endParaRPr lang="en-US" sz="32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br>
              <a:rPr lang="en-US" sz="1600" b="0" dirty="0">
                <a:effectLst/>
              </a:rPr>
            </a:b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80528" y="404664"/>
            <a:ext cx="9109012" cy="6840760"/>
          </a:xfrm>
        </p:spPr>
        <p:txBody>
          <a:bodyPr>
            <a:noAutofit/>
          </a:bodyPr>
          <a:lstStyle/>
          <a:p>
            <a:pPr indent="0" algn="just" rtl="0">
              <a:spcBef>
                <a:spcPts val="0"/>
              </a:spcBef>
              <a:spcAft>
                <a:spcPts val="0"/>
              </a:spcAft>
              <a:buNone/>
            </a:pPr>
            <a:r>
              <a:rPr lang="en-US" sz="1400" b="1" i="0" u="none" strike="noStrike" dirty="0">
                <a:effectLst/>
                <a:latin typeface="Times New Roman" panose="02020603050405020304" pitchFamily="18" charset="0"/>
              </a:rPr>
              <a:t>Programmers</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Programmers are the backbone of the digital age, wielding their expertise to build software, develop applications, and shape the technological landscape. In this article, we will delve into the world of programmers, exploring their skills, contributions, and the indispensable role they play in our modern society.</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The Skillset of Programmers:</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Programmers possess a unique set of skills that enable them to bring ideas to life through code:</a:t>
            </a:r>
            <a:endParaRPr lang="en-US" sz="14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a) Coding Languages: Programmers are fluent in various programming languages, such as Python, Java, C++, and JavaScript. They understand the syntax, semantics, and best practices of these languages, allowing them to write efficient and functional code.</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b) Problem Solving: Programming requires logical thinking and problem-solving abilities. Programmers excel at breaking down complex problems into smaller, manageable components, and devising algorithmic solutions to address them.</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c) Attention to Detail: Writing error-free code is crucial, and programmers pay meticulous attention to every detail. They debug, test, and optimize their code to ensure it performs as intended and meets the project requirements.</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d) Continuous Learning: Programming is a constantly evolving field, and programmers embrace lifelong learning. They stay up-to-date with new technologies, frameworks, and programming paradigms to enhance their skills and stay ahead of industry trends.</a:t>
            </a:r>
            <a:endParaRPr lang="en-US" sz="12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Contributions and Impact:</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Programmers have a profound impact on various aspects of our society:</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a) Software Development: Programmers are the architects behind the software applications we use daily. They design and develop desktop applications, mobile apps, web-based platforms, and more. Their work empowers businesses, enhances productivity, and improves user experiences.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b) Automation and Efficiency: Through programming, repetitive and time-consuming tasks can be automated, streamlining processes and increasing efficiency. Programmers develop scripts, macros, and algorithms that automate workflows, saving time and resources.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c) Technological Advancements: Programmers drive technological advancements by developing innovative solutions. They create cutting-edge technologies like artificial intelligence, machine learning, blockchain, and virtual reality, revolutionizing industries and pushing the boundaries of what is possible.</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d) Problem Solving in Various Fields: Programmers contribute to solving complex problems in diverse fields, such as healthcare, finance, environmental conservation, and social issues. They develop software and algorithms that aid in medical research, financial analysis, climate modeling, and social impact initiatives.</a:t>
            </a: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251520" y="260648"/>
            <a:ext cx="8712967" cy="6984776"/>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marR="88900" indent="0" algn="just" rtl="0" fontAlgn="base">
              <a:spcBef>
                <a:spcPts val="0"/>
              </a:spcBef>
              <a:spcAft>
                <a:spcPts val="0"/>
              </a:spcAft>
              <a:buNone/>
            </a:pPr>
            <a:r>
              <a:rPr lang="uk-UA" sz="1800" b="1" i="0" u="none" strike="noStrike" dirty="0">
                <a:effectLst/>
                <a:latin typeface="Times New Roman" panose="02020603050405020304" pitchFamily="18" charset="0"/>
              </a:rPr>
              <a:t>5) </a:t>
            </a:r>
            <a:r>
              <a:rPr lang="en-US" sz="1800" b="1" i="0" u="none" strike="noStrike" dirty="0">
                <a:effectLst/>
                <a:latin typeface="Times New Roman" panose="02020603050405020304" pitchFamily="18" charset="0"/>
              </a:rPr>
              <a:t>Put in must or can’t</a:t>
            </a:r>
            <a:r>
              <a:rPr lang="en-US" sz="1800" b="1" i="0" u="none" strike="noStrike" dirty="0">
                <a:effectLst/>
                <a:latin typeface="Yu Gothic UI Semibold" panose="020B0700000000000000" pitchFamily="34" charset="-128"/>
                <a:ea typeface="Yu Gothic UI Semibold" panose="020B0700000000000000" pitchFamily="34" charset="-128"/>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You’ve been travelling all day. You</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must</a:t>
            </a:r>
            <a:r>
              <a:rPr lang="en-US" sz="1800" b="0" i="0" u="none" strike="noStrike" dirty="0">
                <a:effectLst/>
                <a:latin typeface="Times New Roman" panose="02020603050405020304" pitchFamily="18" charset="0"/>
              </a:rPr>
              <a:t> be tired.</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That restaurant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be very good. It’s always full of people.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That restaurant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be very good. It’s always empty.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sure Kate gave me her address. I</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have it somewhere.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often see that man in this street. He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live near here.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 rained every day during their holiday. It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have been very nice for them.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Congratulations on passing your exam. You</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be very pleased.</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This bill</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be correct. It’s much too high.</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got here very quickly. You</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have driven very fast.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Bill and Sue always stay at five-star hotels. They</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be short of money.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Karen hasn’t left the office yet. She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be working late tonight.</a:t>
            </a:r>
          </a:p>
          <a:p>
            <a:br>
              <a:rPr lang="en-US" sz="1800" b="0" dirty="0">
                <a:effectLst/>
              </a:rPr>
            </a:br>
            <a:endParaRPr lang="en-US" sz="1800" b="0" i="0" u="none" strike="noStrike" dirty="0">
              <a:effectLst/>
              <a:latin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fontScale="92500" lnSpcReduction="10000"/>
          </a:bodyPr>
          <a:lstStyle/>
          <a:p>
            <a:pPr marL="0" marR="88900" indent="0" algn="just" rtl="0" fontAlgn="base">
              <a:spcBef>
                <a:spcPts val="0"/>
              </a:spcBef>
              <a:spcAft>
                <a:spcPts val="0"/>
              </a:spcAft>
              <a:buNone/>
            </a:pPr>
            <a:r>
              <a:rPr lang="uk-UA" sz="1800" b="1" i="0" u="none" strike="noStrike" dirty="0">
                <a:effectLst/>
                <a:latin typeface="Times New Roman" panose="02020603050405020304" pitchFamily="18" charset="0"/>
              </a:rPr>
              <a:t>6) </a:t>
            </a:r>
            <a:r>
              <a:rPr lang="en-US" sz="1800" b="1" i="0" u="none" strike="noStrike" dirty="0">
                <a:effectLst/>
                <a:latin typeface="Times New Roman" panose="02020603050405020304" pitchFamily="18" charset="0"/>
              </a:rPr>
              <a:t>Complete each sentence with a verb (one or two words).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lost one of my gloves. I must</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have dropped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it somewhere.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Their house is very near the motorway. It must </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be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very noisy.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You’ve lived in this village a long time. You must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everybody who lives here.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seem to have my wallet with me. I must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 at home.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‘How old is Ed?’ ‘He’s older than me. He must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least 40.’</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didn’t hear my phone. I must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asleep.</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‘You’re going on holiday soon. You must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forward to it.’  ‘Yes, I am.’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sure you know this song. You must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 before.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road is closed, so we have to go another way. There must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an accident.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 you have a car?’   ‘You must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How could I afford to have a car?’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David is the managing director of a large company, so he must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quite a high salary.</a:t>
            </a:r>
          </a:p>
          <a:p>
            <a:pPr marL="73660" marR="88900" indent="0" algn="just" rtl="0">
              <a:spcBef>
                <a:spcPts val="0"/>
              </a:spcBef>
              <a:spcAft>
                <a:spcPts val="0"/>
              </a:spcAft>
              <a:buNone/>
            </a:pPr>
            <a:r>
              <a:rPr lang="en-US" sz="1800" b="0" i="0" u="none" strike="noStrike" dirty="0">
                <a:effectLst/>
                <a:latin typeface="Times New Roman" panose="02020603050405020304" pitchFamily="18" charset="0"/>
              </a:rPr>
              <a:t>С</a:t>
            </a:r>
            <a:endParaRPr lang="en-US" sz="1600" b="0" dirty="0">
              <a:effectLst/>
            </a:endParaRPr>
          </a:p>
          <a:p>
            <a:pPr marL="0" indent="0">
              <a:buNone/>
            </a:pPr>
            <a:br>
              <a:rPr lang="en-US" sz="1600" dirty="0"/>
            </a:br>
            <a:endParaRPr lang="en-US" sz="1800" b="0" i="0"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215</TotalTime>
  <Words>2044</Words>
  <Application>Microsoft Office PowerPoint</Application>
  <PresentationFormat>Экран (4:3)</PresentationFormat>
  <Paragraphs>136</Paragraphs>
  <Slides>13</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13</vt:i4>
      </vt:variant>
    </vt:vector>
  </HeadingPairs>
  <TitlesOfParts>
    <vt:vector size="21" baseType="lpstr">
      <vt:lpstr>Yu Gothic UI Semibold</vt: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10(2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137</cp:revision>
  <dcterms:created xsi:type="dcterms:W3CDTF">2023-02-25T18:05:02Z</dcterms:created>
  <dcterms:modified xsi:type="dcterms:W3CDTF">2023-08-04T17:34:34Z</dcterms:modified>
</cp:coreProperties>
</file>