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3"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7) Make a new sentence using the verb in brackets.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lost my keys. (seem)             </a:t>
            </a:r>
            <a:r>
              <a:rPr lang="en-US" sz="1800" b="0" i="0" u="sng" strike="noStrike" dirty="0">
                <a:effectLst/>
                <a:latin typeface="Times New Roman" panose="02020603050405020304" pitchFamily="18" charset="0"/>
              </a:rPr>
              <a:t>I seem to have lost my keys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Tom is worried about something.    (appear)   Tom appears</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know a lot of people.                (seem)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English is getting better.             (seem)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car has broken down.               (appear)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Rachel is enjoying her job.               (seem)      </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a:t>
            </a:r>
          </a:p>
          <a:p>
            <a:pPr marL="0" indent="0">
              <a:buNone/>
            </a:pPr>
            <a:r>
              <a:rPr lang="uk-UA" sz="1800" b="0" i="0" u="none" strike="noStrike" dirty="0">
                <a:effectLst/>
                <a:latin typeface="Times New Roman" panose="02020603050405020304" pitchFamily="18" charset="0"/>
              </a:rPr>
              <a:t>7. </a:t>
            </a:r>
            <a:r>
              <a:rPr lang="en-US" sz="1800" b="0" i="0" u="none" strike="noStrike" dirty="0">
                <a:effectLst/>
                <a:latin typeface="Times New Roman" panose="02020603050405020304" pitchFamily="18" charset="0"/>
              </a:rPr>
              <a:t>They have solved the problem.        (claim)     </a:t>
            </a:r>
            <a:r>
              <a:rPr lang="en-US" sz="1800" b="0" i="0" u="sng"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8) Which is right?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aren’t allowed</a:t>
            </a:r>
            <a:r>
              <a:rPr lang="en-US" sz="1800" b="0" i="0" u="none" strike="sngStrike" dirty="0">
                <a:effectLst/>
                <a:latin typeface="Times New Roman" panose="02020603050405020304" pitchFamily="18" charset="0"/>
              </a:rPr>
              <a:t> </a:t>
            </a:r>
            <a:r>
              <a:rPr lang="en-US" sz="1800" b="0" i="0" u="sng" strike="sngStrike" dirty="0">
                <a:effectLst/>
                <a:latin typeface="Times New Roman" panose="02020603050405020304" pitchFamily="18" charset="0"/>
              </a:rPr>
              <a:t>take </a:t>
            </a:r>
            <a:r>
              <a:rPr lang="en-US" sz="1800" b="0" i="0" u="sng" strike="noStrike" dirty="0">
                <a:effectLst/>
                <a:latin typeface="Times New Roman" panose="02020603050405020304" pitchFamily="18" charset="0"/>
              </a:rPr>
              <a:t>/ to take</a:t>
            </a:r>
            <a:r>
              <a:rPr lang="en-US" sz="1800" b="0" i="0" u="none" strike="noStrike" dirty="0">
                <a:effectLst/>
                <a:latin typeface="Times New Roman" panose="02020603050405020304" pitchFamily="18" charset="0"/>
              </a:rPr>
              <a:t> pictures here. (</a:t>
            </a:r>
            <a:r>
              <a:rPr lang="en-US" sz="1800" b="0" i="0" u="sng" strike="noStrike" dirty="0">
                <a:effectLst/>
                <a:latin typeface="Times New Roman" panose="02020603050405020304" pitchFamily="18" charset="0"/>
              </a:rPr>
              <a:t>to take</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in a difficult position. What do you advise me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film was very sad. It made me </a:t>
            </a:r>
            <a:r>
              <a:rPr lang="en-US" sz="1800" b="0" i="0" u="sng" strike="noStrike" dirty="0">
                <a:effectLst/>
                <a:latin typeface="Times New Roman" panose="02020603050405020304" pitchFamily="18" charset="0"/>
              </a:rPr>
              <a:t>cry / to cry</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Lisa’s parents always encouraged her </a:t>
            </a:r>
            <a:r>
              <a:rPr lang="en-US" sz="1800" b="0" i="0" u="sng" strike="noStrike" dirty="0">
                <a:effectLst/>
                <a:latin typeface="Times New Roman" panose="02020603050405020304" pitchFamily="18" charset="0"/>
              </a:rPr>
              <a:t>study / to study</a:t>
            </a:r>
            <a:r>
              <a:rPr lang="en-US" sz="1800" b="0" i="0" u="none" strike="noStrike" dirty="0">
                <a:effectLst/>
                <a:latin typeface="Times New Roman" panose="02020603050405020304" pitchFamily="18" charset="0"/>
              </a:rPr>
              <a:t> hard at school.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don’t interrupt me. Let me </a:t>
            </a:r>
            <a:r>
              <a:rPr lang="en-US" sz="1800" b="0" i="0" u="sng" strike="noStrike" dirty="0">
                <a:effectLst/>
                <a:latin typeface="Times New Roman" panose="02020603050405020304" pitchFamily="18" charset="0"/>
              </a:rPr>
              <a:t>finish / to finish</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can’t make people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 things they don’t want to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can’t force people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 things they don’t want to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Sarah won’t let me </a:t>
            </a:r>
            <a:r>
              <a:rPr lang="en-US" sz="1800" b="0" i="0" u="sng" strike="noStrike" dirty="0">
                <a:effectLst/>
                <a:latin typeface="Times New Roman" panose="02020603050405020304" pitchFamily="18" charset="0"/>
              </a:rPr>
              <a:t>drive / to drive</a:t>
            </a:r>
            <a:r>
              <a:rPr lang="en-US" sz="1800" b="0" i="0" u="none" strike="noStrike" dirty="0">
                <a:effectLst/>
                <a:latin typeface="Times New Roman" panose="02020603050405020304" pitchFamily="18" charset="0"/>
              </a:rPr>
              <a:t> her car. She doesn’t trust 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Why did you change your decision? What made you </a:t>
            </a:r>
            <a:r>
              <a:rPr lang="en-US" sz="1800" b="0" i="0" u="sng" strike="noStrike" dirty="0">
                <a:effectLst/>
                <a:latin typeface="Times New Roman" panose="02020603050405020304" pitchFamily="18" charset="0"/>
              </a:rPr>
              <a:t>change / to change</a:t>
            </a:r>
            <a:r>
              <a:rPr lang="en-US" sz="1800" b="0" i="0" u="none" strike="noStrike" dirty="0">
                <a:effectLst/>
                <a:latin typeface="Times New Roman" panose="02020603050405020304" pitchFamily="18" charset="0"/>
              </a:rPr>
              <a:t> your mind?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enter a country with a tourist visa, you are not allowed </a:t>
            </a:r>
            <a:r>
              <a:rPr lang="en-US" sz="1800" b="0" i="0" u="sng" strike="noStrike" dirty="0">
                <a:effectLst/>
                <a:latin typeface="Times New Roman" panose="02020603050405020304" pitchFamily="18" charset="0"/>
              </a:rPr>
              <a:t>work / to work</a:t>
            </a:r>
            <a:r>
              <a:rPr lang="en-US" sz="1800" b="0" i="0" u="none" strike="noStrike" dirty="0">
                <a:effectLst/>
                <a:latin typeface="Times New Roman" panose="02020603050405020304" pitchFamily="18" charset="0"/>
              </a:rPr>
              <a:t> there.</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072230"/>
          </a:xfrm>
        </p:spPr>
        <p:txBody>
          <a:bodyPr>
            <a:no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9) Complete the questions. Use </a:t>
            </a:r>
            <a:r>
              <a:rPr lang="en-US" sz="1800" b="1" i="1" u="none" strike="noStrike" dirty="0">
                <a:effectLst/>
                <a:latin typeface="Times New Roman" panose="02020603050405020304" pitchFamily="18" charset="0"/>
              </a:rPr>
              <a:t>do you want me to … ? </a:t>
            </a:r>
            <a:r>
              <a:rPr lang="en-US" sz="1800" b="1" i="0" u="none" strike="noStrike" dirty="0">
                <a:effectLst/>
                <a:latin typeface="Times New Roman" panose="02020603050405020304" pitchFamily="18" charset="0"/>
              </a:rPr>
              <a:t>or </a:t>
            </a:r>
            <a:r>
              <a:rPr lang="en-US" sz="1800" b="1" i="1" u="none" strike="noStrike" dirty="0">
                <a:effectLst/>
                <a:latin typeface="Times New Roman" panose="02020603050405020304" pitchFamily="18" charset="0"/>
              </a:rPr>
              <a:t>would you like me to … ?</a:t>
            </a:r>
            <a:r>
              <a:rPr lang="en-US" sz="1800" b="1" i="0" u="none" strike="noStrike" dirty="0">
                <a:effectLst/>
                <a:latin typeface="Times New Roman" panose="02020603050405020304" pitchFamily="18" charset="0"/>
              </a:rPr>
              <a:t> with these verbs (and any other necessary words):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want to go alone, or</a:t>
            </a:r>
            <a:r>
              <a:rPr lang="en-US" sz="1800" b="0" i="0" u="sng" strike="noStrike" dirty="0">
                <a:effectLst/>
                <a:latin typeface="Times New Roman" panose="02020603050405020304" pitchFamily="18" charset="0"/>
              </a:rPr>
              <a:t>  do you want me to come with you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have enough money, or do you want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Shall I leave the window open, or would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know how to use the printer, or would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you hear what I said, or do</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Can I go now, or do</a:t>
            </a:r>
            <a:r>
              <a:rPr lang="en-US" sz="1800" b="0" i="0" u="sng" strike="noStrike" dirty="0">
                <a:effectLst/>
                <a:latin typeface="Times New Roman" panose="02020603050405020304" pitchFamily="18" charset="0"/>
              </a:rPr>
              <a:t>                                                                                                                                     </a:t>
            </a:r>
            <a:r>
              <a:rPr lang="en-US" sz="1800" b="0" i="0" u="none" strike="noStrike" dirty="0">
                <a:effectLst/>
                <a:latin typeface="Calibri" panose="020F0502020204030204" pitchFamily="34" charset="0"/>
              </a:rPr>
              <a:t>?</a:t>
            </a:r>
          </a:p>
        </p:txBody>
      </p:sp>
    </p:spTree>
    <p:extLst>
      <p:ext uri="{BB962C8B-B14F-4D97-AF65-F5344CB8AC3E}">
        <p14:creationId xmlns:p14="http://schemas.microsoft.com/office/powerpoint/2010/main" val="2725506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12(2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b="1" i="0" u="none" strike="noStrike" dirty="0">
                <a:effectLst/>
                <a:latin typeface="Times New Roman" panose="02020603050405020304" pitchFamily="18" charset="0"/>
              </a:rPr>
              <a:t>Topic «Create </a:t>
            </a:r>
            <a:r>
              <a:rPr lang="en-US" b="1" i="0" u="none" strike="noStrike" dirty="0" err="1">
                <a:effectLst/>
                <a:latin typeface="Times New Roman" panose="02020603050405020304" pitchFamily="18" charset="0"/>
              </a:rPr>
              <a:t>WebSites</a:t>
            </a:r>
            <a:r>
              <a:rPr lang="en-US" b="1" i="0" u="none" strike="noStrike" dirty="0">
                <a:effectLst/>
                <a:latin typeface="Times New Roman" panose="02020603050405020304" pitchFamily="18" charset="0"/>
              </a:rPr>
              <a:t>. Non-Finite forms of the verb. The infinitive. »  Grammar revision</a:t>
            </a:r>
            <a:endParaRPr lang="en-US"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820980" cy="6912768"/>
          </a:xfrm>
        </p:spPr>
        <p:txBody>
          <a:bodyPr>
            <a:noAutofit/>
          </a:bodyPr>
          <a:lstStyle/>
          <a:p>
            <a:pPr indent="0" algn="just" rtl="0">
              <a:spcBef>
                <a:spcPts val="0"/>
              </a:spcBef>
              <a:spcAft>
                <a:spcPts val="0"/>
              </a:spcAft>
              <a:buNone/>
            </a:pPr>
            <a:r>
              <a:rPr lang="en-US" sz="1500" b="1" i="0" u="none" strike="noStrike" dirty="0">
                <a:effectLst/>
                <a:latin typeface="Times New Roman" panose="02020603050405020304" pitchFamily="18" charset="0"/>
              </a:rPr>
              <a:t>Create </a:t>
            </a:r>
            <a:r>
              <a:rPr lang="en-US" sz="1500" b="1" i="0" u="none" strike="noStrike" dirty="0" err="1">
                <a:effectLst/>
                <a:latin typeface="Times New Roman" panose="02020603050405020304" pitchFamily="18" charset="0"/>
              </a:rPr>
              <a:t>WebSites</a:t>
            </a:r>
            <a:endParaRPr lang="en-US" sz="1500" b="0" dirty="0">
              <a:effectLst/>
            </a:endParaRPr>
          </a:p>
          <a:p>
            <a:pPr indent="0" algn="just" rtl="0">
              <a:spcBef>
                <a:spcPts val="0"/>
              </a:spcBef>
              <a:spcAft>
                <a:spcPts val="0"/>
              </a:spcAft>
              <a:buNone/>
            </a:pPr>
            <a:r>
              <a:rPr lang="uk-UA" sz="1500" b="0" i="0" u="none"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Website development is the process of creating and building websites for the internet. It involves a combination of technical skills, design principles, and coding languages to bring a website to life. Website development encompasses various aspects, including web design, front-end development, back-end development, and content management.</a:t>
            </a:r>
            <a:endParaRPr lang="en-US" sz="1500" b="0" dirty="0">
              <a:effectLst/>
            </a:endParaRPr>
          </a:p>
          <a:p>
            <a:pPr indent="450215" algn="just" rtl="0">
              <a:spcBef>
                <a:spcPts val="0"/>
              </a:spcBef>
              <a:spcAft>
                <a:spcPts val="0"/>
              </a:spcAft>
            </a:pPr>
            <a:br>
              <a:rPr lang="en-US" sz="1500" b="0" dirty="0">
                <a:effectLst/>
              </a:rPr>
            </a:br>
            <a:r>
              <a:rPr lang="uk-UA" sz="1500" b="0" dirty="0">
                <a:effectLst/>
              </a:rPr>
              <a:t>  </a:t>
            </a:r>
            <a:r>
              <a:rPr lang="en-US" sz="1500" b="0" i="0" u="none" strike="noStrike" dirty="0">
                <a:effectLst/>
                <a:latin typeface="Times New Roman" panose="02020603050405020304" pitchFamily="18" charset="0"/>
              </a:rPr>
              <a:t>Web design focuses on the visual and user interface aspects of a website. It involves creating the layout, color schemes, typography, and overall aesthetic appeal of the site. Web designers use design software like Adobe Photoshop or Sketch to create mockups and wireframes that guide the development process.</a:t>
            </a:r>
            <a:endParaRPr lang="en-US" sz="1500" b="0" dirty="0">
              <a:effectLst/>
            </a:endParaRPr>
          </a:p>
          <a:p>
            <a:pPr indent="450215" algn="just" rtl="0">
              <a:spcBef>
                <a:spcPts val="0"/>
              </a:spcBef>
              <a:spcAft>
                <a:spcPts val="0"/>
              </a:spcAft>
            </a:pPr>
            <a:br>
              <a:rPr lang="en-US" sz="1500" b="0" dirty="0">
                <a:effectLst/>
              </a:rPr>
            </a:br>
            <a:r>
              <a:rPr lang="uk-UA" sz="1500" b="0" dirty="0">
                <a:effectLst/>
              </a:rPr>
              <a:t>  </a:t>
            </a:r>
            <a:r>
              <a:rPr lang="en-US" sz="1500" b="0" i="0" u="none" strike="noStrike" dirty="0">
                <a:effectLst/>
                <a:latin typeface="Times New Roman" panose="02020603050405020304" pitchFamily="18" charset="0"/>
              </a:rPr>
              <a:t>Front-end development involves translating the design into actual code that web browsers can understand. HTML, CSS, and JavaScript are the primary languages used in front-end development. HTML provides the structure and content of the website, CSS is responsible for styling and layout, while JavaScript adds interactivity and dynamic functionality.</a:t>
            </a:r>
            <a:endParaRPr lang="en-US" sz="1500" b="0" dirty="0">
              <a:effectLst/>
            </a:endParaRPr>
          </a:p>
          <a:p>
            <a:pPr indent="450215" algn="just" rtl="0">
              <a:spcBef>
                <a:spcPts val="0"/>
              </a:spcBef>
              <a:spcAft>
                <a:spcPts val="0"/>
              </a:spcAft>
            </a:pPr>
            <a:br>
              <a:rPr lang="en-US" sz="1500" b="0" dirty="0">
                <a:effectLst/>
              </a:rPr>
            </a:br>
            <a:r>
              <a:rPr lang="uk-UA" sz="1500" b="0" dirty="0">
                <a:effectLst/>
              </a:rPr>
              <a:t>  </a:t>
            </a:r>
            <a:r>
              <a:rPr lang="en-US" sz="1500" b="0" i="0" u="none" strike="noStrike" dirty="0">
                <a:effectLst/>
                <a:latin typeface="Times New Roman" panose="02020603050405020304" pitchFamily="18" charset="0"/>
              </a:rPr>
              <a:t>Back-end development deals with the server-side of website development. It involves working with databases, server configurations, and programming languages like PHP, Python, or Ruby. Back-end developers create the logic and functionality that powers the website, including database integration, user authentication, and server-side processing.</a:t>
            </a:r>
            <a:endParaRPr lang="en-US" sz="1500" b="0" dirty="0">
              <a:effectLst/>
            </a:endParaRPr>
          </a:p>
          <a:p>
            <a:pPr indent="0" algn="just" rtl="0">
              <a:spcBef>
                <a:spcPts val="0"/>
              </a:spcBef>
              <a:spcAft>
                <a:spcPts val="0"/>
              </a:spcAft>
              <a:buNone/>
            </a:pPr>
            <a:r>
              <a:rPr lang="uk-UA" sz="1500" b="0" i="0" u="none"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Content management is an essential aspect of website development. It involves creating, organizing, and managing the content that appears on the website. Content management systems (CMS) like WordPress or Drupal provide tools and interfaces for easily managing and updating website content without the need for coding.</a:t>
            </a:r>
            <a:endParaRPr lang="en-US" sz="1500" b="0" dirty="0">
              <a:effectLst/>
            </a:endParaRPr>
          </a:p>
          <a:p>
            <a:pPr indent="450215" algn="just" rtl="0">
              <a:spcBef>
                <a:spcPts val="0"/>
              </a:spcBef>
              <a:spcAft>
                <a:spcPts val="0"/>
              </a:spcAft>
            </a:pPr>
            <a:br>
              <a:rPr lang="en-US" sz="1500" b="0" dirty="0">
                <a:effectLst/>
              </a:rPr>
            </a:br>
            <a:r>
              <a:rPr lang="en-US" sz="1500" b="0" i="0" u="none" strike="noStrike" dirty="0">
                <a:effectLst/>
                <a:latin typeface="Times New Roman" panose="02020603050405020304" pitchFamily="18" charset="0"/>
              </a:rPr>
              <a:t>The process of website development typically involves planning,</a:t>
            </a:r>
            <a:endParaRPr lang="en-US" sz="1500" b="0" dirty="0">
              <a:effectLst/>
            </a:endParaRPr>
          </a:p>
          <a:p>
            <a:pPr marL="0" indent="0" algn="just" rtl="0">
              <a:spcBef>
                <a:spcPts val="0"/>
              </a:spcBef>
              <a:spcAft>
                <a:spcPts val="0"/>
              </a:spcAft>
              <a:buNone/>
            </a:pPr>
            <a:r>
              <a:rPr lang="uk-UA" sz="1500" b="0" i="0" u="none"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design, development, testing, and deployment. It requires collaboration between web designers, front-end and </a:t>
            </a:r>
            <a:r>
              <a:rPr lang="uk-UA" sz="1500" b="0" i="0" u="none"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back-end developers, and content creators to ensure a seamless and functional website.</a:t>
            </a:r>
            <a:endParaRPr lang="en-US" sz="15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a:spcBef>
                <a:spcPts val="0"/>
              </a:spcBef>
              <a:spcAft>
                <a:spcPts val="0"/>
              </a:spcAft>
              <a:buNone/>
            </a:pPr>
            <a:r>
              <a:rPr lang="en-US" sz="1800" b="1" i="0" u="none" strike="noStrike" dirty="0">
                <a:effectLst/>
                <a:latin typeface="Times New Roman" panose="02020603050405020304" pitchFamily="18" charset="0"/>
              </a:rPr>
              <a:t>5) Complete the sentences. Use a suitable verb.</a:t>
            </a:r>
            <a:endParaRPr lang="en-US" sz="14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 forget</a:t>
            </a:r>
            <a:r>
              <a:rPr lang="en-US" sz="1800" b="0" i="0" u="sng" strike="noStrike" dirty="0">
                <a:effectLst/>
                <a:latin typeface="Times New Roman" panose="02020603050405020304" pitchFamily="18" charset="0"/>
              </a:rPr>
              <a:t> to lock                                                                                           </a:t>
            </a:r>
            <a:r>
              <a:rPr lang="en-US" sz="1800" b="0" i="0" u="none" strike="noStrike" dirty="0">
                <a:effectLst/>
                <a:latin typeface="Times New Roman" panose="02020603050405020304" pitchFamily="18" charset="0"/>
              </a:rPr>
              <a:t>the door when you go out.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 was a lot of traffic, but we managed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the airport in time.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couldn’t afford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 London. It’s too expensive.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play a musical instrument, but I’d like to learn</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guitar.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want Mark to know what happened. I decided not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him.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were all afraid to speak. Nobody dared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6)Put the verb into the correct form, </a:t>
            </a:r>
            <a:r>
              <a:rPr lang="en-US" sz="1800" b="1" i="1" u="none" strike="noStrike" dirty="0">
                <a:effectLst/>
                <a:latin typeface="Times New Roman" panose="02020603050405020304" pitchFamily="18" charset="0"/>
              </a:rPr>
              <a:t>to …</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1" u="none" strike="noStrike" dirty="0">
                <a:effectLst/>
                <a:latin typeface="Times New Roman" panose="02020603050405020304" pitchFamily="18" charset="0"/>
              </a:rPr>
              <a:t>.</a:t>
            </a:r>
            <a:r>
              <a:rPr lang="en-US" sz="1800" b="1" i="0" u="none" strike="noStrike" dirty="0">
                <a:effectLst/>
                <a:latin typeface="Times New Roman" panose="02020603050405020304" pitchFamily="18" charset="0"/>
              </a:rPr>
              <a:t> (See Unit 53 for verbs +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1" u="none" strike="noStrike" dirty="0">
                <a:effectLst/>
                <a:latin typeface="Times New Roman" panose="02020603050405020304" pitchFamily="18" charset="0"/>
              </a:rPr>
              <a:t>.</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I’m tired, I enjoy</a:t>
            </a:r>
            <a:r>
              <a:rPr lang="en-US" sz="1800" b="0" i="0" u="sng" strike="noStrike" dirty="0">
                <a:effectLst/>
                <a:latin typeface="Times New Roman" panose="02020603050405020304" pitchFamily="18" charset="0"/>
              </a:rPr>
              <a:t> watching                                                                        </a:t>
            </a:r>
            <a:r>
              <a:rPr lang="en-US" sz="1800" b="0" i="0" u="none" strike="noStrike" dirty="0">
                <a:effectLst/>
                <a:latin typeface="Times New Roman" panose="02020603050405020304" pitchFamily="18" charset="0"/>
              </a:rPr>
              <a:t>TV. It’s relaxing. (watch)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decided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another job. I need a change. (look)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going anywhere! I refuse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(move)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in a hurry. I don’t mind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(wait)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Tina ran in a marathon last week, but she failed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(finish)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wish that dog would stop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It’s driving me crazy. (bark)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didn’t know I was listening to them. I pretended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asleep. (be)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were hungry, so I suggested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dinner early. (have)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Hurry up! I don’t want to risk</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train. (miss)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David is very quiet. He tends not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much. (say)</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235</TotalTime>
  <Words>1516</Words>
  <Application>Microsoft Office PowerPoint</Application>
  <PresentationFormat>Экран (4:3)</PresentationFormat>
  <Paragraphs>87</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12(2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151</cp:revision>
  <dcterms:created xsi:type="dcterms:W3CDTF">2023-02-25T18:05:02Z</dcterms:created>
  <dcterms:modified xsi:type="dcterms:W3CDTF">2023-08-04T17:34:14Z</dcterms:modified>
</cp:coreProperties>
</file>