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3" r:id="rId1"/>
  </p:sldMasterIdLst>
  <p:sldIdLst>
    <p:sldId id="256" r:id="rId2"/>
    <p:sldId id="257" r:id="rId3"/>
    <p:sldId id="258" r:id="rId4"/>
    <p:sldId id="259" r:id="rId5"/>
    <p:sldId id="260" r:id="rId6"/>
    <p:sldId id="261" r:id="rId7"/>
    <p:sldId id="262" r:id="rId8"/>
    <p:sldId id="264" r:id="rId9"/>
    <p:sldId id="265" r:id="rId10"/>
    <p:sldId id="266" r:id="rId11"/>
    <p:sldId id="272" r:id="rId12"/>
    <p:sldId id="273" r:id="rId13"/>
    <p:sldId id="271"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74" autoAdjust="0"/>
    <p:restoredTop sz="94660"/>
  </p:normalViewPr>
  <p:slideViewPr>
    <p:cSldViewPr>
      <p:cViewPr varScale="1">
        <p:scale>
          <a:sx n="88" d="100"/>
          <a:sy n="88" d="100"/>
        </p:scale>
        <p:origin x="84" y="53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96553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556502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12855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2050749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446074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0236292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68474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0806303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211686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736203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599462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836716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897678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793505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08764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210549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00306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04.08.2023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3697741075"/>
      </p:ext>
    </p:extLst>
  </p:cSld>
  <p:clrMap bg1="dk1" tx1="lt1" bg2="dk2" tx2="lt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 id="2147483760"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02946" y="386615"/>
            <a:ext cx="8338108" cy="4084506"/>
          </a:xfrm>
        </p:spPr>
        <p:txBody>
          <a:bodyPr>
            <a:noAutofit/>
          </a:bodyPr>
          <a:lstStyle/>
          <a:p>
            <a:r>
              <a:rPr lang="ru-RU" sz="3600" dirty="0" err="1">
                <a:effectLst/>
                <a:latin typeface="Bahnschrift" panose="020B0502040204020203" pitchFamily="34" charset="0"/>
              </a:rPr>
              <a:t>Презентації</a:t>
            </a:r>
            <a:r>
              <a:rPr lang="ru-RU" sz="3600" dirty="0">
                <a:effectLst/>
                <a:latin typeface="Bahnschrift" panose="020B0502040204020203" pitchFamily="34" charset="0"/>
              </a:rPr>
              <a:t> практичних занять з </a:t>
            </a:r>
            <a:r>
              <a:rPr lang="ru-RU" sz="3600" dirty="0" err="1">
                <a:effectLst/>
                <a:latin typeface="Bahnschrift" panose="020B0502040204020203" pitchFamily="34" charset="0"/>
              </a:rPr>
              <a:t>дисципліни</a:t>
            </a:r>
            <a:r>
              <a:rPr lang="ru-RU" sz="3600" dirty="0">
                <a:effectLst/>
                <a:latin typeface="Bahnschrift" panose="020B0502040204020203" pitchFamily="34" charset="0"/>
              </a:rPr>
              <a:t> «Іноземна мова»</a:t>
            </a:r>
            <a:br>
              <a:rPr lang="ru-RU" sz="3600" dirty="0">
                <a:effectLst/>
                <a:latin typeface="Bahnschrift" panose="020B0502040204020203" pitchFamily="34" charset="0"/>
              </a:rPr>
            </a:br>
            <a:r>
              <a:rPr lang="uk-UA" sz="3600" dirty="0">
                <a:effectLst/>
                <a:latin typeface="Bahnschrift" panose="020B0502040204020203" pitchFamily="34" charset="0"/>
              </a:rPr>
              <a:t>з </a:t>
            </a:r>
            <a:r>
              <a:rPr lang="ru-RU" sz="3600" dirty="0">
                <a:effectLst/>
                <a:latin typeface="Bahnschrift" panose="020B0502040204020203" pitchFamily="34" charset="0"/>
              </a:rPr>
              <a:t>галузі </a:t>
            </a:r>
            <a:r>
              <a:rPr lang="ru-RU" sz="3600" dirty="0" err="1">
                <a:effectLst/>
                <a:latin typeface="Bahnschrift" panose="020B0502040204020203" pitchFamily="34" charset="0"/>
              </a:rPr>
              <a:t>знань</a:t>
            </a:r>
            <a:r>
              <a:rPr lang="ru-RU" sz="3600" dirty="0">
                <a:effectLst/>
                <a:latin typeface="Bahnschrift" panose="020B0502040204020203" pitchFamily="34" charset="0"/>
              </a:rPr>
              <a:t> 12 «</a:t>
            </a:r>
            <a:r>
              <a:rPr lang="ru-RU" sz="3600" dirty="0" err="1">
                <a:effectLst/>
                <a:latin typeface="Bahnschrift" panose="020B0502040204020203" pitchFamily="34" charset="0"/>
              </a:rPr>
              <a:t>Інформаційні</a:t>
            </a:r>
            <a:r>
              <a:rPr lang="ru-RU" sz="3600" dirty="0">
                <a:effectLst/>
                <a:latin typeface="Bahnschrift" panose="020B0502040204020203" pitchFamily="34" charset="0"/>
              </a:rPr>
              <a:t> </a:t>
            </a:r>
            <a:r>
              <a:rPr lang="ru-RU" sz="3600" dirty="0" err="1">
                <a:effectLst/>
                <a:latin typeface="Bahnschrift" panose="020B0502040204020203" pitchFamily="34" charset="0"/>
              </a:rPr>
              <a:t>технології</a:t>
            </a:r>
            <a:r>
              <a:rPr lang="ru-RU" sz="3600" dirty="0">
                <a:effectLst/>
                <a:latin typeface="Bahnschrift" panose="020B0502040204020203" pitchFamily="34" charset="0"/>
              </a:rPr>
              <a:t>»</a:t>
            </a:r>
            <a:br>
              <a:rPr lang="ru-RU" sz="3600" dirty="0">
                <a:effectLst/>
                <a:latin typeface="Bahnschrift" panose="020B0502040204020203" pitchFamily="34" charset="0"/>
              </a:rPr>
            </a:br>
            <a:r>
              <a:rPr lang="ru-RU" sz="3600" dirty="0">
                <a:effectLst/>
                <a:latin typeface="Bahnschrift" panose="020B0502040204020203" pitchFamily="34" charset="0"/>
              </a:rPr>
              <a:t>спеціальності : </a:t>
            </a:r>
            <a:r>
              <a:rPr lang="uk-UA" sz="3600" dirty="0">
                <a:effectLst/>
                <a:latin typeface="Bahnschrift" panose="020B0502040204020203" pitchFamily="34" charset="0"/>
              </a:rPr>
              <a:t>122</a:t>
            </a:r>
            <a:r>
              <a:rPr lang="ru-RU" sz="3600" dirty="0">
                <a:effectLst/>
                <a:latin typeface="Bahnschrift" panose="020B0502040204020203" pitchFamily="34" charset="0"/>
              </a:rPr>
              <a:t>. Комп</a:t>
            </a:r>
            <a:r>
              <a:rPr lang="en-US" sz="3600" dirty="0">
                <a:latin typeface="Bahnschrift" panose="020B0502040204020203" pitchFamily="34" charset="0"/>
              </a:rPr>
              <a:t>’</a:t>
            </a:r>
            <a:r>
              <a:rPr lang="uk-UA" sz="3600" dirty="0" err="1">
                <a:latin typeface="Bahnschrift" panose="020B0502040204020203" pitchFamily="34" charset="0"/>
              </a:rPr>
              <a:t>ютерні</a:t>
            </a:r>
            <a:r>
              <a:rPr lang="uk-UA" sz="3600" dirty="0">
                <a:latin typeface="Bahnschrift" panose="020B0502040204020203" pitchFamily="34" charset="0"/>
              </a:rPr>
              <a:t> науки</a:t>
            </a:r>
            <a:endParaRPr lang="ru-RU" sz="3600" dirty="0">
              <a:latin typeface="Bahnschrift" panose="020B0502040204020203" pitchFamily="34" charset="0"/>
            </a:endParaRPr>
          </a:p>
        </p:txBody>
      </p:sp>
      <p:sp>
        <p:nvSpPr>
          <p:cNvPr id="3" name="Подзаголовок 2"/>
          <p:cNvSpPr>
            <a:spLocks noGrp="1"/>
          </p:cNvSpPr>
          <p:nvPr>
            <p:ph type="subTitle" idx="1"/>
          </p:nvPr>
        </p:nvSpPr>
        <p:spPr>
          <a:xfrm>
            <a:off x="1071538" y="4429132"/>
            <a:ext cx="6480048" cy="1752600"/>
          </a:xfrm>
        </p:spPr>
        <p:txBody>
          <a:bodyPr>
            <a:normAutofit fontScale="70000" lnSpcReduction="20000"/>
          </a:bodyPr>
          <a:lstStyle/>
          <a:p>
            <a:endParaRPr lang="uk-UA" sz="2800" dirty="0"/>
          </a:p>
          <a:p>
            <a:endParaRPr lang="uk-UA" sz="2800" dirty="0"/>
          </a:p>
          <a:p>
            <a:endParaRPr lang="uk-UA" sz="2800" dirty="0"/>
          </a:p>
          <a:p>
            <a:r>
              <a:rPr lang="uk-UA" sz="2800" dirty="0"/>
              <a:t>Семестр 7,8 (56 годин)</a:t>
            </a:r>
            <a:br>
              <a:rPr lang="ru-RU" sz="2800" dirty="0"/>
            </a:br>
            <a:r>
              <a:rPr lang="ru-RU" sz="2800" b="1" dirty="0" err="1"/>
              <a:t>Атестація</a:t>
            </a:r>
            <a:r>
              <a:rPr lang="ru-RU" sz="2800" b="1" dirty="0"/>
              <a:t> 3 (14 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a:bodyPr>
          <a:lstStyle/>
          <a:p>
            <a:pPr rtl="0">
              <a:spcBef>
                <a:spcPts val="0"/>
              </a:spcBef>
              <a:spcAft>
                <a:spcPts val="0"/>
              </a:spcAft>
            </a:pPr>
            <a:r>
              <a:rPr lang="en-US" sz="1800" b="1" i="0" u="none" strike="noStrike" dirty="0">
                <a:effectLst/>
                <a:latin typeface="Times New Roman" panose="02020603050405020304" pitchFamily="18" charset="0"/>
              </a:rPr>
              <a:t>7) Complete the sentences using </a:t>
            </a:r>
            <a:r>
              <a:rPr lang="en-US" sz="1800" b="1" i="1" u="none" strike="noStrike" dirty="0">
                <a:effectLst/>
                <a:latin typeface="Times New Roman" panose="02020603050405020304" pitchFamily="18" charset="0"/>
              </a:rPr>
              <a:t>would you rather I …</a:t>
            </a:r>
            <a:r>
              <a:rPr lang="en-US" sz="1800" b="1" i="0" u="none" strike="noStrike" dirty="0">
                <a:effectLst/>
                <a:latin typeface="Times New Roman" panose="02020603050405020304" pitchFamily="18" charset="0"/>
              </a:rPr>
              <a:t> .</a:t>
            </a:r>
            <a:endParaRPr lang="en-US" sz="1600" b="0" dirty="0">
              <a:effectLst/>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Are you going to make dinner or</a:t>
            </a:r>
            <a:r>
              <a:rPr lang="en-US" sz="1800" b="0" i="0" u="sng" strike="noStrike" dirty="0">
                <a:effectLst/>
                <a:latin typeface="Times New Roman" panose="02020603050405020304" pitchFamily="18" charset="0"/>
              </a:rPr>
              <a:t> </a:t>
            </a:r>
            <a:r>
              <a:rPr lang="en-US" sz="1800" b="1" i="1" u="sng" strike="noStrike" dirty="0">
                <a:effectLst/>
                <a:latin typeface="Times New Roman" panose="02020603050405020304" pitchFamily="18" charset="0"/>
              </a:rPr>
              <a:t>would you rather I made it</a:t>
            </a:r>
            <a:r>
              <a:rPr lang="en-US" sz="1800" b="0" i="0" u="sng" strike="noStrike" dirty="0">
                <a:effectLst/>
                <a:latin typeface="Calibri" panose="020F0502020204030204" pitchFamily="34" charset="0"/>
              </a:rPr>
              <a:t>                      </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Are you going to pay the bill or would you rather</a:t>
            </a:r>
            <a:r>
              <a:rPr lang="en-US" sz="1800" b="0" i="0" u="sng" strike="noStrike" dirty="0">
                <a:effectLst/>
                <a:latin typeface="Calibri" panose="020F0502020204030204" pitchFamily="34" charset="0"/>
              </a:rPr>
              <a:t>                        </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Are you going to do the shopping or</a:t>
            </a:r>
            <a:r>
              <a:rPr lang="en-US" sz="1800" b="0" i="0" u="sng" strike="noStrike" dirty="0">
                <a:effectLst/>
                <a:latin typeface="Calibri" panose="020F0502020204030204" pitchFamily="34" charset="0"/>
              </a:rPr>
              <a:t>                        </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Are you going to phone Tina or</a:t>
            </a:r>
            <a:r>
              <a:rPr lang="en-US" sz="1800" b="0" i="0" u="sng" strike="noStrike" dirty="0">
                <a:effectLst/>
                <a:latin typeface="Calibri" panose="020F0502020204030204" pitchFamily="34" charset="0"/>
              </a:rPr>
              <a:t>                        </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476672"/>
            <a:ext cx="8784976" cy="6072230"/>
          </a:xfrm>
        </p:spPr>
        <p:txBody>
          <a:bodyPr>
            <a:normAutofit/>
          </a:bodyPr>
          <a:lstStyle/>
          <a:p>
            <a:pPr rtl="0">
              <a:spcBef>
                <a:spcPts val="0"/>
              </a:spcBef>
              <a:spcAft>
                <a:spcPts val="0"/>
              </a:spcAft>
            </a:pPr>
            <a:r>
              <a:rPr lang="en-US" sz="1800" b="1" i="0" u="none" strike="noStrike" dirty="0">
                <a:effectLst/>
                <a:latin typeface="Times New Roman" panose="02020603050405020304" pitchFamily="18" charset="0"/>
              </a:rPr>
              <a:t>8) Use your own ideas (one or two words) to complete these sentences.</a:t>
            </a:r>
            <a:endParaRPr lang="en-US" sz="1600" b="0" dirty="0">
              <a:effectLst/>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‘Shall I tell Anna what happened?’   ‘No, I’d rather she</a:t>
            </a:r>
            <a:r>
              <a:rPr lang="en-US" sz="1800" b="0" i="0" u="sng" strike="noStrike" dirty="0">
                <a:effectLst/>
                <a:latin typeface="Times New Roman" panose="02020603050405020304" pitchFamily="18" charset="0"/>
              </a:rPr>
              <a:t> </a:t>
            </a:r>
            <a:r>
              <a:rPr lang="en-US" sz="1800" b="1" i="1" u="sng" strike="noStrike" dirty="0">
                <a:effectLst/>
                <a:latin typeface="Times New Roman" panose="02020603050405020304" pitchFamily="18" charset="0"/>
              </a:rPr>
              <a:t>didn’t</a:t>
            </a:r>
            <a:r>
              <a:rPr lang="en-US" sz="1800" b="0" i="0" u="none" strike="noStrike" dirty="0">
                <a:effectLst/>
                <a:latin typeface="Times New Roman" panose="02020603050405020304" pitchFamily="18" charset="0"/>
              </a:rPr>
              <a:t> know.’</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You can stay here if you want to, but I’d rather you</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with us.</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don’t like this </a:t>
            </a:r>
            <a:r>
              <a:rPr lang="en-US" sz="1800" b="0" i="0" u="none" strike="noStrike" dirty="0" err="1">
                <a:effectLst/>
                <a:latin typeface="Times New Roman" panose="02020603050405020304" pitchFamily="18" charset="0"/>
              </a:rPr>
              <a:t>programme</a:t>
            </a:r>
            <a:r>
              <a:rPr lang="en-US" sz="1800" b="0" i="0" u="none" strike="noStrike" dirty="0">
                <a:effectLst/>
                <a:latin typeface="Times New Roman" panose="02020603050405020304" pitchFamily="18" charset="0"/>
              </a:rPr>
              <a:t>. I’d rather not</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it.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I’d rather work outdoors</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work in an office.</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This is a private matter. I’d rather you</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tell anybody else.</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The weather here isn’t bad, but I’d rather it</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a little warmer.</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don’t want to go to the match. I’d prefer</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it on TV.</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‘Do you mind if I open the window?’   ‘I’d rather you.</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 I’m feeling cold.’</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hate doing the shopping. I’d rather somebody else</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it.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I’d prefer to go to the beach</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go shopping.</a:t>
            </a:r>
          </a:p>
        </p:txBody>
      </p:sp>
    </p:spTree>
    <p:extLst>
      <p:ext uri="{BB962C8B-B14F-4D97-AF65-F5344CB8AC3E}">
        <p14:creationId xmlns:p14="http://schemas.microsoft.com/office/powerpoint/2010/main" val="38698104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476672"/>
            <a:ext cx="8784976" cy="6072230"/>
          </a:xfrm>
        </p:spPr>
        <p:txBody>
          <a:bodyPr>
            <a:normAutofit lnSpcReduction="10000"/>
          </a:bodyPr>
          <a:lstStyle/>
          <a:p>
            <a:pPr rtl="0">
              <a:spcBef>
                <a:spcPts val="0"/>
              </a:spcBef>
              <a:spcAft>
                <a:spcPts val="0"/>
              </a:spcAft>
            </a:pPr>
            <a:r>
              <a:rPr lang="en-US" sz="1800" b="1" i="0" u="none" strike="noStrike" dirty="0">
                <a:effectLst/>
                <a:latin typeface="Times New Roman" panose="02020603050405020304" pitchFamily="18" charset="0"/>
              </a:rPr>
              <a:t>9)Which do you prefer? Write sentences using ‘</a:t>
            </a:r>
            <a:r>
              <a:rPr lang="en-US" sz="1800" b="1" i="1" u="none" strike="noStrike" dirty="0">
                <a:effectLst/>
                <a:latin typeface="Times New Roman" panose="02020603050405020304" pitchFamily="18" charset="0"/>
              </a:rPr>
              <a:t>I prefer </a:t>
            </a:r>
            <a:r>
              <a:rPr lang="en-US" sz="1800" b="1" i="0" u="none" strike="noStrike" dirty="0">
                <a:effectLst/>
                <a:latin typeface="Times New Roman" panose="02020603050405020304" pitchFamily="18" charset="0"/>
              </a:rPr>
              <a:t>(something) </a:t>
            </a:r>
            <a:r>
              <a:rPr lang="en-US" sz="1800" b="1" i="1" u="none" strike="noStrike" dirty="0">
                <a:effectLst/>
                <a:latin typeface="Times New Roman" panose="02020603050405020304" pitchFamily="18" charset="0"/>
              </a:rPr>
              <a:t>to </a:t>
            </a:r>
            <a:r>
              <a:rPr lang="en-US" sz="1800" b="1" i="0" u="none" strike="noStrike" dirty="0">
                <a:effectLst/>
                <a:latin typeface="Times New Roman" panose="02020603050405020304" pitchFamily="18" charset="0"/>
              </a:rPr>
              <a:t>(something else)’.</a:t>
            </a:r>
            <a:endParaRPr lang="en-US" sz="1600" b="0" dirty="0">
              <a:effectLst/>
            </a:endParaRPr>
          </a:p>
          <a:p>
            <a:pPr rtl="0" fontAlgn="base">
              <a:spcBef>
                <a:spcPts val="0"/>
              </a:spcBef>
              <a:spcAft>
                <a:spcPts val="0"/>
              </a:spcAft>
              <a:buFont typeface="+mj-lt"/>
              <a:buAutoNum type="arabicPeriod"/>
            </a:pPr>
            <a:r>
              <a:rPr lang="en-US" sz="1800" b="0" i="0" u="none" strike="noStrike" dirty="0">
                <a:effectLst/>
                <a:latin typeface="Calibri" panose="020F0502020204030204" pitchFamily="34" charset="0"/>
              </a:rPr>
              <a:t>(</a:t>
            </a:r>
            <a:r>
              <a:rPr lang="en-US" sz="1800" b="0" i="0" u="none" strike="noStrike" dirty="0">
                <a:effectLst/>
                <a:latin typeface="Times New Roman" panose="02020603050405020304" pitchFamily="18" charset="0"/>
              </a:rPr>
              <a:t>driving / travelling by train)</a:t>
            </a:r>
          </a:p>
          <a:p>
            <a:pPr rtl="0">
              <a:spcBef>
                <a:spcPts val="0"/>
              </a:spcBef>
              <a:spcAft>
                <a:spcPts val="0"/>
              </a:spcAft>
            </a:pPr>
            <a:r>
              <a:rPr lang="en-US" sz="1800" b="0" i="0" u="sng" dirty="0">
                <a:effectLst/>
                <a:latin typeface="Times New Roman" panose="02020603050405020304" pitchFamily="18" charset="0"/>
              </a:rPr>
              <a:t>  </a:t>
            </a:r>
            <a:r>
              <a:rPr lang="en-US" sz="1800" b="1" i="1" u="sng" dirty="0">
                <a:effectLst/>
                <a:latin typeface="Times New Roman" panose="02020603050405020304" pitchFamily="18" charset="0"/>
              </a:rPr>
              <a:t>I prefer driving to travelling by train. </a:t>
            </a:r>
            <a:endParaRPr lang="en-US" sz="1600" b="0" dirty="0">
              <a:effectLst/>
            </a:endParaRPr>
          </a:p>
          <a:p>
            <a:pPr rtl="0" fontAlgn="base">
              <a:spcBef>
                <a:spcPts val="0"/>
              </a:spcBef>
              <a:spcAft>
                <a:spcPts val="0"/>
              </a:spcAft>
              <a:buFont typeface="+mj-lt"/>
              <a:buAutoNum type="arabicPeriod" startAt="2"/>
            </a:pPr>
            <a:r>
              <a:rPr lang="en-US" sz="1800" b="0" i="0" u="none" strike="noStrike" dirty="0">
                <a:effectLst/>
                <a:latin typeface="Times New Roman" panose="02020603050405020304" pitchFamily="18" charset="0"/>
              </a:rPr>
              <a:t>(basketball / football)</a:t>
            </a:r>
          </a:p>
          <a:p>
            <a:pPr rtl="0">
              <a:spcBef>
                <a:spcPts val="0"/>
              </a:spcBef>
              <a:spcAft>
                <a:spcPts val="0"/>
              </a:spcAft>
            </a:pPr>
            <a:r>
              <a:rPr lang="en-US" sz="1800" b="0" i="0" u="none" strike="noStrike" dirty="0">
                <a:effectLst/>
                <a:latin typeface="Times New Roman" panose="02020603050405020304" pitchFamily="18" charset="0"/>
              </a:rPr>
              <a:t>I prefer</a:t>
            </a:r>
            <a:r>
              <a:rPr lang="en-US" sz="1800" b="0" i="0" u="sng" dirty="0">
                <a:effectLst/>
                <a:latin typeface="Times New Roman" panose="02020603050405020304" pitchFamily="18" charset="0"/>
              </a:rPr>
              <a:t>                                                                                                                                                             .</a:t>
            </a:r>
            <a:endParaRPr lang="en-US" sz="1600" b="0" dirty="0">
              <a:effectLst/>
            </a:endParaRPr>
          </a:p>
          <a:p>
            <a:pPr rtl="0" fontAlgn="base">
              <a:spcBef>
                <a:spcPts val="0"/>
              </a:spcBef>
              <a:spcAft>
                <a:spcPts val="0"/>
              </a:spcAft>
              <a:buFont typeface="+mj-lt"/>
              <a:buAutoNum type="arabicPeriod" startAt="3"/>
            </a:pPr>
            <a:r>
              <a:rPr lang="en-US" sz="1800" b="0" i="0" u="none" strike="noStrike" dirty="0">
                <a:effectLst/>
                <a:latin typeface="Times New Roman" panose="02020603050405020304" pitchFamily="18" charset="0"/>
              </a:rPr>
              <a:t>(going to the cinema / watching movies at home)</a:t>
            </a:r>
          </a:p>
          <a:p>
            <a:pPr rtl="0">
              <a:spcBef>
                <a:spcPts val="0"/>
              </a:spcBef>
              <a:spcAft>
                <a:spcPts val="0"/>
              </a:spcAft>
            </a:pPr>
            <a:r>
              <a:rPr lang="en-US" sz="1800" b="0" i="0" u="none" strike="noStrike" dirty="0">
                <a:effectLst/>
                <a:latin typeface="Times New Roman" panose="02020603050405020304" pitchFamily="18" charset="0"/>
              </a:rPr>
              <a:t>I</a:t>
            </a:r>
            <a:r>
              <a:rPr lang="en-US" sz="1800" b="0" i="0" u="sng" dirty="0">
                <a:effectLst/>
                <a:latin typeface="Times New Roman" panose="02020603050405020304" pitchFamily="18" charset="0"/>
              </a:rPr>
              <a:t>                                                                                 </a:t>
            </a:r>
            <a:r>
              <a:rPr lang="en-US" sz="1800" b="0" i="0" u="none" strike="noStrike" dirty="0">
                <a:effectLst/>
                <a:latin typeface="Times New Roman" panose="02020603050405020304" pitchFamily="18" charset="0"/>
              </a:rPr>
              <a:t> to </a:t>
            </a:r>
            <a:r>
              <a:rPr lang="en-US" sz="1800" b="0" i="0" u="sng" dirty="0">
                <a:effectLst/>
                <a:latin typeface="Times New Roman" panose="02020603050405020304" pitchFamily="18" charset="0"/>
              </a:rPr>
              <a:t>                                                                              </a:t>
            </a:r>
            <a:r>
              <a:rPr lang="en-US" sz="1800" b="0" i="0" u="none" strike="noStrike" dirty="0">
                <a:effectLst/>
                <a:latin typeface="Times New Roman" panose="02020603050405020304" pitchFamily="18" charset="0"/>
              </a:rPr>
              <a:t> .</a:t>
            </a:r>
            <a:endParaRPr lang="en-US" sz="1600" b="0" dirty="0">
              <a:effectLst/>
            </a:endParaRPr>
          </a:p>
          <a:p>
            <a:pPr rtl="0" fontAlgn="base">
              <a:spcBef>
                <a:spcPts val="0"/>
              </a:spcBef>
              <a:spcAft>
                <a:spcPts val="0"/>
              </a:spcAft>
              <a:buFont typeface="+mj-lt"/>
              <a:buAutoNum type="arabicPeriod" startAt="4"/>
            </a:pPr>
            <a:r>
              <a:rPr lang="en-US" sz="1800" b="0" i="0" u="none" strike="noStrike" dirty="0">
                <a:effectLst/>
                <a:latin typeface="Times New Roman" panose="02020603050405020304" pitchFamily="18" charset="0"/>
              </a:rPr>
              <a:t>(being very busy / having nothing to do)</a:t>
            </a:r>
          </a:p>
          <a:p>
            <a:pPr rtl="0">
              <a:spcBef>
                <a:spcPts val="0"/>
              </a:spcBef>
              <a:spcAft>
                <a:spcPts val="0"/>
              </a:spcAft>
            </a:pPr>
            <a:r>
              <a:rPr lang="en-US" sz="1800" b="0" i="0" u="none" strike="noStrike" dirty="0">
                <a:effectLst/>
                <a:latin typeface="Times New Roman" panose="02020603050405020304" pitchFamily="18" charset="0"/>
              </a:rPr>
              <a:t>I </a:t>
            </a:r>
            <a:r>
              <a:rPr lang="en-US" sz="1800" b="0" i="0" u="sng" dirty="0">
                <a:effectLst/>
                <a:latin typeface="Times New Roman" panose="02020603050405020304" pitchFamily="18" charset="0"/>
              </a:rPr>
              <a:t>                                                                                                                                                                   </a:t>
            </a:r>
            <a:r>
              <a:rPr lang="en-US" sz="1800" b="0" i="0" u="none" strike="noStrike" dirty="0">
                <a:effectLst/>
                <a:latin typeface="Times New Roman" panose="02020603050405020304" pitchFamily="18" charset="0"/>
              </a:rPr>
              <a:t> .</a:t>
            </a:r>
            <a:endParaRPr lang="en-US" sz="1600" b="0" dirty="0">
              <a:effectLst/>
            </a:endParaRPr>
          </a:p>
          <a:p>
            <a:pPr rtl="0">
              <a:spcBef>
                <a:spcPts val="0"/>
              </a:spcBef>
              <a:spcAft>
                <a:spcPts val="0"/>
              </a:spcAft>
            </a:pPr>
            <a:r>
              <a:rPr lang="en-US" sz="1800" b="1" i="0" u="none" strike="noStrike" dirty="0">
                <a:effectLst/>
                <a:latin typeface="Times New Roman" panose="02020603050405020304" pitchFamily="18" charset="0"/>
              </a:rPr>
              <a:t>Now rewrite sentences 3 and 4 using </a:t>
            </a:r>
            <a:r>
              <a:rPr lang="en-US" sz="1800" b="1" i="1" u="none" strike="noStrike" dirty="0">
                <a:effectLst/>
                <a:latin typeface="Times New Roman" panose="02020603050405020304" pitchFamily="18" charset="0"/>
              </a:rPr>
              <a:t>rather than</a:t>
            </a:r>
            <a:r>
              <a:rPr lang="en-US" sz="1800" b="1" i="0" u="none" strike="noStrike" dirty="0">
                <a:effectLst/>
                <a:latin typeface="Times New Roman" panose="02020603050405020304" pitchFamily="18" charset="0"/>
              </a:rPr>
              <a:t>:</a:t>
            </a:r>
            <a:endParaRPr lang="en-US" sz="1600" b="0" dirty="0">
              <a:effectLst/>
            </a:endParaRPr>
          </a:p>
          <a:p>
            <a:pPr rtl="0" fontAlgn="base">
              <a:spcBef>
                <a:spcPts val="0"/>
              </a:spcBef>
              <a:spcAft>
                <a:spcPts val="0"/>
              </a:spcAft>
              <a:buFont typeface="+mj-lt"/>
              <a:buAutoNum type="arabicPeriod" startAt="5"/>
            </a:pPr>
            <a:r>
              <a:rPr lang="en-US" sz="1800" b="0" i="1" u="none" strike="noStrike" dirty="0">
                <a:effectLst/>
                <a:latin typeface="Times New Roman" panose="02020603050405020304" pitchFamily="18" charset="0"/>
              </a:rPr>
              <a:t>(1)</a:t>
            </a:r>
            <a:r>
              <a:rPr lang="en-US" sz="1800" b="0" i="1" u="sng" strike="noStrike" dirty="0">
                <a:effectLst/>
                <a:latin typeface="Times New Roman" panose="02020603050405020304" pitchFamily="18" charset="0"/>
              </a:rPr>
              <a:t> </a:t>
            </a:r>
            <a:r>
              <a:rPr lang="en-US" sz="1800" b="1" i="1" u="sng" strike="noStrike" dirty="0">
                <a:effectLst/>
                <a:latin typeface="Times New Roman" panose="02020603050405020304" pitchFamily="18" charset="0"/>
              </a:rPr>
              <a:t>I prefer to drive rather than travel by train.</a:t>
            </a:r>
            <a:r>
              <a:rPr lang="en-US" sz="1800" b="0" i="1" u="sng" strike="noStrike" dirty="0">
                <a:effectLst/>
                <a:latin typeface="Times New Roman" panose="02020603050405020304" pitchFamily="18" charset="0"/>
              </a:rPr>
              <a:t> </a:t>
            </a:r>
            <a:endParaRPr lang="en-US" sz="1800" b="0" i="1" u="none" strike="noStrike" dirty="0">
              <a:effectLst/>
              <a:latin typeface="Times New Roman" panose="02020603050405020304" pitchFamily="18" charset="0"/>
            </a:endParaRPr>
          </a:p>
          <a:p>
            <a:pPr rtl="0">
              <a:spcBef>
                <a:spcPts val="0"/>
              </a:spcBef>
              <a:spcAft>
                <a:spcPts val="0"/>
              </a:spcAft>
            </a:pPr>
            <a:r>
              <a:rPr lang="en-US" sz="1800" b="0" i="0" u="none" strike="noStrike" dirty="0">
                <a:effectLst/>
                <a:latin typeface="Times New Roman" panose="02020603050405020304" pitchFamily="18" charset="0"/>
              </a:rPr>
              <a:t>or</a:t>
            </a:r>
            <a:r>
              <a:rPr lang="en-US" sz="1800" b="0" i="0" u="sng" dirty="0">
                <a:effectLst/>
                <a:latin typeface="Times New Roman" panose="02020603050405020304" pitchFamily="18" charset="0"/>
              </a:rPr>
              <a:t> </a:t>
            </a:r>
            <a:r>
              <a:rPr lang="en-US" sz="1800" b="1" i="1" u="sng" dirty="0">
                <a:effectLst/>
                <a:latin typeface="Times New Roman" panose="02020603050405020304" pitchFamily="18" charset="0"/>
              </a:rPr>
              <a:t>I prefer driving rather than travelling by train.</a:t>
            </a:r>
            <a:r>
              <a:rPr lang="en-US" sz="1800" b="0" i="0" u="sng" dirty="0">
                <a:effectLst/>
                <a:latin typeface="Times New Roman" panose="02020603050405020304" pitchFamily="18" charset="0"/>
              </a:rPr>
              <a:t> </a:t>
            </a:r>
            <a:endParaRPr lang="en-US" sz="1600" b="0" dirty="0">
              <a:effectLst/>
            </a:endParaRPr>
          </a:p>
          <a:p>
            <a:pPr rtl="0" fontAlgn="base">
              <a:spcBef>
                <a:spcPts val="0"/>
              </a:spcBef>
              <a:spcAft>
                <a:spcPts val="0"/>
              </a:spcAft>
              <a:buFont typeface="+mj-lt"/>
              <a:buAutoNum type="arabicPeriod" startAt="6"/>
            </a:pPr>
            <a:r>
              <a:rPr lang="en-US" sz="1800" b="0" i="0" u="none" strike="noStrike" dirty="0">
                <a:effectLst/>
                <a:latin typeface="Times New Roman" panose="02020603050405020304" pitchFamily="18" charset="0"/>
              </a:rPr>
              <a:t>(3) I prefer </a:t>
            </a:r>
            <a:r>
              <a:rPr lang="en-US" sz="1800" b="0" i="0" u="sng" strike="noStrike" dirty="0">
                <a:effectLst/>
                <a:latin typeface="Times New Roman" panose="02020603050405020304" pitchFamily="18" charset="0"/>
              </a:rPr>
              <a:t> </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 .</a:t>
            </a:r>
          </a:p>
          <a:p>
            <a:pPr rtl="0" fontAlgn="base">
              <a:spcBef>
                <a:spcPts val="0"/>
              </a:spcBef>
              <a:spcAft>
                <a:spcPts val="0"/>
              </a:spcAft>
              <a:buFont typeface="+mj-lt"/>
              <a:buAutoNum type="arabicPeriod" startAt="6"/>
            </a:pPr>
            <a:r>
              <a:rPr lang="en-US" sz="1800" b="0" i="0" u="none" strike="noStrike" dirty="0">
                <a:effectLst/>
                <a:latin typeface="Times New Roman" panose="02020603050405020304" pitchFamily="18" charset="0"/>
              </a:rPr>
              <a:t>(4) </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 .</a:t>
            </a:r>
            <a:br>
              <a:rPr lang="en-US" sz="1600" dirty="0"/>
            </a:br>
            <a:endParaRPr lang="en-US" sz="1800" b="0" i="0" u="none" strike="noStrike" dirty="0">
              <a:effectLst/>
              <a:latin typeface="Times New Roman" panose="02020603050405020304" pitchFamily="18" charset="0"/>
            </a:endParaRPr>
          </a:p>
        </p:txBody>
      </p:sp>
    </p:spTree>
    <p:extLst>
      <p:ext uri="{BB962C8B-B14F-4D97-AF65-F5344CB8AC3E}">
        <p14:creationId xmlns:p14="http://schemas.microsoft.com/office/powerpoint/2010/main" val="34333975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B60C120-E153-4FFB-4C39-7C6E2FDBFA0D}"/>
              </a:ext>
            </a:extLst>
          </p:cNvPr>
          <p:cNvSpPr txBox="1"/>
          <p:nvPr/>
        </p:nvSpPr>
        <p:spPr>
          <a:xfrm>
            <a:off x="1763688" y="2276872"/>
            <a:ext cx="5760640" cy="1938992"/>
          </a:xfrm>
          <a:prstGeom prst="rect">
            <a:avLst/>
          </a:prstGeom>
          <a:noFill/>
        </p:spPr>
        <p:txBody>
          <a:bodyPr wrap="square" rtlCol="0">
            <a:spAutoFit/>
          </a:bodyPr>
          <a:lstStyle/>
          <a:p>
            <a:pPr algn="ctr"/>
            <a:r>
              <a:rPr lang="uk-UA" sz="4000" b="1" dirty="0"/>
              <a:t>Дякую за увагу!</a:t>
            </a:r>
            <a:br>
              <a:rPr lang="uk-UA" sz="4000" b="1" dirty="0"/>
            </a:br>
            <a:r>
              <a:rPr lang="en-US" sz="4000" b="1" dirty="0"/>
              <a:t>Thank you for your attention!</a:t>
            </a:r>
            <a:endParaRPr lang="ru-UA" sz="40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Autofit/>
          </a:bodyPr>
          <a:lstStyle/>
          <a:p>
            <a:pPr algn="ctr" rtl="0">
              <a:spcBef>
                <a:spcPts val="0"/>
              </a:spcBef>
              <a:spcAft>
                <a:spcPts val="0"/>
              </a:spcAft>
            </a:pPr>
            <a:r>
              <a:rPr lang="uk-UA" sz="3200" b="0" i="0" u="none" strike="noStrike" dirty="0">
                <a:solidFill>
                  <a:schemeClr val="accent3"/>
                </a:solidFill>
                <a:effectLst/>
                <a:latin typeface="Times New Roman" panose="02020603050405020304" pitchFamily="18" charset="0"/>
              </a:rPr>
              <a:t>Практичне заняття 15 (2 год.)</a:t>
            </a:r>
            <a:endParaRPr lang="ru-RU" sz="3200" b="1" i="1" dirty="0">
              <a:ln w="17780" cmpd="sng">
                <a:solidFill>
                  <a:schemeClr val="accent1">
                    <a:tint val="3000"/>
                  </a:schemeClr>
                </a:solidFill>
                <a:prstDash val="solid"/>
                <a:miter lim="800000"/>
              </a:ln>
              <a:solidFill>
                <a:schemeClr val="accent3"/>
              </a:soli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838200" y="2996952"/>
            <a:ext cx="7467600" cy="1285893"/>
          </a:xfrm>
        </p:spPr>
        <p:txBody>
          <a:bodyPr>
            <a:noAutofit/>
          </a:bodyPr>
          <a:lstStyle/>
          <a:p>
            <a:pPr marL="107309" indent="0" algn="ctr" rtl="0">
              <a:spcBef>
                <a:spcPts val="0"/>
              </a:spcBef>
              <a:spcAft>
                <a:spcPts val="0"/>
              </a:spcAft>
              <a:buNone/>
            </a:pPr>
            <a:r>
              <a:rPr lang="en-US" sz="2800" b="1" i="0" u="none" strike="noStrike" dirty="0">
                <a:effectLst/>
                <a:latin typeface="Times New Roman" panose="02020603050405020304" pitchFamily="18" charset="0"/>
              </a:rPr>
              <a:t>Topic «Multimedia Technologies.» «prefer and would rather» Grammar revision</a:t>
            </a:r>
            <a:endParaRPr lang="en-US" sz="2800" b="0" dirty="0">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Objectives:</a:t>
            </a:r>
            <a:endParaRPr lang="ru-RU" dirty="0"/>
          </a:p>
        </p:txBody>
      </p:sp>
      <p:sp>
        <p:nvSpPr>
          <p:cNvPr id="3" name="Содержимое 2"/>
          <p:cNvSpPr>
            <a:spLocks noGrp="1"/>
          </p:cNvSpPr>
          <p:nvPr>
            <p:ph idx="1"/>
          </p:nvPr>
        </p:nvSpPr>
        <p:spPr>
          <a:xfrm>
            <a:off x="611560" y="1988840"/>
            <a:ext cx="7704740" cy="4195481"/>
          </a:xfrm>
        </p:spPr>
        <p:txBody>
          <a:bodyPr>
            <a:normAutofit/>
          </a:bodyPr>
          <a:lstStyle/>
          <a:p>
            <a:pPr rtl="0">
              <a:spcBef>
                <a:spcPts val="0"/>
              </a:spcBef>
              <a:spcAft>
                <a:spcPts val="0"/>
              </a:spcAft>
            </a:pPr>
            <a:r>
              <a:rPr lang="en-US" sz="1800" b="0" i="0" u="none" strike="noStrike" dirty="0">
                <a:effectLst/>
                <a:latin typeface="Times New Roman" panose="02020603050405020304" pitchFamily="18" charset="0"/>
              </a:rPr>
              <a:t>- to learn new vocabulary;</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   to practice grammar structures;</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enable </a:t>
            </a:r>
            <a:r>
              <a:rPr lang="en-US" sz="1800" b="0" i="0" u="none" strike="noStrike" dirty="0" err="1">
                <a:effectLst/>
                <a:latin typeface="Times New Roman" panose="02020603050405020304" pitchFamily="18" charset="0"/>
              </a:rPr>
              <a:t>st’s</a:t>
            </a:r>
            <a:r>
              <a:rPr lang="en-US" sz="1800" b="0" i="0" u="none" strike="noStrike" dirty="0">
                <a:effectLst/>
                <a:latin typeface="Times New Roman" panose="02020603050405020304" pitchFamily="18" charset="0"/>
              </a:rPr>
              <a:t> to talk and write on the topic;</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a:t>
            </a:r>
            <a:r>
              <a:rPr lang="en-US" sz="1800" b="0" i="0" u="none" strike="noStrike" dirty="0" err="1">
                <a:effectLst/>
                <a:latin typeface="Times New Roman" panose="02020603050405020304" pitchFamily="18" charset="0"/>
              </a:rPr>
              <a:t>instil</a:t>
            </a:r>
            <a:r>
              <a:rPr lang="en-US" sz="1800" b="0" i="0" u="none" strike="noStrike" dirty="0">
                <a:effectLst/>
                <a:latin typeface="Times New Roman" panose="02020603050405020304" pitchFamily="18" charset="0"/>
              </a:rPr>
              <a:t> the idea that learning languages is necessary and essential;</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encourage </a:t>
            </a:r>
            <a:r>
              <a:rPr lang="en-US" sz="1800" b="0" i="0" u="none" strike="noStrike" dirty="0" err="1">
                <a:effectLst/>
                <a:latin typeface="Times New Roman" panose="02020603050405020304" pitchFamily="18" charset="0"/>
              </a:rPr>
              <a:t>st’s</a:t>
            </a:r>
            <a:r>
              <a:rPr lang="en-US" sz="1800" b="0" i="0" u="none" strike="noStrike" dirty="0">
                <a:effectLst/>
                <a:latin typeface="Times New Roman" panose="02020603050405020304" pitchFamily="18" charset="0"/>
              </a:rPr>
              <a:t> to go on learning English at the next level;</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lay the foundations for future study in terms to basic structures, lexis, language functions and basic study</a:t>
            </a:r>
            <a:endParaRPr lang="en-US" sz="1600" b="0" dirty="0">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Plan:</a:t>
            </a:r>
            <a:endParaRPr lang="ru-RU" dirty="0"/>
          </a:p>
        </p:txBody>
      </p:sp>
      <p:sp>
        <p:nvSpPr>
          <p:cNvPr id="3" name="Содержимое 2"/>
          <p:cNvSpPr>
            <a:spLocks noGrp="1"/>
          </p:cNvSpPr>
          <p:nvPr>
            <p:ph idx="1"/>
          </p:nvPr>
        </p:nvSpPr>
        <p:spPr>
          <a:xfrm>
            <a:off x="457200" y="1600200"/>
            <a:ext cx="8329642" cy="5114948"/>
          </a:xfrm>
        </p:spPr>
        <p:txBody>
          <a:bodyPr>
            <a:normAutofit/>
          </a:bodyPr>
          <a:lstStyle/>
          <a:p>
            <a:pPr rtl="0" fontAlgn="base">
              <a:spcBef>
                <a:spcPts val="0"/>
              </a:spcBef>
              <a:spcAft>
                <a:spcPts val="0"/>
              </a:spcAft>
              <a:buFont typeface="+mj-lt"/>
              <a:buAutoNum type="arabicPeriod"/>
            </a:pPr>
            <a:br>
              <a:rPr lang="en-US" sz="1600" b="0" dirty="0">
                <a:effectLst/>
              </a:rPr>
            </a:br>
            <a:r>
              <a:rPr lang="en-US" sz="1800" b="0" i="0" u="none" strike="noStrike" dirty="0">
                <a:effectLst/>
                <a:latin typeface="Times New Roman" panose="02020603050405020304" pitchFamily="18" charset="0"/>
              </a:rPr>
              <a:t>Vocabulary activity.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Discussing of the topic « Internet safety, Passive 3</a:t>
            </a:r>
            <a:r>
              <a:rPr lang="en-US" sz="1800" b="1" i="0" u="none"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  Grammar revision</a:t>
            </a:r>
            <a:endParaRPr lang="en-US" sz="1800" b="1"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Listening, reading, writing, speaking.</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Grammar activity.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Communicative activities :</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1. Give the English equivalents the following words and word combinations.</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2. Answer the questions to the text.</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3. Fill in the blanks with the necessary words from the active vocabulary. </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4. Complete the following sentences.</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5. Put in the right order. The underlined word is the beginning of the sentence.</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6. Translate the following sentences into English.</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Home task: Reading an additional text on the topic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References:</a:t>
            </a:r>
            <a:endParaRPr lang="ru-RU" dirty="0"/>
          </a:p>
        </p:txBody>
      </p:sp>
      <p:sp>
        <p:nvSpPr>
          <p:cNvPr id="3" name="Содержимое 2"/>
          <p:cNvSpPr>
            <a:spLocks noGrp="1"/>
          </p:cNvSpPr>
          <p:nvPr>
            <p:ph idx="1"/>
          </p:nvPr>
        </p:nvSpPr>
        <p:spPr>
          <a:xfrm>
            <a:off x="323528" y="1152983"/>
            <a:ext cx="8335762" cy="5638451"/>
          </a:xfrm>
        </p:spPr>
        <p:txBody>
          <a:bodyPr>
            <a:noAutofit/>
          </a:bodyPr>
          <a:lstStyle/>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Волошина О.В., </a:t>
            </a:r>
            <a:r>
              <a:rPr lang="en-US" sz="1600" b="0" i="0" u="none" strike="noStrike" dirty="0">
                <a:effectLst/>
                <a:latin typeface="Times New Roman" panose="02020603050405020304" pitchFamily="18" charset="0"/>
              </a:rPr>
              <a:t>English for Computer Science Students: </a:t>
            </a:r>
            <a:r>
              <a:rPr lang="uk-UA" sz="1600" b="0" i="0" u="none" strike="noStrike" dirty="0">
                <a:effectLst/>
                <a:latin typeface="Times New Roman" panose="02020603050405020304" pitchFamily="18" charset="0"/>
              </a:rPr>
              <a:t>Методичні рекомендації для практичних занять з дисципліни «Іноземна мова» для студентів денної форми навчання першого (бакалаврського) освітнього рівня галузі знань 12 «Інформаційні технології» спеціальності 122 «Комп’ютерні науки». Вінниця: ВНАУ, 2023. 73 ст.</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Modern English-Ukrainian Dictionary: Over 160,000 Words and Expressions / Mykola </a:t>
            </a:r>
            <a:r>
              <a:rPr lang="en-US" sz="1600" b="0" i="0" u="none" strike="noStrike" dirty="0" err="1">
                <a:effectLst/>
                <a:latin typeface="Times New Roman" panose="02020603050405020304" pitchFamily="18" charset="0"/>
              </a:rPr>
              <a:t>Ivanovych</a:t>
            </a:r>
            <a:r>
              <a:rPr lang="en-US" sz="1600" b="0" i="0" u="none" strike="noStrike" dirty="0">
                <a:effectLst/>
                <a:latin typeface="Times New Roman" panose="02020603050405020304" pitchFamily="18" charset="0"/>
              </a:rPr>
              <a:t> </a:t>
            </a:r>
            <a:r>
              <a:rPr lang="en-US" sz="1600" b="0" i="0" u="none" strike="noStrike" dirty="0" err="1">
                <a:effectLst/>
                <a:latin typeface="Times New Roman" panose="02020603050405020304" pitchFamily="18" charset="0"/>
              </a:rPr>
              <a:t>Balla</a:t>
            </a:r>
            <a:r>
              <a:rPr lang="en-US" sz="1600" b="0" i="0" u="none" strike="noStrike" dirty="0">
                <a:effectLst/>
                <a:latin typeface="Times New Roman" panose="02020603050405020304" pitchFamily="18" charset="0"/>
              </a:rPr>
              <a:t>. – Kyiv: </a:t>
            </a:r>
            <a:r>
              <a:rPr lang="en-US" sz="1600" b="0" i="0" u="none" strike="noStrike" dirty="0" err="1">
                <a:effectLst/>
                <a:latin typeface="Times New Roman" panose="02020603050405020304" pitchFamily="18" charset="0"/>
              </a:rPr>
              <a:t>Chumatskiy</a:t>
            </a:r>
            <a:r>
              <a:rPr lang="en-US" sz="1600" b="0" i="0" u="none" strike="noStrike" dirty="0">
                <a:effectLst/>
                <a:latin typeface="Times New Roman" panose="02020603050405020304" pitchFamily="18" charset="0"/>
              </a:rPr>
              <a:t> </a:t>
            </a:r>
            <a:r>
              <a:rPr lang="en-US" sz="1600" b="0" i="0" u="none" strike="noStrike" dirty="0" err="1">
                <a:effectLst/>
                <a:latin typeface="Times New Roman" panose="02020603050405020304" pitchFamily="18" charset="0"/>
              </a:rPr>
              <a:t>Shliakh</a:t>
            </a:r>
            <a:r>
              <a:rPr lang="en-US" sz="1600" b="0" i="0" u="none" strike="noStrike" dirty="0">
                <a:effectLst/>
                <a:latin typeface="Times New Roman" panose="02020603050405020304" pitchFamily="18" charset="0"/>
              </a:rPr>
              <a:t> pub., 2007. – 668 p.</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The Oxford Dictionary of Business World. (2020) //</a:t>
            </a:r>
            <a:r>
              <a:rPr lang="en-US" sz="1600" b="0" i="0" u="none" strike="noStrike" dirty="0" err="1">
                <a:effectLst/>
                <a:latin typeface="Times New Roman" panose="02020603050405020304" pitchFamily="18" charset="0"/>
              </a:rPr>
              <a:t>Gen.Editors</a:t>
            </a:r>
            <a:r>
              <a:rPr lang="en-US" sz="1600" b="0" i="0" u="none" strike="noStrike" dirty="0">
                <a:effectLst/>
                <a:latin typeface="Times New Roman" panose="02020603050405020304" pitchFamily="18" charset="0"/>
              </a:rPr>
              <a:t> Dr Alan Isaacs, </a:t>
            </a:r>
            <a:r>
              <a:rPr lang="en-US" sz="1600" b="0" i="0" u="none" strike="noStrike" dirty="0" err="1">
                <a:effectLst/>
                <a:latin typeface="Times New Roman" panose="02020603050405020304" pitchFamily="18" charset="0"/>
              </a:rPr>
              <a:t>Ms</a:t>
            </a:r>
            <a:r>
              <a:rPr lang="en-US" sz="1600" b="0" i="0" u="none" strike="noStrike" dirty="0">
                <a:effectLst/>
                <a:latin typeface="Times New Roman" panose="02020603050405020304" pitchFamily="18" charset="0"/>
              </a:rPr>
              <a:t> Elizabeth Martin. Oxford: Oxford University Press</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Верба Л.Г., Верба Г.В. Граматика сучасної англійської мови. Довідник: Мова </a:t>
            </a:r>
            <a:r>
              <a:rPr lang="uk-UA" sz="1600" b="0" i="0" u="none" strike="noStrike" dirty="0" err="1">
                <a:effectLst/>
                <a:latin typeface="Times New Roman" panose="02020603050405020304" pitchFamily="18" charset="0"/>
              </a:rPr>
              <a:t>англ</a:t>
            </a:r>
            <a:r>
              <a:rPr lang="uk-UA" sz="1600" b="0" i="0" u="none" strike="noStrike" dirty="0">
                <a:effectLst/>
                <a:latin typeface="Times New Roman" panose="02020603050405020304" pitchFamily="18" charset="0"/>
              </a:rPr>
              <a:t>., </a:t>
            </a:r>
            <a:r>
              <a:rPr lang="uk-UA" sz="1600" b="0" i="0" u="none" strike="noStrike" dirty="0" err="1">
                <a:effectLst/>
                <a:latin typeface="Times New Roman" panose="02020603050405020304" pitchFamily="18" charset="0"/>
              </a:rPr>
              <a:t>укр</a:t>
            </a:r>
            <a:r>
              <a:rPr lang="uk-UA" sz="1600" b="0" i="0" u="none" strike="noStrike" dirty="0">
                <a:effectLst/>
                <a:latin typeface="Times New Roman" panose="02020603050405020304" pitchFamily="18" charset="0"/>
              </a:rPr>
              <a:t>. Київ: ТОВ «ВП Логос-М», 2020.</a:t>
            </a:r>
          </a:p>
          <a:p>
            <a:pPr rtl="0" fontAlgn="base">
              <a:spcBef>
                <a:spcPts val="0"/>
              </a:spcBef>
              <a:spcAft>
                <a:spcPts val="0"/>
              </a:spcAft>
              <a:buFont typeface="+mj-lt"/>
              <a:buAutoNum type="arabicPeriod"/>
            </a:pPr>
            <a:r>
              <a:rPr lang="uk-UA" sz="1600" b="0" i="0" u="none" strike="noStrike" dirty="0" err="1">
                <a:effectLst/>
                <a:latin typeface="Times New Roman" panose="02020603050405020304" pitchFamily="18" charset="0"/>
              </a:rPr>
              <a:t>Голіцинський</a:t>
            </a:r>
            <a:r>
              <a:rPr lang="uk-UA" sz="1600" b="0" i="0" u="none" strike="noStrike" dirty="0">
                <a:effectLst/>
                <a:latin typeface="Times New Roman" panose="02020603050405020304" pitchFamily="18" charset="0"/>
              </a:rPr>
              <a:t> Ю. Граматика. Збірник вправ. Київ: </a:t>
            </a:r>
            <a:r>
              <a:rPr lang="uk-UA" sz="1600" b="0" i="0" u="none" strike="noStrike" dirty="0" err="1">
                <a:effectLst/>
                <a:latin typeface="Times New Roman" panose="02020603050405020304" pitchFamily="18" charset="0"/>
              </a:rPr>
              <a:t>Інкос</a:t>
            </a:r>
            <a:r>
              <a:rPr lang="uk-UA" sz="1600" b="0" i="0" u="none" strike="noStrike" dirty="0">
                <a:effectLst/>
                <a:latin typeface="Times New Roman" panose="02020603050405020304" pitchFamily="18" charset="0"/>
              </a:rPr>
              <a:t>, 2020.</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Murphy R. English Grammar in Use /Murphy R. – Cambridge University Press, 2021.</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a:t>Хід</a:t>
            </a:r>
            <a:r>
              <a:rPr lang="ru-RU" dirty="0"/>
              <a:t> </a:t>
            </a:r>
            <a:r>
              <a:rPr lang="ru-RU" dirty="0" err="1"/>
              <a:t>заняття</a:t>
            </a:r>
            <a:r>
              <a:rPr lang="ru-RU" dirty="0"/>
              <a:t> (</a:t>
            </a:r>
            <a:r>
              <a:rPr lang="en-US" dirty="0"/>
              <a:t>Procedure)</a:t>
            </a:r>
            <a:endParaRPr lang="ru-RU" dirty="0"/>
          </a:p>
        </p:txBody>
      </p:sp>
      <p:sp>
        <p:nvSpPr>
          <p:cNvPr id="3" name="Содержимое 2"/>
          <p:cNvSpPr>
            <a:spLocks noGrp="1"/>
          </p:cNvSpPr>
          <p:nvPr>
            <p:ph idx="1"/>
          </p:nvPr>
        </p:nvSpPr>
        <p:spPr>
          <a:xfrm>
            <a:off x="642910" y="1857364"/>
            <a:ext cx="7467600" cy="4525963"/>
          </a:xfrm>
        </p:spPr>
        <p:txBody>
          <a:bodyPr>
            <a:normAutofit/>
          </a:bodyPr>
          <a:lstStyle/>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Learn the new words and word combinations.</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Make some questions on the text.</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Read the text and translate into Ukrainian in the written form.</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Make summery of the text in English.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260648"/>
            <a:ext cx="8603208" cy="6912768"/>
          </a:xfrm>
        </p:spPr>
        <p:txBody>
          <a:bodyPr>
            <a:noAutofit/>
          </a:bodyPr>
          <a:lstStyle/>
          <a:p>
            <a:pPr algn="just" rtl="0">
              <a:spcBef>
                <a:spcPts val="0"/>
              </a:spcBef>
              <a:spcAft>
                <a:spcPts val="0"/>
              </a:spcAft>
            </a:pPr>
            <a:r>
              <a:rPr lang="en-US" sz="1400" b="1" i="0" u="none" strike="noStrike" dirty="0">
                <a:effectLst/>
                <a:latin typeface="Times New Roman" panose="02020603050405020304" pitchFamily="18" charset="0"/>
              </a:rPr>
              <a:t>Multimedia Technologies</a:t>
            </a:r>
            <a:endParaRPr lang="en-US" sz="1400" b="0" dirty="0">
              <a:effectLst/>
            </a:endParaRPr>
          </a:p>
          <a:p>
            <a:pPr indent="0" algn="just" rtl="0">
              <a:spcBef>
                <a:spcPts val="0"/>
              </a:spcBef>
              <a:spcAft>
                <a:spcPts val="0"/>
              </a:spcAft>
              <a:buNone/>
            </a:pPr>
            <a:r>
              <a:rPr lang="uk-UA" sz="14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Multimedia technologies play a crucial role in today's digital world, enhancing the user experience and enabling rich and interactive content in computer applications. </a:t>
            </a:r>
            <a:endParaRPr lang="en-US" sz="1400" b="0" dirty="0">
              <a:effectLst/>
            </a:endParaRPr>
          </a:p>
          <a:p>
            <a:pPr indent="0" algn="just" rtl="0">
              <a:spcBef>
                <a:spcPts val="0"/>
              </a:spcBef>
              <a:spcAft>
                <a:spcPts val="0"/>
              </a:spcAft>
              <a:buNone/>
            </a:pPr>
            <a:r>
              <a:rPr lang="uk-UA" sz="14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Sound in Multimedia:</a:t>
            </a:r>
            <a:endParaRPr lang="en-US" sz="1400" b="0" dirty="0">
              <a:effectLst/>
            </a:endParaRPr>
          </a:p>
          <a:p>
            <a:pPr indent="0" algn="just" rtl="0">
              <a:spcBef>
                <a:spcPts val="0"/>
              </a:spcBef>
              <a:spcAft>
                <a:spcPts val="0"/>
              </a:spcAft>
              <a:buNone/>
            </a:pPr>
            <a:r>
              <a:rPr lang="uk-UA" sz="14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Sound is an integral part of multimedia applications, adding depth and realism to the user experience. This section delves into the principles of digital audio, including formats, compression techniques, and audio processing. It also discusses the role of sound in gaming, multimedia presentations, and virtual reality environments.</a:t>
            </a:r>
            <a:endParaRPr lang="en-US" sz="1400" b="0" dirty="0">
              <a:effectLst/>
            </a:endParaRPr>
          </a:p>
          <a:p>
            <a:pPr indent="0" algn="just" rtl="0">
              <a:spcBef>
                <a:spcPts val="0"/>
              </a:spcBef>
              <a:spcAft>
                <a:spcPts val="0"/>
              </a:spcAft>
              <a:buNone/>
            </a:pPr>
            <a:r>
              <a:rPr lang="uk-UA" sz="14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Video in Multimedia:</a:t>
            </a:r>
            <a:endParaRPr lang="en-US" sz="1400" b="0" dirty="0">
              <a:effectLst/>
            </a:endParaRPr>
          </a:p>
          <a:p>
            <a:pPr indent="0" algn="just" rtl="0">
              <a:spcBef>
                <a:spcPts val="0"/>
              </a:spcBef>
              <a:spcAft>
                <a:spcPts val="0"/>
              </a:spcAft>
              <a:buNone/>
            </a:pPr>
            <a:r>
              <a:rPr lang="en-US" sz="1400" b="0" i="0" u="none" strike="noStrike" dirty="0">
                <a:effectLst/>
                <a:latin typeface="Times New Roman" panose="02020603050405020304" pitchFamily="18" charset="0"/>
              </a:rPr>
              <a:t>Video content has become ubiquitous, from streaming platforms to video-sharing websites. This section explores the fundamentals of video encoding, compression, and streaming. It delves into various video formats, codecs, and containers, highlighting their strengths and limitations. Additionally, it discusses the integration of video into interactive multimedia applications and the challenges associated with delivering high-quality video content.</a:t>
            </a:r>
            <a:endParaRPr lang="en-US" sz="1400" b="0" dirty="0">
              <a:effectLst/>
            </a:endParaRPr>
          </a:p>
          <a:p>
            <a:pPr indent="0" algn="just" rtl="0">
              <a:spcBef>
                <a:spcPts val="0"/>
              </a:spcBef>
              <a:spcAft>
                <a:spcPts val="0"/>
              </a:spcAft>
              <a:buNone/>
            </a:pPr>
            <a:r>
              <a:rPr lang="uk-UA" sz="14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Graphics in Multimedia:</a:t>
            </a:r>
            <a:endParaRPr lang="en-US" sz="1400" b="0" dirty="0">
              <a:effectLst/>
            </a:endParaRPr>
          </a:p>
          <a:p>
            <a:pPr indent="0" algn="just" rtl="0">
              <a:spcBef>
                <a:spcPts val="0"/>
              </a:spcBef>
              <a:spcAft>
                <a:spcPts val="0"/>
              </a:spcAft>
              <a:buNone/>
            </a:pPr>
            <a:r>
              <a:rPr lang="en-US" sz="1400" b="0" i="0" u="none" strike="noStrike" dirty="0">
                <a:effectLst/>
                <a:latin typeface="Times New Roman" panose="02020603050405020304" pitchFamily="18" charset="0"/>
              </a:rPr>
              <a:t>Graphics are a visual component of multimedia that captivate and engage users. This section focuses on computer graphics techniques, including 2D and 3D graphics, rendering algorithms, and graphical user interface design. It explores the importance of graphics in games, animation, virtual reality, and user interface design, emphasizing the role of graphics in conveying information and creating immersive experiences.</a:t>
            </a:r>
            <a:endParaRPr lang="en-US" sz="1400" b="0" dirty="0">
              <a:effectLst/>
            </a:endParaRPr>
          </a:p>
          <a:p>
            <a:pPr indent="0" algn="just" rtl="0">
              <a:spcBef>
                <a:spcPts val="0"/>
              </a:spcBef>
              <a:spcAft>
                <a:spcPts val="0"/>
              </a:spcAft>
              <a:buNone/>
            </a:pPr>
            <a:r>
              <a:rPr lang="uk-UA" sz="14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Integration of Multimedia:</a:t>
            </a:r>
            <a:endParaRPr lang="en-US" sz="1400" b="0" dirty="0">
              <a:effectLst/>
            </a:endParaRPr>
          </a:p>
          <a:p>
            <a:pPr indent="0" algn="just" rtl="0">
              <a:spcBef>
                <a:spcPts val="0"/>
              </a:spcBef>
              <a:spcAft>
                <a:spcPts val="0"/>
              </a:spcAft>
              <a:buNone/>
            </a:pPr>
            <a:r>
              <a:rPr lang="en-US" sz="1400" b="0" i="0" u="none" strike="noStrike" dirty="0">
                <a:effectLst/>
                <a:latin typeface="Times New Roman" panose="02020603050405020304" pitchFamily="18" charset="0"/>
              </a:rPr>
              <a:t>This section discusses the integration of sound, video, and graphics in multimedia applications. It explores multimedia frameworks and tools that facilitate the creation and playback of multimedia content. It also highlights the importance of synchronization, interactivity, and user interface design in delivering a seamless and engaging multimedia experience.</a:t>
            </a:r>
            <a:endParaRPr lang="en-US" sz="1400" b="0" dirty="0">
              <a:effectLst/>
            </a:endParaRPr>
          </a:p>
          <a:p>
            <a:pPr indent="0" algn="just" rtl="0">
              <a:spcBef>
                <a:spcPts val="0"/>
              </a:spcBef>
              <a:spcAft>
                <a:spcPts val="0"/>
              </a:spcAft>
              <a:buNone/>
            </a:pPr>
            <a:r>
              <a:rPr lang="uk-UA" sz="14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Multimedia technologies, encompassing sound, video, and graphics, have revolutionized the way we interact with computer applications. Understanding the principles and applications of multimedia technologies is crucial for aspiring IT professionals. By harnessing the power of sound, video, and graphics, developers can create captivating and immersive experiences across various domains, including gaming, entertainment, education, and communication.</a:t>
            </a:r>
            <a:endParaRPr lang="en-US" sz="1400" b="0" dirty="0">
              <a:effectLs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2">
            <a:extLst>
              <a:ext uri="{FF2B5EF4-FFF2-40B4-BE49-F238E27FC236}">
                <a16:creationId xmlns:a16="http://schemas.microsoft.com/office/drawing/2014/main" id="{D912CAE9-9851-C912-D659-404114AD57DA}"/>
              </a:ext>
            </a:extLst>
          </p:cNvPr>
          <p:cNvSpPr txBox="1">
            <a:spLocks/>
          </p:cNvSpPr>
          <p:nvPr/>
        </p:nvSpPr>
        <p:spPr>
          <a:xfrm>
            <a:off x="7573" y="1052736"/>
            <a:ext cx="8712967" cy="5616624"/>
          </a:xfrm>
          <a:prstGeom prst="rect">
            <a:avLst/>
          </a:prstGeom>
        </p:spPr>
        <p:txBody>
          <a:bodyPr vert="horz" lIns="91440" tIns="45720" rIns="91440" bIns="45720" rtlCol="0">
            <a:noAutofit/>
          </a:bodyPr>
          <a:lst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indent="0" algn="just" rtl="0">
              <a:spcBef>
                <a:spcPts val="0"/>
              </a:spcBef>
              <a:spcAft>
                <a:spcPts val="0"/>
              </a:spcAft>
              <a:buNone/>
            </a:pPr>
            <a:r>
              <a:rPr lang="en-US" sz="1800" b="1" i="0" u="none" strike="noStrike" dirty="0">
                <a:effectLst/>
                <a:latin typeface="Times New Roman" panose="02020603050405020304" pitchFamily="18" charset="0"/>
              </a:rPr>
              <a:t>5) Complete the sentences. Sometimes you need one word, sometimes more.</a:t>
            </a:r>
            <a:endParaRPr lang="en-US" sz="1600" b="0" dirty="0">
              <a:effectLst/>
            </a:endParaRPr>
          </a:p>
        </p:txBody>
      </p:sp>
      <p:pic>
        <p:nvPicPr>
          <p:cNvPr id="5" name="Рисунок 4">
            <a:extLst>
              <a:ext uri="{FF2B5EF4-FFF2-40B4-BE49-F238E27FC236}">
                <a16:creationId xmlns:a16="http://schemas.microsoft.com/office/drawing/2014/main" id="{C276D1C0-C334-340C-BD58-3A0CB01DBB84}"/>
              </a:ext>
            </a:extLst>
          </p:cNvPr>
          <p:cNvPicPr>
            <a:picLocks noChangeAspect="1"/>
          </p:cNvPicPr>
          <p:nvPr/>
        </p:nvPicPr>
        <p:blipFill>
          <a:blip r:embed="rId2"/>
          <a:stretch>
            <a:fillRect/>
          </a:stretch>
        </p:blipFill>
        <p:spPr>
          <a:xfrm>
            <a:off x="611560" y="2179997"/>
            <a:ext cx="7264730" cy="2498005"/>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476672"/>
            <a:ext cx="8435280" cy="6072230"/>
          </a:xfrm>
        </p:spPr>
        <p:txBody>
          <a:bodyPr>
            <a:normAutofit/>
          </a:bodyPr>
          <a:lstStyle/>
          <a:p>
            <a:pPr rtl="0">
              <a:spcBef>
                <a:spcPts val="0"/>
              </a:spcBef>
              <a:spcAft>
                <a:spcPts val="0"/>
              </a:spcAft>
            </a:pPr>
            <a:r>
              <a:rPr lang="en-US" sz="1800" b="1" i="0" u="none" strike="noStrike" dirty="0">
                <a:effectLst/>
                <a:latin typeface="Times New Roman" panose="02020603050405020304" pitchFamily="18" charset="0"/>
              </a:rPr>
              <a:t>6)Now use the same ideas to complete these sentences using </a:t>
            </a:r>
            <a:r>
              <a:rPr lang="en-US" sz="1800" b="1" i="1" u="none" strike="noStrike" dirty="0">
                <a:effectLst/>
                <a:latin typeface="Times New Roman" panose="02020603050405020304" pitchFamily="18" charset="0"/>
              </a:rPr>
              <a:t>than </a:t>
            </a:r>
            <a:r>
              <a:rPr lang="en-US" sz="1800" b="1" i="0" u="none" strike="noStrike" dirty="0">
                <a:effectLst/>
                <a:latin typeface="Times New Roman" panose="02020603050405020304" pitchFamily="18" charset="0"/>
              </a:rPr>
              <a:t>and </a:t>
            </a:r>
            <a:r>
              <a:rPr lang="en-US" sz="1800" b="1" i="1" u="none" strike="noStrike" dirty="0">
                <a:effectLst/>
                <a:latin typeface="Times New Roman" panose="02020603050405020304" pitchFamily="18" charset="0"/>
              </a:rPr>
              <a:t>rather than.</a:t>
            </a:r>
            <a:endParaRPr lang="en-US" sz="1600" b="0" dirty="0">
              <a:effectLst/>
            </a:endParaRPr>
          </a:p>
          <a:p>
            <a:pPr rtl="0" fontAlgn="base">
              <a:spcBef>
                <a:spcPts val="0"/>
              </a:spcBef>
              <a:spcAft>
                <a:spcPts val="0"/>
              </a:spcAft>
              <a:buFont typeface="+mj-lt"/>
              <a:buAutoNum type="arabicPeriod" startAt="10"/>
            </a:pPr>
            <a:r>
              <a:rPr lang="en-US" sz="1800" b="0" i="0" u="none" strike="noStrike" dirty="0">
                <a:effectLst/>
                <a:latin typeface="Times New Roman" panose="02020603050405020304" pitchFamily="18" charset="0"/>
              </a:rPr>
              <a:t>(1) I’d rather</a:t>
            </a:r>
            <a:r>
              <a:rPr lang="en-US" sz="1800" b="0" i="0" u="sng" strike="noStrike" dirty="0">
                <a:effectLst/>
                <a:latin typeface="Times New Roman" panose="02020603050405020304" pitchFamily="18" charset="0"/>
              </a:rPr>
              <a:t> </a:t>
            </a:r>
            <a:r>
              <a:rPr lang="en-US" sz="1800" b="1" i="1" u="sng" strike="noStrike" dirty="0">
                <a:effectLst/>
                <a:latin typeface="Times New Roman" panose="02020603050405020304" pitchFamily="18" charset="0"/>
              </a:rPr>
              <a:t>get</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a taxi</a:t>
            </a:r>
            <a:r>
              <a:rPr lang="en-US" sz="1800" b="0" i="0" u="sng" strike="noStrike" dirty="0">
                <a:effectLst/>
                <a:latin typeface="Times New Roman" panose="02020603050405020304" pitchFamily="18" charset="0"/>
              </a:rPr>
              <a:t> </a:t>
            </a:r>
            <a:r>
              <a:rPr lang="en-US" sz="1800" b="1" i="1" u="sng" strike="noStrike" dirty="0">
                <a:effectLst/>
                <a:latin typeface="Times New Roman" panose="02020603050405020304" pitchFamily="18" charset="0"/>
              </a:rPr>
              <a:t>than wait for a bus</a:t>
            </a:r>
            <a:r>
              <a:rPr lang="en-US" sz="1800" b="0" i="0" u="sng" strike="noStrike" dirty="0">
                <a:effectLst/>
                <a:latin typeface="Calibri" panose="020F0502020204030204" pitchFamily="34" charset="0"/>
              </a:rPr>
              <a:t>                                                                                              </a:t>
            </a:r>
            <a:r>
              <a:rPr lang="en-US" sz="1800" b="0" i="0" u="sng" strike="noStrike" dirty="0">
                <a:effectLst/>
                <a:latin typeface="Times New Roman" panose="02020603050405020304" pitchFamily="18" charset="0"/>
              </a:rPr>
              <a:t>.</a:t>
            </a:r>
            <a:endParaRPr lang="en-US" sz="1800" b="0" i="0" u="none" strike="noStrike" dirty="0">
              <a:effectLst/>
              <a:latin typeface="Times New Roman" panose="02020603050405020304" pitchFamily="18" charset="0"/>
            </a:endParaRPr>
          </a:p>
          <a:p>
            <a:pPr rtl="0" fontAlgn="base">
              <a:spcBef>
                <a:spcPts val="0"/>
              </a:spcBef>
              <a:spcAft>
                <a:spcPts val="0"/>
              </a:spcAft>
              <a:buFont typeface="+mj-lt"/>
              <a:buAutoNum type="arabicPeriod" startAt="10"/>
            </a:pPr>
            <a:r>
              <a:rPr lang="en-US" sz="1800" b="0" i="0" u="none" strike="noStrike" dirty="0">
                <a:effectLst/>
                <a:latin typeface="Times New Roman" panose="02020603050405020304" pitchFamily="18" charset="0"/>
              </a:rPr>
              <a:t>(3) I’d rather</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some music</a:t>
            </a:r>
            <a:r>
              <a:rPr lang="en-US" sz="1800" b="0" i="0" u="sng" strike="noStrike" dirty="0">
                <a:effectLst/>
                <a:latin typeface="Calibri" panose="020F0502020204030204" pitchFamily="34" charset="0"/>
              </a:rPr>
              <a:t>                                                                       </a:t>
            </a:r>
            <a:r>
              <a:rPr lang="en-US" sz="1800" b="0" i="0" u="sng" strike="noStrike" dirty="0">
                <a:effectLst/>
                <a:latin typeface="Times New Roman" panose="02020603050405020304" pitchFamily="18" charset="0"/>
              </a:rPr>
              <a:t>.</a:t>
            </a:r>
            <a:endParaRPr lang="en-US" sz="1800" b="0" i="0" u="none" strike="noStrike" dirty="0">
              <a:effectLst/>
              <a:latin typeface="Times New Roman" panose="02020603050405020304" pitchFamily="18" charset="0"/>
            </a:endParaRPr>
          </a:p>
          <a:p>
            <a:pPr rtl="0" fontAlgn="base">
              <a:spcBef>
                <a:spcPts val="0"/>
              </a:spcBef>
              <a:spcAft>
                <a:spcPts val="0"/>
              </a:spcAft>
              <a:buFont typeface="+mj-lt"/>
              <a:buAutoNum type="arabicPeriod" startAt="10"/>
            </a:pPr>
            <a:r>
              <a:rPr lang="en-US" sz="1800" b="0" i="0" u="none" strike="noStrike" dirty="0">
                <a:effectLst/>
                <a:latin typeface="Times New Roman" panose="02020603050405020304" pitchFamily="18" charset="0"/>
              </a:rPr>
              <a:t>(4) I’d prefer</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at home</a:t>
            </a:r>
            <a:r>
              <a:rPr lang="en-US" sz="1800" b="0" i="0" u="sng" strike="noStrike" dirty="0">
                <a:effectLst/>
                <a:latin typeface="Calibri" panose="020F0502020204030204" pitchFamily="34" charset="0"/>
              </a:rPr>
              <a:t>                                                                               </a:t>
            </a:r>
            <a:r>
              <a:rPr lang="en-US" sz="1800" b="0" i="0" u="sng" strike="noStrike" dirty="0">
                <a:effectLst/>
                <a:latin typeface="Times New Roman" panose="02020603050405020304" pitchFamily="18" charset="0"/>
              </a:rPr>
              <a:t>.</a:t>
            </a:r>
            <a:endParaRPr lang="en-US" sz="1800" b="0" i="0" u="none" strike="noStrike" dirty="0">
              <a:effectLst/>
              <a:latin typeface="Times New Roman" panose="02020603050405020304" pitchFamily="18" charset="0"/>
            </a:endParaRPr>
          </a:p>
          <a:p>
            <a:pPr rtl="0" fontAlgn="base">
              <a:spcBef>
                <a:spcPts val="0"/>
              </a:spcBef>
              <a:spcAft>
                <a:spcPts val="0"/>
              </a:spcAft>
              <a:buFont typeface="+mj-lt"/>
              <a:buAutoNum type="arabicPeriod" startAt="10"/>
            </a:pPr>
            <a:r>
              <a:rPr lang="en-US" sz="1800" b="0" i="0" u="none" strike="noStrike" dirty="0">
                <a:effectLst/>
                <a:latin typeface="Times New Roman" panose="02020603050405020304" pitchFamily="18" charset="0"/>
              </a:rPr>
              <a:t>(6) I’d rather</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for a swim</a:t>
            </a:r>
            <a:r>
              <a:rPr lang="en-US" sz="1800" b="0" i="0" u="sng" strike="noStrike" dirty="0">
                <a:effectLst/>
                <a:latin typeface="Calibri" panose="020F0502020204030204" pitchFamily="34" charset="0"/>
              </a:rPr>
              <a:t>                                                                           </a:t>
            </a:r>
            <a:r>
              <a:rPr lang="en-US" sz="1800" b="0" i="0" u="sng" strike="noStrike" dirty="0">
                <a:effectLst/>
                <a:latin typeface="Times New Roman" panose="02020603050405020304" pitchFamily="18" charset="0"/>
              </a:rPr>
              <a:t>.</a:t>
            </a:r>
            <a:endParaRPr lang="en-US" sz="1800" b="0" i="0" u="none" strike="noStrike" dirty="0">
              <a:effectLst/>
              <a:latin typeface="Times New Roman" panose="02020603050405020304" pitchFamily="18" charset="0"/>
            </a:endParaRPr>
          </a:p>
          <a:p>
            <a:pPr rtl="0" fontAlgn="base">
              <a:spcBef>
                <a:spcPts val="0"/>
              </a:spcBef>
              <a:spcAft>
                <a:spcPts val="0"/>
              </a:spcAft>
              <a:buFont typeface="+mj-lt"/>
              <a:buAutoNum type="arabicPeriod" startAt="10"/>
            </a:pPr>
            <a:r>
              <a:rPr lang="en-US" sz="1800" b="0" i="0" u="none" strike="noStrike" dirty="0">
                <a:effectLst/>
                <a:latin typeface="Times New Roman" panose="02020603050405020304" pitchFamily="18" charset="0"/>
              </a:rPr>
              <a:t>(7) I’d prefer</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about it for a while</a:t>
            </a:r>
            <a:r>
              <a:rPr lang="en-US" sz="1800" b="0" i="0" u="sng" strike="noStrike" dirty="0">
                <a:effectLst/>
                <a:latin typeface="Calibri" panose="020F0502020204030204" pitchFamily="34" charset="0"/>
              </a:rPr>
              <a:t>                                                            </a:t>
            </a:r>
            <a:r>
              <a:rPr lang="en-US" sz="1800" b="0" i="0" u="sng" strike="noStrike" dirty="0">
                <a:effectLst/>
                <a:latin typeface="Times New Roman" panose="02020603050405020304" pitchFamily="18" charset="0"/>
              </a:rPr>
              <a:t>.</a:t>
            </a:r>
            <a:endParaRPr lang="en-US" sz="1800" b="0" i="0" u="none" strike="noStrike" dirty="0">
              <a:effectLst/>
              <a:latin typeface="Times New Roman" panose="02020603050405020304" pitchFamily="18"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Ион</Template>
  <TotalTime>260</TotalTime>
  <Words>1353</Words>
  <Application>Microsoft Office PowerPoint</Application>
  <PresentationFormat>Экран (4:3)</PresentationFormat>
  <Paragraphs>83</Paragraphs>
  <Slides>13</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13</vt:i4>
      </vt:variant>
    </vt:vector>
  </HeadingPairs>
  <TitlesOfParts>
    <vt:vector size="20" baseType="lpstr">
      <vt:lpstr>Arial</vt:lpstr>
      <vt:lpstr>Bahnschrift</vt:lpstr>
      <vt:lpstr>Calibri</vt:lpstr>
      <vt:lpstr>Century Gothic</vt:lpstr>
      <vt:lpstr>Times New Roman</vt:lpstr>
      <vt:lpstr>Wingdings 3</vt:lpstr>
      <vt:lpstr>Ион</vt:lpstr>
      <vt:lpstr>Презентації практичних занять з дисципліни «Іноземна мова» з галузі знань 12 «Інформаційні технології» спеціальності : 122. Комп’ютерні науки</vt:lpstr>
      <vt:lpstr>Практичне заняття 15 (2 год.)</vt:lpstr>
      <vt:lpstr>Objectives:</vt:lpstr>
      <vt:lpstr>Plan:</vt:lpstr>
      <vt:lpstr>References:</vt:lpstr>
      <vt:lpstr>Хід заняття (Procedure)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Dreeg Show</cp:lastModifiedBy>
  <cp:revision>173</cp:revision>
  <dcterms:created xsi:type="dcterms:W3CDTF">2023-02-25T18:05:02Z</dcterms:created>
  <dcterms:modified xsi:type="dcterms:W3CDTF">2023-08-04T17:31:15Z</dcterms:modified>
</cp:coreProperties>
</file>