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3" r:id="rId1"/>
  </p:sldMasterIdLst>
  <p:sldIdLst>
    <p:sldId id="256" r:id="rId2"/>
    <p:sldId id="257" r:id="rId3"/>
    <p:sldId id="258" r:id="rId4"/>
    <p:sldId id="259" r:id="rId5"/>
    <p:sldId id="260" r:id="rId6"/>
    <p:sldId id="261" r:id="rId7"/>
    <p:sldId id="262" r:id="rId8"/>
    <p:sldId id="264" r:id="rId9"/>
    <p:sldId id="265" r:id="rId10"/>
    <p:sldId id="274" r:id="rId11"/>
    <p:sldId id="275" r:id="rId12"/>
    <p:sldId id="271"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74" autoAdjust="0"/>
    <p:restoredTop sz="94660"/>
  </p:normalViewPr>
  <p:slideViewPr>
    <p:cSldViewPr>
      <p:cViewPr varScale="1">
        <p:scale>
          <a:sx n="108" d="100"/>
          <a:sy n="108" d="100"/>
        </p:scale>
        <p:origin x="170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ru-RU"/>
              <a:t>Образец заголовка</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965538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5565024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ru-RU"/>
              <a:t>Образец заголовка</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128551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ru-RU"/>
              <a:t>Образец заголовка</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a:t>Образец текста</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32050749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446074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0236292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684742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0806303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ru-RU"/>
              <a:t>Образец заголовка</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42116867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7362037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5994623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8367166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8976788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7" name="Date Placeholder 2"/>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3"/>
          <p:cNvSpPr>
            <a:spLocks noGrp="1"/>
          </p:cNvSpPr>
          <p:nvPr>
            <p:ph type="ftr" sz="quarter" idx="11"/>
          </p:nvPr>
        </p:nvSpPr>
        <p:spPr/>
        <p:txBody>
          <a:bodyPr/>
          <a:lstStyle/>
          <a:p>
            <a:endParaRPr lang="ru-RU"/>
          </a:p>
        </p:txBody>
      </p:sp>
      <p:sp>
        <p:nvSpPr>
          <p:cNvPr id="6" name="Slide Number Placeholder 4"/>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7935057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2"/>
          <p:cNvSpPr>
            <a:spLocks noGrp="1"/>
          </p:cNvSpPr>
          <p:nvPr>
            <p:ph type="ftr" sz="quarter" idx="11"/>
          </p:nvPr>
        </p:nvSpPr>
        <p:spPr/>
        <p:txBody>
          <a:bodyPr/>
          <a:lstStyle/>
          <a:p>
            <a:endParaRPr lang="ru-RU"/>
          </a:p>
        </p:txBody>
      </p:sp>
      <p:sp>
        <p:nvSpPr>
          <p:cNvPr id="6" name="Slide Number Placeholder 3"/>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08764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ru-RU"/>
              <a:t>Образец заголовка</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7"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5"/>
          <p:cNvSpPr>
            <a:spLocks noGrp="1"/>
          </p:cNvSpPr>
          <p:nvPr>
            <p:ph type="ftr" sz="quarter" idx="11"/>
          </p:nvPr>
        </p:nvSpPr>
        <p:spPr/>
        <p:txBody>
          <a:bodyPr/>
          <a:lstStyle/>
          <a:p>
            <a:endParaRPr lang="ru-RU"/>
          </a:p>
        </p:txBody>
      </p:sp>
      <p:sp>
        <p:nvSpPr>
          <p:cNvPr id="6"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2105492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003069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ru-RU"/>
              <a:t>Образец заголовка</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B8043B06-67BB-4D35-B7DF-12E99D28E024}" type="datetimeFigureOut">
              <a:rPr lang="ru-RU" smtClean="0"/>
              <a:pPr/>
              <a:t>04.08.2023</a:t>
            </a:fld>
            <a:endParaRPr lang="ru-RU"/>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ru-RU"/>
          </a:p>
        </p:txBody>
      </p:sp>
      <p:sp>
        <p:nvSpPr>
          <p:cNvPr id="6" name="Slide Number Placeholder 5"/>
          <p:cNvSpPr>
            <a:spLocks noGrp="1"/>
          </p:cNvSpPr>
          <p:nvPr>
            <p:ph type="sldNum" sz="quarter" idx="4"/>
          </p:nvPr>
        </p:nvSpPr>
        <p:spPr>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18F6BA2F-1893-45FD-A9BA-1F1D52B2B17C}" type="slidenum">
              <a:rPr lang="ru-RU" smtClean="0"/>
              <a:pPr/>
              <a:t>‹#›</a:t>
            </a:fld>
            <a:endParaRPr lang="ru-RU"/>
          </a:p>
        </p:txBody>
      </p:sp>
    </p:spTree>
    <p:extLst>
      <p:ext uri="{BB962C8B-B14F-4D97-AF65-F5344CB8AC3E}">
        <p14:creationId xmlns:p14="http://schemas.microsoft.com/office/powerpoint/2010/main" val="3697741075"/>
      </p:ext>
    </p:extLst>
  </p:cSld>
  <p:clrMap bg1="dk1" tx1="lt1" bg2="dk2" tx2="lt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 id="2147483755" r:id="rId12"/>
    <p:sldLayoutId id="2147483756" r:id="rId13"/>
    <p:sldLayoutId id="2147483757" r:id="rId14"/>
    <p:sldLayoutId id="2147483758" r:id="rId15"/>
    <p:sldLayoutId id="2147483759" r:id="rId16"/>
    <p:sldLayoutId id="2147483760"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02946" y="386615"/>
            <a:ext cx="8338108" cy="4084506"/>
          </a:xfrm>
        </p:spPr>
        <p:txBody>
          <a:bodyPr>
            <a:noAutofit/>
          </a:bodyPr>
          <a:lstStyle/>
          <a:p>
            <a:r>
              <a:rPr lang="ru-RU" sz="3600" dirty="0" err="1">
                <a:effectLst/>
                <a:latin typeface="Bahnschrift" panose="020B0502040204020203" pitchFamily="34" charset="0"/>
              </a:rPr>
              <a:t>Презентації</a:t>
            </a:r>
            <a:r>
              <a:rPr lang="ru-RU" sz="3600" dirty="0">
                <a:effectLst/>
                <a:latin typeface="Bahnschrift" panose="020B0502040204020203" pitchFamily="34" charset="0"/>
              </a:rPr>
              <a:t> практичних занять з </a:t>
            </a:r>
            <a:r>
              <a:rPr lang="ru-RU" sz="3600" dirty="0" err="1">
                <a:effectLst/>
                <a:latin typeface="Bahnschrift" panose="020B0502040204020203" pitchFamily="34" charset="0"/>
              </a:rPr>
              <a:t>дисципліни</a:t>
            </a:r>
            <a:r>
              <a:rPr lang="ru-RU" sz="3600" dirty="0">
                <a:effectLst/>
                <a:latin typeface="Bahnschrift" panose="020B0502040204020203" pitchFamily="34" charset="0"/>
              </a:rPr>
              <a:t> «Іноземна мова»</a:t>
            </a:r>
            <a:br>
              <a:rPr lang="ru-RU" sz="3600" dirty="0">
                <a:effectLst/>
                <a:latin typeface="Bahnschrift" panose="020B0502040204020203" pitchFamily="34" charset="0"/>
              </a:rPr>
            </a:br>
            <a:r>
              <a:rPr lang="uk-UA" sz="3600" dirty="0">
                <a:effectLst/>
                <a:latin typeface="Bahnschrift" panose="020B0502040204020203" pitchFamily="34" charset="0"/>
              </a:rPr>
              <a:t>з </a:t>
            </a:r>
            <a:r>
              <a:rPr lang="ru-RU" sz="3600" dirty="0">
                <a:effectLst/>
                <a:latin typeface="Bahnschrift" panose="020B0502040204020203" pitchFamily="34" charset="0"/>
              </a:rPr>
              <a:t>галузі </a:t>
            </a:r>
            <a:r>
              <a:rPr lang="ru-RU" sz="3600" dirty="0" err="1">
                <a:effectLst/>
                <a:latin typeface="Bahnschrift" panose="020B0502040204020203" pitchFamily="34" charset="0"/>
              </a:rPr>
              <a:t>знань</a:t>
            </a:r>
            <a:r>
              <a:rPr lang="ru-RU" sz="3600" dirty="0">
                <a:effectLst/>
                <a:latin typeface="Bahnschrift" panose="020B0502040204020203" pitchFamily="34" charset="0"/>
              </a:rPr>
              <a:t> 12 «</a:t>
            </a:r>
            <a:r>
              <a:rPr lang="ru-RU" sz="3600" dirty="0" err="1">
                <a:effectLst/>
                <a:latin typeface="Bahnschrift" panose="020B0502040204020203" pitchFamily="34" charset="0"/>
              </a:rPr>
              <a:t>Інформаційні</a:t>
            </a:r>
            <a:r>
              <a:rPr lang="ru-RU" sz="3600" dirty="0">
                <a:effectLst/>
                <a:latin typeface="Bahnschrift" panose="020B0502040204020203" pitchFamily="34" charset="0"/>
              </a:rPr>
              <a:t> </a:t>
            </a:r>
            <a:r>
              <a:rPr lang="ru-RU" sz="3600" dirty="0" err="1">
                <a:effectLst/>
                <a:latin typeface="Bahnschrift" panose="020B0502040204020203" pitchFamily="34" charset="0"/>
              </a:rPr>
              <a:t>технології</a:t>
            </a:r>
            <a:r>
              <a:rPr lang="ru-RU" sz="3600" dirty="0">
                <a:effectLst/>
                <a:latin typeface="Bahnschrift" panose="020B0502040204020203" pitchFamily="34" charset="0"/>
              </a:rPr>
              <a:t>»</a:t>
            </a:r>
            <a:br>
              <a:rPr lang="ru-RU" sz="3600" dirty="0">
                <a:effectLst/>
                <a:latin typeface="Bahnschrift" panose="020B0502040204020203" pitchFamily="34" charset="0"/>
              </a:rPr>
            </a:br>
            <a:r>
              <a:rPr lang="ru-RU" sz="3600" dirty="0">
                <a:effectLst/>
                <a:latin typeface="Bahnschrift" panose="020B0502040204020203" pitchFamily="34" charset="0"/>
              </a:rPr>
              <a:t>спеціальності : </a:t>
            </a:r>
            <a:r>
              <a:rPr lang="uk-UA" sz="3600" dirty="0">
                <a:effectLst/>
                <a:latin typeface="Bahnschrift" panose="020B0502040204020203" pitchFamily="34" charset="0"/>
              </a:rPr>
              <a:t>122</a:t>
            </a:r>
            <a:r>
              <a:rPr lang="ru-RU" sz="3600" dirty="0">
                <a:effectLst/>
                <a:latin typeface="Bahnschrift" panose="020B0502040204020203" pitchFamily="34" charset="0"/>
              </a:rPr>
              <a:t>. Комп</a:t>
            </a:r>
            <a:r>
              <a:rPr lang="en-US" sz="3600" dirty="0">
                <a:latin typeface="Bahnschrift" panose="020B0502040204020203" pitchFamily="34" charset="0"/>
              </a:rPr>
              <a:t>’</a:t>
            </a:r>
            <a:r>
              <a:rPr lang="uk-UA" sz="3600" dirty="0" err="1">
                <a:latin typeface="Bahnschrift" panose="020B0502040204020203" pitchFamily="34" charset="0"/>
              </a:rPr>
              <a:t>ютерні</a:t>
            </a:r>
            <a:r>
              <a:rPr lang="uk-UA" sz="3600" dirty="0">
                <a:latin typeface="Bahnschrift" panose="020B0502040204020203" pitchFamily="34" charset="0"/>
              </a:rPr>
              <a:t> науки</a:t>
            </a:r>
            <a:endParaRPr lang="ru-RU" sz="3600" dirty="0">
              <a:latin typeface="Bahnschrift" panose="020B0502040204020203" pitchFamily="34" charset="0"/>
            </a:endParaRPr>
          </a:p>
        </p:txBody>
      </p:sp>
      <p:sp>
        <p:nvSpPr>
          <p:cNvPr id="3" name="Подзаголовок 2"/>
          <p:cNvSpPr>
            <a:spLocks noGrp="1"/>
          </p:cNvSpPr>
          <p:nvPr>
            <p:ph type="subTitle" idx="1"/>
          </p:nvPr>
        </p:nvSpPr>
        <p:spPr>
          <a:xfrm>
            <a:off x="1071538" y="4429132"/>
            <a:ext cx="6480048" cy="1752600"/>
          </a:xfrm>
        </p:spPr>
        <p:txBody>
          <a:bodyPr>
            <a:normAutofit fontScale="70000" lnSpcReduction="20000"/>
          </a:bodyPr>
          <a:lstStyle/>
          <a:p>
            <a:endParaRPr lang="uk-UA" sz="2800" dirty="0"/>
          </a:p>
          <a:p>
            <a:endParaRPr lang="uk-UA" sz="2800" dirty="0"/>
          </a:p>
          <a:p>
            <a:endParaRPr lang="uk-UA" sz="2800" dirty="0"/>
          </a:p>
          <a:p>
            <a:r>
              <a:rPr lang="uk-UA" sz="2800" dirty="0"/>
              <a:t>Семестр 7,8 (56 годин)</a:t>
            </a:r>
            <a:br>
              <a:rPr lang="ru-RU" sz="2800" dirty="0"/>
            </a:br>
            <a:r>
              <a:rPr lang="ru-RU" sz="2800" b="1" dirty="0" err="1"/>
              <a:t>Атестація</a:t>
            </a:r>
            <a:r>
              <a:rPr lang="ru-RU" sz="2800" b="1" dirty="0"/>
              <a:t> </a:t>
            </a:r>
            <a:r>
              <a:rPr lang="en-US" sz="2800" b="1" dirty="0"/>
              <a:t>4</a:t>
            </a:r>
            <a:r>
              <a:rPr lang="ru-RU" sz="2800" b="1" dirty="0"/>
              <a:t> (14 год.)</a:t>
            </a:r>
            <a:endParaRPr lang="ru-RU" sz="2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332656"/>
            <a:ext cx="8435280" cy="6072230"/>
          </a:xfrm>
        </p:spPr>
        <p:txBody>
          <a:bodyPr>
            <a:normAutofit/>
          </a:bodyPr>
          <a:lstStyle/>
          <a:p>
            <a:pPr rtl="0">
              <a:spcBef>
                <a:spcPts val="0"/>
              </a:spcBef>
              <a:spcAft>
                <a:spcPts val="0"/>
              </a:spcAft>
            </a:pPr>
            <a:r>
              <a:rPr lang="en-US" sz="1800" b="1" i="0" u="none" strike="noStrike" dirty="0">
                <a:effectLst/>
                <a:latin typeface="Times New Roman" panose="02020603050405020304" pitchFamily="18" charset="0"/>
              </a:rPr>
              <a:t>7) Use your own ideas to complete these sentences. Use </a:t>
            </a:r>
            <a:r>
              <a:rPr lang="en-US" sz="1800" b="1" i="1" u="none" strike="noStrike" dirty="0">
                <a:effectLst/>
                <a:latin typeface="Times New Roman" panose="02020603050405020304" pitchFamily="18" charset="0"/>
              </a:rPr>
              <a:t>-</a:t>
            </a:r>
            <a:r>
              <a:rPr lang="en-US" sz="1800" b="1" i="1" u="none" strike="noStrike" dirty="0" err="1">
                <a:effectLst/>
                <a:latin typeface="Times New Roman" panose="02020603050405020304" pitchFamily="18" charset="0"/>
              </a:rPr>
              <a:t>ing</a:t>
            </a:r>
            <a:r>
              <a:rPr lang="en-US" sz="1800" b="1" i="0" u="none" strike="noStrike" dirty="0">
                <a:effectLst/>
                <a:latin typeface="Times New Roman" panose="02020603050405020304" pitchFamily="18" charset="0"/>
              </a:rPr>
              <a:t>.</a:t>
            </a:r>
            <a:endParaRPr lang="en-US" sz="1600" b="0" dirty="0">
              <a:effectLst/>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She’s a very interesting person. I always enjoy</a:t>
            </a:r>
            <a:r>
              <a:rPr lang="en-US" sz="1800" b="0" i="0" u="sng" strike="noStrike" dirty="0">
                <a:effectLst/>
                <a:latin typeface="Times New Roman" panose="02020603050405020304" pitchFamily="18" charset="0"/>
              </a:rPr>
              <a:t> </a:t>
            </a:r>
            <a:r>
              <a:rPr lang="en-US" sz="1800" b="1" i="1" u="sng" strike="noStrike" dirty="0">
                <a:effectLst/>
                <a:latin typeface="Times New Roman" panose="02020603050405020304" pitchFamily="18" charset="0"/>
              </a:rPr>
              <a:t>talking to her</a:t>
            </a:r>
            <a:r>
              <a:rPr lang="en-US" sz="1800" b="0" i="0" u="sng" strike="noStrike" dirty="0">
                <a:effectLst/>
                <a:latin typeface="Calibri" panose="020F0502020204030204" pitchFamily="34" charset="0"/>
              </a:rPr>
              <a:t>                                                                       </a:t>
            </a:r>
            <a:r>
              <a:rPr lang="en-US" sz="1800" b="0" i="0" u="none" strike="noStrike" dirty="0">
                <a:effectLst/>
                <a:latin typeface="Times New Roman" panose="02020603050405020304" pitchFamily="18" charset="0"/>
              </a:rPr>
              <a:t>.</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I’m not feeling very well. I don’t fancy</a:t>
            </a:r>
            <a:r>
              <a:rPr lang="en-US" sz="1800" b="0" i="0" u="sng" strike="noStrike" dirty="0">
                <a:effectLst/>
                <a:latin typeface="Calibri" panose="020F0502020204030204" pitchFamily="34" charset="0"/>
              </a:rPr>
              <a:t>                                                                                                                  </a:t>
            </a:r>
            <a:r>
              <a:rPr lang="en-US" sz="1800" b="0" i="0" u="none" strike="noStrike" dirty="0">
                <a:effectLst/>
                <a:latin typeface="Times New Roman" panose="02020603050405020304" pitchFamily="18" charset="0"/>
              </a:rPr>
              <a:t>.</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I’m afraid there aren’t any chairs. I hope you don’t mind</a:t>
            </a:r>
            <a:r>
              <a:rPr lang="en-US" sz="1800" b="0" i="0" u="sng" strike="noStrike" dirty="0">
                <a:effectLst/>
                <a:latin typeface="Calibri" panose="020F0502020204030204" pitchFamily="34" charset="0"/>
              </a:rPr>
              <a:t>                                                                                   </a:t>
            </a:r>
            <a:r>
              <a:rPr lang="en-US" sz="1800" b="0" i="0" u="none" strike="noStrike" dirty="0">
                <a:effectLst/>
                <a:latin typeface="Times New Roman" panose="02020603050405020304" pitchFamily="18" charset="0"/>
              </a:rPr>
              <a:t>.</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It was a beautiful day, so I suggested</a:t>
            </a:r>
            <a:r>
              <a:rPr lang="en-US" sz="1800" b="0" i="0" u="sng" strike="noStrike" dirty="0">
                <a:effectLst/>
                <a:latin typeface="Calibri" panose="020F0502020204030204" pitchFamily="34" charset="0"/>
              </a:rPr>
              <a:t>                                                                                                                       </a:t>
            </a:r>
            <a:r>
              <a:rPr lang="en-US" sz="1800" b="0" i="0" u="none" strike="noStrike" dirty="0">
                <a:effectLst/>
                <a:latin typeface="Times New Roman" panose="02020603050405020304" pitchFamily="18" charset="0"/>
              </a:rPr>
              <a:t>.</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The movie was very funny. I couldn’t stop</a:t>
            </a:r>
            <a:r>
              <a:rPr lang="en-US" sz="1800" b="0" i="0" u="sng" strike="noStrike" dirty="0">
                <a:effectLst/>
                <a:latin typeface="Calibri" panose="020F0502020204030204" pitchFamily="34" charset="0"/>
              </a:rPr>
              <a:t>                                                                                                           </a:t>
            </a:r>
            <a:r>
              <a:rPr lang="en-US" sz="1800" b="0" i="0" u="none" strike="noStrike" dirty="0">
                <a:effectLst/>
                <a:latin typeface="Times New Roman" panose="02020603050405020304" pitchFamily="18" charset="0"/>
              </a:rPr>
              <a:t>.</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My car is unreliable. It keeps</a:t>
            </a:r>
            <a:r>
              <a:rPr lang="en-US" sz="1800" b="0" i="0" u="sng" strike="noStrike" dirty="0">
                <a:effectLst/>
                <a:latin typeface="Calibri" panose="020F0502020204030204" pitchFamily="34" charset="0"/>
              </a:rPr>
              <a:t>                                                                                                                                   </a:t>
            </a:r>
            <a:r>
              <a:rPr lang="en-US" sz="1800" b="0" i="0" u="none" strike="noStrike" dirty="0">
                <a:effectLst/>
                <a:latin typeface="Times New Roman" panose="02020603050405020304" pitchFamily="18" charset="0"/>
              </a:rPr>
              <a:t>.</a:t>
            </a:r>
          </a:p>
        </p:txBody>
      </p:sp>
    </p:spTree>
    <p:extLst>
      <p:ext uri="{BB962C8B-B14F-4D97-AF65-F5344CB8AC3E}">
        <p14:creationId xmlns:p14="http://schemas.microsoft.com/office/powerpoint/2010/main" val="29480077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332656"/>
            <a:ext cx="8435280" cy="6072230"/>
          </a:xfrm>
        </p:spPr>
        <p:txBody>
          <a:bodyPr>
            <a:normAutofit/>
          </a:bodyPr>
          <a:lstStyle/>
          <a:p>
            <a:pPr rtl="0">
              <a:spcBef>
                <a:spcPts val="0"/>
              </a:spcBef>
              <a:spcAft>
                <a:spcPts val="0"/>
              </a:spcAft>
            </a:pPr>
            <a:r>
              <a:rPr lang="en-US" sz="1800" b="1" i="0" u="none" strike="noStrike" dirty="0">
                <a:effectLst/>
                <a:latin typeface="Times New Roman" panose="02020603050405020304" pitchFamily="18" charset="0"/>
              </a:rPr>
              <a:t>8) Write sentences about yourself. Do you like these activities? Choose from these verbs:</a:t>
            </a:r>
            <a:r>
              <a:rPr lang="en-US" sz="1800" b="0" i="0" u="none" strike="noStrike" baseline="-25000" dirty="0">
                <a:effectLst/>
                <a:latin typeface="Yu Gothic UI Semibold" panose="020B0700000000000000" pitchFamily="34" charset="-128"/>
                <a:ea typeface="Yu Gothic UI Semibold" panose="020B0700000000000000" pitchFamily="34" charset="-128"/>
              </a:rPr>
              <a:t> </a:t>
            </a:r>
            <a:endParaRPr lang="en-US" sz="1600" b="0" dirty="0">
              <a:effectLst/>
            </a:endParaRPr>
          </a:p>
          <a:p>
            <a:pPr rtl="0" fontAlgn="base">
              <a:spcBef>
                <a:spcPts val="0"/>
              </a:spcBef>
              <a:spcAft>
                <a:spcPts val="0"/>
              </a:spcAft>
              <a:buFont typeface="+mj-lt"/>
              <a:buAutoNum type="arabicPeriod"/>
            </a:pPr>
            <a:br>
              <a:rPr lang="en-US" sz="1600" b="0" dirty="0">
                <a:effectLst/>
              </a:rPr>
            </a:br>
            <a:r>
              <a:rPr lang="en-US" sz="1800" b="0" i="0" u="none" strike="noStrike" dirty="0">
                <a:effectLst/>
                <a:latin typeface="Times New Roman" panose="02020603050405020304" pitchFamily="18" charset="0"/>
              </a:rPr>
              <a:t>(flying)</a:t>
            </a:r>
            <a:r>
              <a:rPr lang="en-US" sz="1800" b="0" i="0" u="sng" strike="noStrike" dirty="0">
                <a:effectLst/>
                <a:latin typeface="Times New Roman" panose="02020603050405020304" pitchFamily="18" charset="0"/>
              </a:rPr>
              <a:t> </a:t>
            </a:r>
            <a:r>
              <a:rPr lang="en-US" sz="1800" b="1" i="1" u="sng" strike="noStrike" dirty="0">
                <a:effectLst/>
                <a:latin typeface="Times New Roman" panose="02020603050405020304" pitchFamily="18" charset="0"/>
              </a:rPr>
              <a:t>I don’t like flying.  </a:t>
            </a:r>
            <a:r>
              <a:rPr lang="en-US" sz="1800" b="1" i="1" u="none" strike="noStrike" dirty="0">
                <a:effectLst/>
                <a:latin typeface="Times New Roman" panose="02020603050405020304" pitchFamily="18" charset="0"/>
              </a:rPr>
              <a:t>   or </a:t>
            </a:r>
            <a:r>
              <a:rPr lang="en-US" sz="1800" b="1" i="1" u="sng" strike="noStrike" dirty="0">
                <a:effectLst/>
                <a:latin typeface="Times New Roman" panose="02020603050405020304" pitchFamily="18" charset="0"/>
              </a:rPr>
              <a:t> I don’t like to fly</a:t>
            </a:r>
            <a:r>
              <a:rPr lang="en-US" sz="1800" b="1" i="1" u="sng" strike="noStrike" dirty="0">
                <a:effectLst/>
                <a:latin typeface="Calibri" panose="020F0502020204030204" pitchFamily="34" charset="0"/>
              </a:rPr>
              <a:t> </a:t>
            </a:r>
            <a:r>
              <a:rPr lang="en-US" sz="1800" b="0" i="0" u="sng" strike="noStrike" dirty="0">
                <a:effectLst/>
                <a:latin typeface="Calibri" panose="020F0502020204030204" pitchFamily="34" charset="0"/>
              </a:rPr>
              <a:t>                                                                               </a:t>
            </a:r>
            <a:r>
              <a:rPr lang="en-US" sz="1800" b="0" i="0" u="sng" strike="noStrike" dirty="0">
                <a:effectLst/>
                <a:latin typeface="Times New Roman" panose="02020603050405020304" pitchFamily="18" charset="0"/>
              </a:rPr>
              <a:t>.</a:t>
            </a:r>
            <a:endParaRPr lang="en-US" sz="1800" b="0" i="0" u="none" strike="noStrike" dirty="0">
              <a:effectLst/>
              <a:latin typeface="Times New Roman" panose="02020603050405020304" pitchFamily="18" charset="0"/>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(playing cards) </a:t>
            </a:r>
            <a:r>
              <a:rPr lang="en-US" sz="1800" b="0" i="0" u="sng" strike="noStrike" dirty="0">
                <a:effectLst/>
                <a:latin typeface="Calibri" panose="020F0502020204030204" pitchFamily="34" charset="0"/>
              </a:rPr>
              <a:t>                                                                                                                                                          .</a:t>
            </a:r>
            <a:endParaRPr lang="en-US" sz="1800" b="0" i="0" u="none" strike="noStrike" dirty="0">
              <a:effectLst/>
              <a:latin typeface="Times New Roman" panose="02020603050405020304" pitchFamily="18" charset="0"/>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(being alone) </a:t>
            </a:r>
            <a:r>
              <a:rPr lang="en-US" sz="1800" b="0" i="0" u="sng" strike="noStrike" dirty="0">
                <a:effectLst/>
                <a:latin typeface="Calibri" panose="020F0502020204030204" pitchFamily="34" charset="0"/>
              </a:rPr>
              <a:t>                                                                                                                                                             .</a:t>
            </a:r>
            <a:endParaRPr lang="en-US" sz="1800" b="0" i="0" u="none" strike="noStrike" dirty="0">
              <a:effectLst/>
              <a:latin typeface="Times New Roman" panose="02020603050405020304" pitchFamily="18" charset="0"/>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(going to museums) </a:t>
            </a:r>
            <a:r>
              <a:rPr lang="en-US" sz="1800" b="0" i="0" u="sng" strike="noStrike" dirty="0">
                <a:effectLst/>
                <a:latin typeface="Calibri" panose="020F0502020204030204" pitchFamily="34" charset="0"/>
              </a:rPr>
              <a:t>                                                                                                                                                  .</a:t>
            </a:r>
            <a:endParaRPr lang="en-US" sz="1800" b="0" i="0" u="none" strike="noStrike" dirty="0">
              <a:effectLst/>
              <a:latin typeface="Times New Roman" panose="02020603050405020304" pitchFamily="18" charset="0"/>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(cooking)</a:t>
            </a:r>
            <a:r>
              <a:rPr lang="en-US" sz="1800" b="0" i="0" u="sng" strike="noStrike" dirty="0">
                <a:effectLst/>
                <a:latin typeface="Calibri" panose="020F0502020204030204" pitchFamily="34" charset="0"/>
              </a:rPr>
              <a:t>                                                                                                                                                                    .</a:t>
            </a:r>
            <a:endParaRPr lang="en-US" sz="1800" b="0" i="0" u="none" strike="noStrike" dirty="0">
              <a:effectLst/>
              <a:latin typeface="Times New Roman" panose="02020603050405020304" pitchFamily="18" charset="0"/>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(getting up early)</a:t>
            </a:r>
            <a:r>
              <a:rPr lang="en-US" sz="1800" b="0" i="0" u="sng" strike="noStrike" dirty="0">
                <a:effectLst/>
                <a:latin typeface="Calibri" panose="020F0502020204030204" pitchFamily="34" charset="0"/>
              </a:rPr>
              <a:t>                                                                                                                                                        .</a:t>
            </a:r>
            <a:endParaRPr lang="en-US" sz="1800" b="0" i="0" u="none" strike="noStrike" dirty="0">
              <a:effectLst/>
              <a:latin typeface="Times New Roman" panose="02020603050405020304" pitchFamily="18" charset="0"/>
            </a:endParaRPr>
          </a:p>
        </p:txBody>
      </p:sp>
      <p:pic>
        <p:nvPicPr>
          <p:cNvPr id="4" name="Рисунок 3">
            <a:extLst>
              <a:ext uri="{FF2B5EF4-FFF2-40B4-BE49-F238E27FC236}">
                <a16:creationId xmlns:a16="http://schemas.microsoft.com/office/drawing/2014/main" id="{B292F31C-3AE0-FBA2-B223-74A11D6856F5}"/>
              </a:ext>
            </a:extLst>
          </p:cNvPr>
          <p:cNvPicPr>
            <a:picLocks noChangeAspect="1"/>
          </p:cNvPicPr>
          <p:nvPr/>
        </p:nvPicPr>
        <p:blipFill>
          <a:blip r:embed="rId2"/>
          <a:stretch>
            <a:fillRect/>
          </a:stretch>
        </p:blipFill>
        <p:spPr>
          <a:xfrm>
            <a:off x="1403648" y="692696"/>
            <a:ext cx="3714750" cy="323850"/>
          </a:xfrm>
          <a:prstGeom prst="rect">
            <a:avLst/>
          </a:prstGeom>
        </p:spPr>
      </p:pic>
    </p:spTree>
    <p:extLst>
      <p:ext uri="{BB962C8B-B14F-4D97-AF65-F5344CB8AC3E}">
        <p14:creationId xmlns:p14="http://schemas.microsoft.com/office/powerpoint/2010/main" val="18165080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B60C120-E153-4FFB-4C39-7C6E2FDBFA0D}"/>
              </a:ext>
            </a:extLst>
          </p:cNvPr>
          <p:cNvSpPr txBox="1"/>
          <p:nvPr/>
        </p:nvSpPr>
        <p:spPr>
          <a:xfrm>
            <a:off x="1763688" y="2276872"/>
            <a:ext cx="5760640" cy="1938992"/>
          </a:xfrm>
          <a:prstGeom prst="rect">
            <a:avLst/>
          </a:prstGeom>
          <a:noFill/>
        </p:spPr>
        <p:txBody>
          <a:bodyPr wrap="square" rtlCol="0">
            <a:spAutoFit/>
          </a:bodyPr>
          <a:lstStyle/>
          <a:p>
            <a:pPr algn="ctr"/>
            <a:r>
              <a:rPr lang="uk-UA" sz="4000" b="1" dirty="0"/>
              <a:t>Дякую за увагу!</a:t>
            </a:r>
            <a:br>
              <a:rPr lang="uk-UA" sz="4000" b="1" dirty="0"/>
            </a:br>
            <a:r>
              <a:rPr lang="en-US" sz="4000" b="1" dirty="0"/>
              <a:t>Thank you for your attention!</a:t>
            </a:r>
            <a:endParaRPr lang="ru-UA" sz="4000"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1142984"/>
            <a:ext cx="7467600" cy="1143000"/>
          </a:xfrm>
        </p:spPr>
        <p:txBody>
          <a:bodyPr>
            <a:noAutofit/>
          </a:bodyPr>
          <a:lstStyle/>
          <a:p>
            <a:pPr algn="ctr" rtl="0">
              <a:spcBef>
                <a:spcPts val="0"/>
              </a:spcBef>
              <a:spcAft>
                <a:spcPts val="0"/>
              </a:spcAft>
            </a:pPr>
            <a:r>
              <a:rPr lang="uk-UA" sz="3200" b="0" i="0" u="none" strike="noStrike" dirty="0">
                <a:solidFill>
                  <a:schemeClr val="accent3"/>
                </a:solidFill>
                <a:effectLst/>
                <a:latin typeface="Times New Roman" panose="02020603050405020304" pitchFamily="18" charset="0"/>
              </a:rPr>
              <a:t>Практичне заняття </a:t>
            </a:r>
            <a:r>
              <a:rPr lang="en-US" sz="3200" dirty="0">
                <a:solidFill>
                  <a:schemeClr val="accent3"/>
                </a:solidFill>
                <a:latin typeface="Times New Roman" panose="02020603050405020304" pitchFamily="18" charset="0"/>
              </a:rPr>
              <a:t>24</a:t>
            </a:r>
            <a:r>
              <a:rPr lang="uk-UA" sz="3200" b="0" i="0" u="none" strike="noStrike" dirty="0">
                <a:solidFill>
                  <a:schemeClr val="accent3"/>
                </a:solidFill>
                <a:effectLst/>
                <a:latin typeface="Times New Roman" panose="02020603050405020304" pitchFamily="18" charset="0"/>
              </a:rPr>
              <a:t> (2 год.)</a:t>
            </a:r>
            <a:endParaRPr lang="ru-RU" sz="3200" b="1" i="1" dirty="0">
              <a:ln w="17780" cmpd="sng">
                <a:solidFill>
                  <a:schemeClr val="accent1">
                    <a:tint val="3000"/>
                  </a:schemeClr>
                </a:solidFill>
                <a:prstDash val="solid"/>
                <a:miter lim="800000"/>
              </a:ln>
              <a:solidFill>
                <a:schemeClr val="accent3"/>
              </a:solidFill>
              <a:effectLst>
                <a:outerShdw blurRad="55000" dist="50800" dir="5400000" algn="tl">
                  <a:srgbClr val="000000">
                    <a:alpha val="33000"/>
                  </a:srgbClr>
                </a:outerShdw>
              </a:effectLst>
            </a:endParaRPr>
          </a:p>
        </p:txBody>
      </p:sp>
      <p:sp>
        <p:nvSpPr>
          <p:cNvPr id="3" name="Содержимое 2"/>
          <p:cNvSpPr>
            <a:spLocks noGrp="1"/>
          </p:cNvSpPr>
          <p:nvPr>
            <p:ph idx="1"/>
          </p:nvPr>
        </p:nvSpPr>
        <p:spPr>
          <a:xfrm>
            <a:off x="364840" y="2771817"/>
            <a:ext cx="8414320" cy="1800200"/>
          </a:xfrm>
        </p:spPr>
        <p:txBody>
          <a:bodyPr>
            <a:noAutofit/>
          </a:bodyPr>
          <a:lstStyle/>
          <a:p>
            <a:pPr marL="107309" indent="0" algn="ctr" rtl="0">
              <a:spcBef>
                <a:spcPts val="0"/>
              </a:spcBef>
              <a:spcAft>
                <a:spcPts val="0"/>
              </a:spcAft>
              <a:buNone/>
            </a:pPr>
            <a:r>
              <a:rPr lang="en-US" sz="2800" b="1" i="0" u="none" strike="noStrike" dirty="0">
                <a:effectLst/>
                <a:latin typeface="Times New Roman" panose="02020603050405020304" pitchFamily="18" charset="0"/>
              </a:rPr>
              <a:t>IT Project Management. Verb + -</a:t>
            </a:r>
            <a:r>
              <a:rPr lang="en-US" sz="2800" b="1" i="0" u="none" strike="noStrike" dirty="0" err="1">
                <a:effectLst/>
                <a:latin typeface="Times New Roman" panose="02020603050405020304" pitchFamily="18" charset="0"/>
              </a:rPr>
              <a:t>ing</a:t>
            </a:r>
            <a:r>
              <a:rPr lang="en-US" sz="2800" b="1" i="0" u="none" strike="noStrike" dirty="0">
                <a:effectLst/>
                <a:latin typeface="Times New Roman" panose="02020603050405020304" pitchFamily="18" charset="0"/>
              </a:rPr>
              <a:t> (enjoy doing / stop doing etc.) + -</a:t>
            </a:r>
            <a:r>
              <a:rPr lang="en-US" sz="2800" b="1" i="0" u="none" strike="noStrike" dirty="0" err="1">
                <a:effectLst/>
                <a:latin typeface="Times New Roman" panose="02020603050405020304" pitchFamily="18" charset="0"/>
              </a:rPr>
              <a:t>ing</a:t>
            </a:r>
            <a:r>
              <a:rPr lang="en-US" sz="2800" b="1" i="0" u="none" strike="noStrike" dirty="0">
                <a:effectLst/>
                <a:latin typeface="Times New Roman" panose="02020603050405020304" pitchFamily="18" charset="0"/>
              </a:rPr>
              <a:t> or to … 3 (like / would like etc.) Grammar revision</a:t>
            </a:r>
            <a:endParaRPr lang="en-US" sz="2800" b="0" dirty="0">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Objectives:</a:t>
            </a:r>
            <a:endParaRPr lang="ru-RU" dirty="0"/>
          </a:p>
        </p:txBody>
      </p:sp>
      <p:sp>
        <p:nvSpPr>
          <p:cNvPr id="3" name="Содержимое 2"/>
          <p:cNvSpPr>
            <a:spLocks noGrp="1"/>
          </p:cNvSpPr>
          <p:nvPr>
            <p:ph idx="1"/>
          </p:nvPr>
        </p:nvSpPr>
        <p:spPr>
          <a:xfrm>
            <a:off x="611560" y="1988840"/>
            <a:ext cx="7704740" cy="4195481"/>
          </a:xfrm>
        </p:spPr>
        <p:txBody>
          <a:bodyPr>
            <a:normAutofit/>
          </a:bodyPr>
          <a:lstStyle/>
          <a:p>
            <a:pPr rtl="0">
              <a:spcBef>
                <a:spcPts val="0"/>
              </a:spcBef>
              <a:spcAft>
                <a:spcPts val="0"/>
              </a:spcAft>
            </a:pPr>
            <a:r>
              <a:rPr lang="en-US" sz="1800" b="0" i="0" u="none" strike="noStrike" dirty="0">
                <a:effectLst/>
                <a:latin typeface="Times New Roman" panose="02020603050405020304" pitchFamily="18" charset="0"/>
              </a:rPr>
              <a:t>- to learn new vocabulary;</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   to practice grammar structures;</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to enable </a:t>
            </a:r>
            <a:r>
              <a:rPr lang="en-US" sz="1800" b="0" i="0" u="none" strike="noStrike" dirty="0" err="1">
                <a:effectLst/>
                <a:latin typeface="Times New Roman" panose="02020603050405020304" pitchFamily="18" charset="0"/>
              </a:rPr>
              <a:t>st’s</a:t>
            </a:r>
            <a:r>
              <a:rPr lang="en-US" sz="1800" b="0" i="0" u="none" strike="noStrike" dirty="0">
                <a:effectLst/>
                <a:latin typeface="Times New Roman" panose="02020603050405020304" pitchFamily="18" charset="0"/>
              </a:rPr>
              <a:t> to talk and write on the topic;</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to </a:t>
            </a:r>
            <a:r>
              <a:rPr lang="en-US" sz="1800" b="0" i="0" u="none" strike="noStrike" dirty="0" err="1">
                <a:effectLst/>
                <a:latin typeface="Times New Roman" panose="02020603050405020304" pitchFamily="18" charset="0"/>
              </a:rPr>
              <a:t>instil</a:t>
            </a:r>
            <a:r>
              <a:rPr lang="en-US" sz="1800" b="0" i="0" u="none" strike="noStrike" dirty="0">
                <a:effectLst/>
                <a:latin typeface="Times New Roman" panose="02020603050405020304" pitchFamily="18" charset="0"/>
              </a:rPr>
              <a:t> the idea that learning languages is necessary and essential;</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to encourage </a:t>
            </a:r>
            <a:r>
              <a:rPr lang="en-US" sz="1800" b="0" i="0" u="none" strike="noStrike" dirty="0" err="1">
                <a:effectLst/>
                <a:latin typeface="Times New Roman" panose="02020603050405020304" pitchFamily="18" charset="0"/>
              </a:rPr>
              <a:t>st’s</a:t>
            </a:r>
            <a:r>
              <a:rPr lang="en-US" sz="1800" b="0" i="0" u="none" strike="noStrike" dirty="0">
                <a:effectLst/>
                <a:latin typeface="Times New Roman" panose="02020603050405020304" pitchFamily="18" charset="0"/>
              </a:rPr>
              <a:t> to go on learning English at the next level;</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to lay the foundations for future study in terms to basic structures, lexis, language functions and basic study</a:t>
            </a:r>
            <a:endParaRPr lang="en-US" sz="1600" b="0" dirty="0">
              <a:effectLs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Plan:</a:t>
            </a:r>
            <a:endParaRPr lang="ru-RU" dirty="0"/>
          </a:p>
        </p:txBody>
      </p:sp>
      <p:sp>
        <p:nvSpPr>
          <p:cNvPr id="3" name="Содержимое 2"/>
          <p:cNvSpPr>
            <a:spLocks noGrp="1"/>
          </p:cNvSpPr>
          <p:nvPr>
            <p:ph idx="1"/>
          </p:nvPr>
        </p:nvSpPr>
        <p:spPr>
          <a:xfrm>
            <a:off x="457200" y="1600200"/>
            <a:ext cx="8329642" cy="5114948"/>
          </a:xfrm>
        </p:spPr>
        <p:txBody>
          <a:bodyPr>
            <a:normAutofit/>
          </a:bodyPr>
          <a:lstStyle/>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Vocabulary activity.</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Discussing of the topic « Internet safety, Passive 3</a:t>
            </a:r>
            <a:r>
              <a:rPr lang="en-US" sz="1800" b="1" i="0" u="none"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  Grammar revision</a:t>
            </a:r>
            <a:endParaRPr lang="en-US" sz="1800" b="1" i="0" u="none" strike="noStrike" dirty="0">
              <a:effectLst/>
              <a:latin typeface="Times New Roman" panose="02020603050405020304" pitchFamily="18" charset="0"/>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Listening, reading, writing, speaking.</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Grammar activity.</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Communicative activities :</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1. Give the English equivalents the following words and word combinations.</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2. Answer the questions to the text.</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3. Fill in the blanks with the necessary words from the active vocabulary. </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4. Complete the following sentences.</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5. Put in the right order. The underlined word is the beginning of the sentence.</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6. Translate the following sentences into English.</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Home task: Reading an additional text on the topic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References:</a:t>
            </a:r>
            <a:endParaRPr lang="ru-RU" dirty="0"/>
          </a:p>
        </p:txBody>
      </p:sp>
      <p:sp>
        <p:nvSpPr>
          <p:cNvPr id="3" name="Содержимое 2"/>
          <p:cNvSpPr>
            <a:spLocks noGrp="1"/>
          </p:cNvSpPr>
          <p:nvPr>
            <p:ph idx="1"/>
          </p:nvPr>
        </p:nvSpPr>
        <p:spPr>
          <a:xfrm>
            <a:off x="323528" y="1152983"/>
            <a:ext cx="8335762" cy="5638451"/>
          </a:xfrm>
        </p:spPr>
        <p:txBody>
          <a:bodyPr>
            <a:noAutofit/>
          </a:bodyPr>
          <a:lstStyle/>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Волошина О.В., </a:t>
            </a:r>
            <a:r>
              <a:rPr lang="en-US" sz="1600" b="0" i="0" u="none" strike="noStrike" dirty="0">
                <a:effectLst/>
                <a:latin typeface="Times New Roman" panose="02020603050405020304" pitchFamily="18" charset="0"/>
              </a:rPr>
              <a:t>English for Computer Science Students: </a:t>
            </a:r>
            <a:r>
              <a:rPr lang="uk-UA" sz="1600" b="0" i="0" u="none" strike="noStrike" dirty="0">
                <a:effectLst/>
                <a:latin typeface="Times New Roman" panose="02020603050405020304" pitchFamily="18" charset="0"/>
              </a:rPr>
              <a:t>Методичні рекомендації для практичних занять з дисципліни «Іноземна мова» для студентів денної форми навчання першого (бакалаврського) освітнього рівня галузі знань 12 «Інформаційні технології» спеціальності 122 «Комп’ютерні науки». Вінниця: ВНАУ, 2023. 73 ст.</a:t>
            </a:r>
          </a:p>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Кравець Р.А. Лінгвокраїнознавчі аспекти викладання граматики англійської мови в аграрному ВНЗ: методичні рекомендації / Р.А. Кравець. – Вінниця : ВНАУ, 2017. – 62 с.</a:t>
            </a:r>
          </a:p>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Ковальова К. В. Волошина О.В Англійська мова: Методичні вказівки для практичних занять та самостійної роботи студентів денної та заочної форм навчання з іноземної мови спеціальності 075 «Маркетинг», 073 «Менеджмент», галузі знань 07 «Управління та адміністрування» – Вінниця, 2020. – 100 с.</a:t>
            </a:r>
          </a:p>
          <a:p>
            <a:pPr rtl="0" fontAlgn="base">
              <a:spcBef>
                <a:spcPts val="0"/>
              </a:spcBef>
              <a:spcAft>
                <a:spcPts val="0"/>
              </a:spcAft>
              <a:buFont typeface="+mj-lt"/>
              <a:buAutoNum type="arabicPeriod"/>
            </a:pPr>
            <a:r>
              <a:rPr lang="en-US" sz="1600" b="0" i="0" u="none" strike="noStrike" dirty="0">
                <a:effectLst/>
                <a:latin typeface="Times New Roman" panose="02020603050405020304" pitchFamily="18" charset="0"/>
              </a:rPr>
              <a:t>Modern English-Ukrainian Dictionary: Over 160,000 Words and Expressions / Mykola </a:t>
            </a:r>
            <a:r>
              <a:rPr lang="en-US" sz="1600" b="0" i="0" u="none" strike="noStrike" dirty="0" err="1">
                <a:effectLst/>
                <a:latin typeface="Times New Roman" panose="02020603050405020304" pitchFamily="18" charset="0"/>
              </a:rPr>
              <a:t>Ivanovych</a:t>
            </a:r>
            <a:r>
              <a:rPr lang="en-US" sz="1600" b="0" i="0" u="none" strike="noStrike" dirty="0">
                <a:effectLst/>
                <a:latin typeface="Times New Roman" panose="02020603050405020304" pitchFamily="18" charset="0"/>
              </a:rPr>
              <a:t> </a:t>
            </a:r>
            <a:r>
              <a:rPr lang="en-US" sz="1600" b="0" i="0" u="none" strike="noStrike" dirty="0" err="1">
                <a:effectLst/>
                <a:latin typeface="Times New Roman" panose="02020603050405020304" pitchFamily="18" charset="0"/>
              </a:rPr>
              <a:t>Balla</a:t>
            </a:r>
            <a:r>
              <a:rPr lang="en-US" sz="1600" b="0" i="0" u="none" strike="noStrike" dirty="0">
                <a:effectLst/>
                <a:latin typeface="Times New Roman" panose="02020603050405020304" pitchFamily="18" charset="0"/>
              </a:rPr>
              <a:t>. – Kyiv: </a:t>
            </a:r>
            <a:r>
              <a:rPr lang="en-US" sz="1600" b="0" i="0" u="none" strike="noStrike" dirty="0" err="1">
                <a:effectLst/>
                <a:latin typeface="Times New Roman" panose="02020603050405020304" pitchFamily="18" charset="0"/>
              </a:rPr>
              <a:t>Chumatskiy</a:t>
            </a:r>
            <a:r>
              <a:rPr lang="en-US" sz="1600" b="0" i="0" u="none" strike="noStrike" dirty="0">
                <a:effectLst/>
                <a:latin typeface="Times New Roman" panose="02020603050405020304" pitchFamily="18" charset="0"/>
              </a:rPr>
              <a:t> </a:t>
            </a:r>
            <a:r>
              <a:rPr lang="en-US" sz="1600" b="0" i="0" u="none" strike="noStrike" dirty="0" err="1">
                <a:effectLst/>
                <a:latin typeface="Times New Roman" panose="02020603050405020304" pitchFamily="18" charset="0"/>
              </a:rPr>
              <a:t>Shliakh</a:t>
            </a:r>
            <a:r>
              <a:rPr lang="en-US" sz="1600" b="0" i="0" u="none" strike="noStrike" dirty="0">
                <a:effectLst/>
                <a:latin typeface="Times New Roman" panose="02020603050405020304" pitchFamily="18" charset="0"/>
              </a:rPr>
              <a:t> pub., 2007. – 668 p.</a:t>
            </a:r>
          </a:p>
          <a:p>
            <a:pPr rtl="0" fontAlgn="base">
              <a:spcBef>
                <a:spcPts val="0"/>
              </a:spcBef>
              <a:spcAft>
                <a:spcPts val="0"/>
              </a:spcAft>
              <a:buFont typeface="+mj-lt"/>
              <a:buAutoNum type="arabicPeriod"/>
            </a:pPr>
            <a:r>
              <a:rPr lang="en-US" sz="1600" b="0" i="0" u="none" strike="noStrike" dirty="0">
                <a:effectLst/>
                <a:latin typeface="Times New Roman" panose="02020603050405020304" pitchFamily="18" charset="0"/>
              </a:rPr>
              <a:t>The Oxford Dictionary of Business World. (2020) //</a:t>
            </a:r>
            <a:r>
              <a:rPr lang="en-US" sz="1600" b="0" i="0" u="none" strike="noStrike" dirty="0" err="1">
                <a:effectLst/>
                <a:latin typeface="Times New Roman" panose="02020603050405020304" pitchFamily="18" charset="0"/>
              </a:rPr>
              <a:t>Gen.Editors</a:t>
            </a:r>
            <a:r>
              <a:rPr lang="en-US" sz="1600" b="0" i="0" u="none" strike="noStrike" dirty="0">
                <a:effectLst/>
                <a:latin typeface="Times New Roman" panose="02020603050405020304" pitchFamily="18" charset="0"/>
              </a:rPr>
              <a:t> Dr Alan Isaacs, </a:t>
            </a:r>
            <a:r>
              <a:rPr lang="en-US" sz="1600" b="0" i="0" u="none" strike="noStrike" dirty="0" err="1">
                <a:effectLst/>
                <a:latin typeface="Times New Roman" panose="02020603050405020304" pitchFamily="18" charset="0"/>
              </a:rPr>
              <a:t>Ms</a:t>
            </a:r>
            <a:r>
              <a:rPr lang="en-US" sz="1600" b="0" i="0" u="none" strike="noStrike" dirty="0">
                <a:effectLst/>
                <a:latin typeface="Times New Roman" panose="02020603050405020304" pitchFamily="18" charset="0"/>
              </a:rPr>
              <a:t> Elizabeth Martin. Oxford: Oxford University Press</a:t>
            </a:r>
          </a:p>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Верба Л.Г., Верба Г.В. Граматика сучасної англійської мови. Довідник: Мова </a:t>
            </a:r>
            <a:r>
              <a:rPr lang="uk-UA" sz="1600" b="0" i="0" u="none" strike="noStrike" dirty="0" err="1">
                <a:effectLst/>
                <a:latin typeface="Times New Roman" panose="02020603050405020304" pitchFamily="18" charset="0"/>
              </a:rPr>
              <a:t>англ</a:t>
            </a:r>
            <a:r>
              <a:rPr lang="uk-UA" sz="1600" b="0" i="0" u="none" strike="noStrike" dirty="0">
                <a:effectLst/>
                <a:latin typeface="Times New Roman" panose="02020603050405020304" pitchFamily="18" charset="0"/>
              </a:rPr>
              <a:t>., </a:t>
            </a:r>
            <a:r>
              <a:rPr lang="uk-UA" sz="1600" b="0" i="0" u="none" strike="noStrike" dirty="0" err="1">
                <a:effectLst/>
                <a:latin typeface="Times New Roman" panose="02020603050405020304" pitchFamily="18" charset="0"/>
              </a:rPr>
              <a:t>укр</a:t>
            </a:r>
            <a:r>
              <a:rPr lang="uk-UA" sz="1600" b="0" i="0" u="none" strike="noStrike" dirty="0">
                <a:effectLst/>
                <a:latin typeface="Times New Roman" panose="02020603050405020304" pitchFamily="18" charset="0"/>
              </a:rPr>
              <a:t>. Київ: ТОВ «ВП Логос-М», 2020.</a:t>
            </a:r>
          </a:p>
          <a:p>
            <a:pPr rtl="0" fontAlgn="base">
              <a:spcBef>
                <a:spcPts val="0"/>
              </a:spcBef>
              <a:spcAft>
                <a:spcPts val="0"/>
              </a:spcAft>
              <a:buFont typeface="+mj-lt"/>
              <a:buAutoNum type="arabicPeriod"/>
            </a:pPr>
            <a:r>
              <a:rPr lang="uk-UA" sz="1600" b="0" i="0" u="none" strike="noStrike" dirty="0" err="1">
                <a:effectLst/>
                <a:latin typeface="Times New Roman" panose="02020603050405020304" pitchFamily="18" charset="0"/>
              </a:rPr>
              <a:t>Голіцинський</a:t>
            </a:r>
            <a:r>
              <a:rPr lang="uk-UA" sz="1600" b="0" i="0" u="none" strike="noStrike" dirty="0">
                <a:effectLst/>
                <a:latin typeface="Times New Roman" panose="02020603050405020304" pitchFamily="18" charset="0"/>
              </a:rPr>
              <a:t> Ю. Граматика. Збірник вправ. Київ: </a:t>
            </a:r>
            <a:r>
              <a:rPr lang="uk-UA" sz="1600" b="0" i="0" u="none" strike="noStrike" dirty="0" err="1">
                <a:effectLst/>
                <a:latin typeface="Times New Roman" panose="02020603050405020304" pitchFamily="18" charset="0"/>
              </a:rPr>
              <a:t>Інкос</a:t>
            </a:r>
            <a:r>
              <a:rPr lang="uk-UA" sz="1600" b="0" i="0" u="none" strike="noStrike" dirty="0">
                <a:effectLst/>
                <a:latin typeface="Times New Roman" panose="02020603050405020304" pitchFamily="18" charset="0"/>
              </a:rPr>
              <a:t>, 2020.</a:t>
            </a:r>
          </a:p>
          <a:p>
            <a:pPr rtl="0" fontAlgn="base">
              <a:spcBef>
                <a:spcPts val="0"/>
              </a:spcBef>
              <a:spcAft>
                <a:spcPts val="0"/>
              </a:spcAft>
              <a:buFont typeface="+mj-lt"/>
              <a:buAutoNum type="arabicPeriod"/>
            </a:pPr>
            <a:r>
              <a:rPr lang="en-US" sz="1600" b="0" i="0" u="none" strike="noStrike" dirty="0">
                <a:effectLst/>
                <a:latin typeface="Times New Roman" panose="02020603050405020304" pitchFamily="18" charset="0"/>
              </a:rPr>
              <a:t>Murphy R. English Grammar in Use /Murphy R. – Cambridge University Press, 2021.</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err="1"/>
              <a:t>Хід</a:t>
            </a:r>
            <a:r>
              <a:rPr lang="ru-RU" dirty="0"/>
              <a:t> </a:t>
            </a:r>
            <a:r>
              <a:rPr lang="ru-RU" dirty="0" err="1"/>
              <a:t>заняття</a:t>
            </a:r>
            <a:r>
              <a:rPr lang="ru-RU" dirty="0"/>
              <a:t> (</a:t>
            </a:r>
            <a:r>
              <a:rPr lang="en-US" dirty="0"/>
              <a:t>Procedure)</a:t>
            </a:r>
            <a:endParaRPr lang="ru-RU" dirty="0"/>
          </a:p>
        </p:txBody>
      </p:sp>
      <p:sp>
        <p:nvSpPr>
          <p:cNvPr id="3" name="Содержимое 2"/>
          <p:cNvSpPr>
            <a:spLocks noGrp="1"/>
          </p:cNvSpPr>
          <p:nvPr>
            <p:ph idx="1"/>
          </p:nvPr>
        </p:nvSpPr>
        <p:spPr>
          <a:xfrm>
            <a:off x="642910" y="1857364"/>
            <a:ext cx="7467600" cy="4525963"/>
          </a:xfrm>
        </p:spPr>
        <p:txBody>
          <a:bodyPr>
            <a:normAutofit/>
          </a:bodyPr>
          <a:lstStyle/>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Learn the new words and word combinations.</a:t>
            </a:r>
          </a:p>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Make some questions on the text.</a:t>
            </a:r>
          </a:p>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Read the text and translate into Ukrainian in the written form.</a:t>
            </a:r>
          </a:p>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Make summery of the text in English.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07504" y="404664"/>
            <a:ext cx="8928992" cy="6912768"/>
          </a:xfrm>
        </p:spPr>
        <p:txBody>
          <a:bodyPr>
            <a:noAutofit/>
          </a:bodyPr>
          <a:lstStyle/>
          <a:p>
            <a:pPr rtl="0">
              <a:spcBef>
                <a:spcPts val="0"/>
              </a:spcBef>
              <a:spcAft>
                <a:spcPts val="0"/>
              </a:spcAft>
            </a:pPr>
            <a:r>
              <a:rPr lang="en-US" sz="1200" b="1" i="0" u="none" strike="noStrike" dirty="0">
                <a:effectLst/>
                <a:latin typeface="Times New Roman" panose="02020603050405020304" pitchFamily="18" charset="0"/>
              </a:rPr>
              <a:t>IT Project Management</a:t>
            </a:r>
            <a:endParaRPr lang="en-US" sz="1200" b="0" dirty="0">
              <a:effectLst/>
            </a:endParaRPr>
          </a:p>
          <a:p>
            <a:pPr indent="0" algn="just" rtl="0">
              <a:spcBef>
                <a:spcPts val="0"/>
              </a:spcBef>
              <a:spcAft>
                <a:spcPts val="0"/>
              </a:spcAft>
              <a:buNone/>
            </a:pPr>
            <a:r>
              <a:rPr lang="en-US" sz="1200" b="0" i="0" u="none" strike="noStrike" dirty="0">
                <a:effectLst/>
                <a:latin typeface="Times New Roman" panose="02020603050405020304" pitchFamily="18" charset="0"/>
              </a:rPr>
              <a:t> Effective project management is crucial for the successful implementation of IT projects. With the rapidly evolving landscape of technology and the increasing complexity of IT initiatives, organizations rely on skilled project managers to plan, execute, and deliver projects on time, within budget, and with desired outcomes.</a:t>
            </a:r>
            <a:endParaRPr lang="en-US" sz="1200" b="0" dirty="0">
              <a:effectLst/>
            </a:endParaRPr>
          </a:p>
          <a:p>
            <a:pPr indent="0" algn="just" rtl="0">
              <a:spcBef>
                <a:spcPts val="0"/>
              </a:spcBef>
              <a:spcAft>
                <a:spcPts val="0"/>
              </a:spcAft>
              <a:buNone/>
            </a:pPr>
            <a:r>
              <a:rPr lang="en-US" sz="1200" b="0" i="0" u="none" strike="noStrike" dirty="0">
                <a:effectLst/>
                <a:latin typeface="Times New Roman" panose="02020603050405020304" pitchFamily="18" charset="0"/>
              </a:rPr>
              <a:t> IT project management involves a systematic approach to overseeing all aspects of a project, from initiation to completion. It encompasses defining project objectives, identifying stakeholders, allocating resources, creating a project schedule, managing risks, and ensuring quality control. The role of an IT project manager is to coordinate various teams, facilitate communication, and make informed decisions to keep the project on track.</a:t>
            </a:r>
            <a:endParaRPr lang="en-US" sz="1200" b="0" dirty="0">
              <a:effectLst/>
            </a:endParaRPr>
          </a:p>
          <a:p>
            <a:pPr indent="0" algn="just" rtl="0">
              <a:spcBef>
                <a:spcPts val="0"/>
              </a:spcBef>
              <a:spcAft>
                <a:spcPts val="0"/>
              </a:spcAft>
              <a:buNone/>
            </a:pPr>
            <a:r>
              <a:rPr lang="en-US" sz="1200" b="0" i="0" u="none" strike="noStrike" dirty="0">
                <a:effectLst/>
                <a:latin typeface="Times New Roman" panose="02020603050405020304" pitchFamily="18" charset="0"/>
              </a:rPr>
              <a:t> One of the key elements of IT project management is careful planning. Project managers need to define project scope, break it down into manageable tasks, and create a realistic timeline. They also establish clear goals, deliverables, and performance indicators to track progress and measure success. Additionally, they consider potential risks and develop contingency plans to mitigate any obstacles that may arise during the project lifecycle.</a:t>
            </a:r>
            <a:endParaRPr lang="en-US" sz="1200" b="0" dirty="0">
              <a:effectLst/>
            </a:endParaRPr>
          </a:p>
          <a:p>
            <a:pPr indent="0" algn="just" rtl="0">
              <a:spcBef>
                <a:spcPts val="0"/>
              </a:spcBef>
              <a:spcAft>
                <a:spcPts val="0"/>
              </a:spcAft>
              <a:buNone/>
            </a:pPr>
            <a:r>
              <a:rPr lang="en-US" sz="1200" b="0" i="0" u="none" strike="noStrike" dirty="0">
                <a:effectLst/>
                <a:latin typeface="Times New Roman" panose="02020603050405020304" pitchFamily="18" charset="0"/>
              </a:rPr>
              <a:t> Effective communication is another essential aspect of IT project management. Project managers need to establish open and transparent lines of communication among team members, stakeholders, and clients. Regular status updates, progress reports, and feedback sessions ensure that everyone is aligned and informed throughout the project. Strong communication skills help in managing expectations, resolving conflicts, and fostering collaboration among team members.</a:t>
            </a:r>
            <a:endParaRPr lang="en-US" sz="1200" b="0" dirty="0">
              <a:effectLst/>
            </a:endParaRPr>
          </a:p>
          <a:p>
            <a:pPr indent="0" algn="just" rtl="0">
              <a:spcBef>
                <a:spcPts val="0"/>
              </a:spcBef>
              <a:spcAft>
                <a:spcPts val="0"/>
              </a:spcAft>
              <a:buNone/>
            </a:pPr>
            <a:r>
              <a:rPr lang="en-US" sz="1200" b="0" i="0" u="none" strike="noStrike" dirty="0">
                <a:effectLst/>
                <a:latin typeface="Times New Roman" panose="02020603050405020304" pitchFamily="18" charset="0"/>
              </a:rPr>
              <a:t> Risk management is an integral part of IT project management. Identifying potential risks, assessing their impact, and developing strategies to mitigate them is crucial for project success. Project managers actively monitor risks throughout the project and take proactive measures to minimize their effects. They prioritize risk responses and implement appropriate measures to ensure the project stays on track.</a:t>
            </a:r>
            <a:endParaRPr lang="en-US" sz="1200" b="0" dirty="0">
              <a:effectLst/>
            </a:endParaRPr>
          </a:p>
          <a:p>
            <a:pPr indent="0" algn="just" rtl="0">
              <a:spcBef>
                <a:spcPts val="0"/>
              </a:spcBef>
              <a:spcAft>
                <a:spcPts val="0"/>
              </a:spcAft>
              <a:buNone/>
            </a:pPr>
            <a:r>
              <a:rPr lang="en-US" sz="1200" b="0" i="0" u="none" strike="noStrike" dirty="0">
                <a:effectLst/>
                <a:latin typeface="Times New Roman" panose="02020603050405020304" pitchFamily="18" charset="0"/>
              </a:rPr>
              <a:t> Quality control is another critical aspect of IT project management. Project managers define and enforce quality standards, ensuring that deliverables meet the desired level of excellence. They conduct regular quality assessments, perform testing and validation, and seek feedback from stakeholders to ensure the project meets or exceeds expectations.</a:t>
            </a:r>
            <a:endParaRPr lang="en-US" sz="1200" b="0" dirty="0">
              <a:effectLst/>
            </a:endParaRPr>
          </a:p>
          <a:p>
            <a:pPr indent="0" algn="just" rtl="0">
              <a:spcBef>
                <a:spcPts val="0"/>
              </a:spcBef>
              <a:spcAft>
                <a:spcPts val="0"/>
              </a:spcAft>
              <a:buNone/>
            </a:pPr>
            <a:r>
              <a:rPr lang="en-US" sz="1200" b="0" i="0" u="none" strike="noStrike" dirty="0">
                <a:effectLst/>
                <a:latin typeface="Times New Roman" panose="02020603050405020304" pitchFamily="18" charset="0"/>
              </a:rPr>
              <a:t> In conclusion, effective IT project management is essential for ensuring successful project implementation. It involves careful planning, effective communication, risk management, and quality control. Skilled project managers play a vital role in orchestrating IT projects, keeping them on track, and delivering results that align with organizational goals. By leveraging their expertise, organizations can navigate the complexities of IT initiatives and achieve successful project outcomes.</a:t>
            </a:r>
            <a:endParaRPr lang="en-US" sz="1200" b="0" dirty="0">
              <a:effectLst/>
            </a:endParaRPr>
          </a:p>
          <a:p>
            <a:pPr marL="0" indent="0">
              <a:buNone/>
            </a:pPr>
            <a:endParaRPr lang="en-US" sz="1200" b="0" dirty="0">
              <a:effectLs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2">
            <a:extLst>
              <a:ext uri="{FF2B5EF4-FFF2-40B4-BE49-F238E27FC236}">
                <a16:creationId xmlns:a16="http://schemas.microsoft.com/office/drawing/2014/main" id="{D912CAE9-9851-C912-D659-404114AD57DA}"/>
              </a:ext>
            </a:extLst>
          </p:cNvPr>
          <p:cNvSpPr txBox="1">
            <a:spLocks/>
          </p:cNvSpPr>
          <p:nvPr/>
        </p:nvSpPr>
        <p:spPr>
          <a:xfrm>
            <a:off x="323528" y="620688"/>
            <a:ext cx="8712967" cy="5616624"/>
          </a:xfrm>
          <a:prstGeom prst="rect">
            <a:avLst/>
          </a:prstGeom>
        </p:spPr>
        <p:txBody>
          <a:bodyPr vert="horz" lIns="91440" tIns="45720" rIns="91440" bIns="45720" rtlCol="0">
            <a:noAutofit/>
          </a:bodyPr>
          <a:lst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a:lstStyle>
          <a:p>
            <a:pPr rtl="0">
              <a:spcBef>
                <a:spcPts val="0"/>
              </a:spcBef>
              <a:spcAft>
                <a:spcPts val="0"/>
              </a:spcAft>
            </a:pPr>
            <a:r>
              <a:rPr lang="en-US" sz="1800" b="1" i="0" u="none" strike="noStrike" dirty="0">
                <a:effectLst/>
                <a:latin typeface="Times New Roman" panose="02020603050405020304" pitchFamily="18" charset="0"/>
              </a:rPr>
              <a:t>5) Complete the sentences. Choose from these verbs (in the correct form):</a:t>
            </a:r>
            <a:endParaRPr lang="uk-UA" sz="1800" b="1" i="0" u="none" strike="noStrike" dirty="0">
              <a:effectLst/>
              <a:latin typeface="Times New Roman" panose="02020603050405020304" pitchFamily="18" charset="0"/>
            </a:endParaRPr>
          </a:p>
          <a:p>
            <a:pPr rtl="0">
              <a:spcBef>
                <a:spcPts val="0"/>
              </a:spcBef>
              <a:spcAft>
                <a:spcPts val="0"/>
              </a:spcAft>
            </a:pPr>
            <a:endParaRPr lang="uk-UA" sz="1800" b="1" dirty="0">
              <a:latin typeface="Times New Roman" panose="02020603050405020304" pitchFamily="18" charset="0"/>
            </a:endParaRPr>
          </a:p>
          <a:p>
            <a:pPr marL="0" indent="0" rtl="0">
              <a:spcBef>
                <a:spcPts val="0"/>
              </a:spcBef>
              <a:spcAft>
                <a:spcPts val="0"/>
              </a:spcAft>
              <a:buNone/>
            </a:pPr>
            <a:endParaRPr lang="en-US" sz="1600" b="0" dirty="0">
              <a:effectLst/>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He tried to avoid </a:t>
            </a:r>
            <a:r>
              <a:rPr lang="en-US" sz="1800" b="1" i="1" u="sng" strike="noStrike" dirty="0">
                <a:effectLst/>
                <a:latin typeface="Times New Roman" panose="02020603050405020304" pitchFamily="18" charset="0"/>
              </a:rPr>
              <a:t>answering</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my question.</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I’m trying to concentrate. Please stop</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so much noise!</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 enjoy</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to music.</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 considered</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for the job, but in the end I decided against it.</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Have you finished</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the newspaper yet?</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We need to change our routine. We can’t go on</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like this.</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It’s better to avoid</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during the rush hour.</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My memory is getting worse. I keep</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things.</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I’ve put off</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this bill so many times. I really must do it today.</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I’ve given up</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to learn Japanese. I was making no progress.</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If you gamble, you risk</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your money.</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Would you mind not</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me all the time? Let me speak!</a:t>
            </a:r>
          </a:p>
        </p:txBody>
      </p:sp>
      <p:pic>
        <p:nvPicPr>
          <p:cNvPr id="1026" name="Picture 2">
            <a:extLst>
              <a:ext uri="{FF2B5EF4-FFF2-40B4-BE49-F238E27FC236}">
                <a16:creationId xmlns:a16="http://schemas.microsoft.com/office/drawing/2014/main" id="{05EFFFBC-9518-5FDC-6091-F16761F9B1A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33688" y="-2049463"/>
            <a:ext cx="104775" cy="104775"/>
          </a:xfrm>
          <a:prstGeom prst="rect">
            <a:avLst/>
          </a:prstGeom>
          <a:noFill/>
          <a:extLst>
            <a:ext uri="{909E8E84-426E-40DD-AFC4-6F175D3DCCD1}">
              <a14:hiddenFill xmlns:a14="http://schemas.microsoft.com/office/drawing/2010/main">
                <a:solidFill>
                  <a:srgbClr val="FFFFFF"/>
                </a:solidFill>
              </a14:hiddenFill>
            </a:ext>
          </a:extLst>
        </p:spPr>
      </p:pic>
      <p:pic>
        <p:nvPicPr>
          <p:cNvPr id="5" name="Рисунок 4">
            <a:extLst>
              <a:ext uri="{FF2B5EF4-FFF2-40B4-BE49-F238E27FC236}">
                <a16:creationId xmlns:a16="http://schemas.microsoft.com/office/drawing/2014/main" id="{E0013631-459E-D841-B986-EFC373B3183D}"/>
              </a:ext>
            </a:extLst>
          </p:cNvPr>
          <p:cNvPicPr>
            <a:picLocks noChangeAspect="1"/>
          </p:cNvPicPr>
          <p:nvPr/>
        </p:nvPicPr>
        <p:blipFill>
          <a:blip r:embed="rId3"/>
          <a:stretch>
            <a:fillRect/>
          </a:stretch>
        </p:blipFill>
        <p:spPr>
          <a:xfrm>
            <a:off x="742219" y="980728"/>
            <a:ext cx="4392488" cy="45720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476672"/>
            <a:ext cx="8435280" cy="6072230"/>
          </a:xfrm>
        </p:spPr>
        <p:txBody>
          <a:bodyPr>
            <a:normAutofit/>
          </a:bodyPr>
          <a:lstStyle/>
          <a:p>
            <a:pPr marL="0" indent="0" rtl="0">
              <a:spcBef>
                <a:spcPts val="0"/>
              </a:spcBef>
              <a:spcAft>
                <a:spcPts val="0"/>
              </a:spcAft>
              <a:buNone/>
            </a:pPr>
            <a:r>
              <a:rPr lang="en-US" sz="1800" b="1" i="0" u="none" strike="noStrike" dirty="0">
                <a:effectLst/>
                <a:latin typeface="Times New Roman" panose="02020603050405020304" pitchFamily="18" charset="0"/>
              </a:rPr>
              <a:t>6) Put the words in the right order.</a:t>
            </a:r>
            <a:endParaRPr lang="en-US" sz="1600" b="0" dirty="0">
              <a:effectLst/>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Did she really say that? I (that / remember / her / saying / don’t).</a:t>
            </a:r>
          </a:p>
          <a:p>
            <a:pPr marL="0" indent="0" rtl="0">
              <a:spcBef>
                <a:spcPts val="0"/>
              </a:spcBef>
              <a:spcAft>
                <a:spcPts val="0"/>
              </a:spcAft>
              <a:buNone/>
            </a:pPr>
            <a:r>
              <a:rPr lang="en-US" sz="1800" b="0" i="1" u="none" strike="noStrike" dirty="0">
                <a:effectLst/>
                <a:latin typeface="Times New Roman" panose="02020603050405020304" pitchFamily="18" charset="0"/>
              </a:rPr>
              <a:t>I</a:t>
            </a:r>
            <a:r>
              <a:rPr lang="en-US" sz="1800" b="0" i="1" u="sng" dirty="0">
                <a:effectLst/>
                <a:latin typeface="Times New Roman" panose="02020603050405020304" pitchFamily="18" charset="0"/>
              </a:rPr>
              <a:t> </a:t>
            </a:r>
            <a:r>
              <a:rPr lang="en-US" sz="1800" b="1" i="1" u="sng" dirty="0">
                <a:effectLst/>
                <a:latin typeface="Times New Roman" panose="02020603050405020304" pitchFamily="18" charset="0"/>
              </a:rPr>
              <a:t>don’t remember her saying that</a:t>
            </a:r>
            <a:r>
              <a:rPr lang="en-US" sz="1800" b="0" i="1" u="sng" dirty="0">
                <a:effectLst/>
                <a:latin typeface="Calibri" panose="020F0502020204030204" pitchFamily="34" charset="0"/>
              </a:rPr>
              <a:t>                                                                                                                           </a:t>
            </a:r>
            <a:r>
              <a:rPr lang="en-US" sz="1800" b="0" i="1" u="sng" dirty="0">
                <a:effectLst/>
                <a:latin typeface="Times New Roman" panose="02020603050405020304" pitchFamily="18" charset="0"/>
              </a:rPr>
              <a:t>.</a:t>
            </a:r>
            <a:endParaRPr lang="en-US" sz="1600" b="0" dirty="0">
              <a:effectLst/>
            </a:endParaRPr>
          </a:p>
          <a:p>
            <a:pPr rtl="0" fontAlgn="base">
              <a:spcBef>
                <a:spcPts val="0"/>
              </a:spcBef>
              <a:spcAft>
                <a:spcPts val="0"/>
              </a:spcAft>
              <a:buFont typeface="+mj-lt"/>
              <a:buAutoNum type="arabicPeriod" startAt="2"/>
            </a:pPr>
            <a:r>
              <a:rPr lang="en-US" sz="1800" b="0" i="0" u="none" strike="noStrike" dirty="0">
                <a:effectLst/>
                <a:latin typeface="Times New Roman" panose="02020603050405020304" pitchFamily="18" charset="0"/>
              </a:rPr>
              <a:t>It’s OK if you want to drive my car. I (driving / don’t / it / you / mind).</a:t>
            </a:r>
          </a:p>
          <a:p>
            <a:pPr marL="0" indent="0" rtl="0">
              <a:spcBef>
                <a:spcPts val="0"/>
              </a:spcBef>
              <a:spcAft>
                <a:spcPts val="0"/>
              </a:spcAft>
              <a:buNone/>
            </a:pPr>
            <a:r>
              <a:rPr lang="en-US" sz="1800" b="0" i="0" u="none" strike="noStrike" dirty="0">
                <a:effectLst/>
                <a:latin typeface="Times New Roman" panose="02020603050405020304" pitchFamily="18" charset="0"/>
              </a:rPr>
              <a:t>I</a:t>
            </a:r>
            <a:r>
              <a:rPr lang="en-US" sz="1800" b="0" i="0" u="sng" dirty="0">
                <a:effectLst/>
                <a:latin typeface="Times New Roman" panose="02020603050405020304" pitchFamily="18" charset="0"/>
              </a:rPr>
              <a:t>                                                                                                                                                                       .</a:t>
            </a:r>
            <a:endParaRPr lang="en-US" sz="1600" b="0" dirty="0">
              <a:effectLst/>
            </a:endParaRPr>
          </a:p>
          <a:p>
            <a:pPr rtl="0" fontAlgn="base">
              <a:spcBef>
                <a:spcPts val="0"/>
              </a:spcBef>
              <a:spcAft>
                <a:spcPts val="0"/>
              </a:spcAft>
              <a:buFont typeface="+mj-lt"/>
              <a:buAutoNum type="arabicPeriod" startAt="3"/>
            </a:pPr>
            <a:r>
              <a:rPr lang="en-US" sz="1800" b="0" i="0" u="none" strike="noStrike" dirty="0">
                <a:effectLst/>
                <a:latin typeface="Times New Roman" panose="02020603050405020304" pitchFamily="18" charset="0"/>
              </a:rPr>
              <a:t>What a stupid thing to do! Can (imagine / so stupid / being / you / anybody)?</a:t>
            </a:r>
          </a:p>
          <a:p>
            <a:pPr marL="0" indent="0" rtl="0">
              <a:spcBef>
                <a:spcPts val="0"/>
              </a:spcBef>
              <a:spcAft>
                <a:spcPts val="0"/>
              </a:spcAft>
              <a:buNone/>
            </a:pPr>
            <a:r>
              <a:rPr lang="en-US" sz="1800" b="0" i="0" u="none" strike="noStrike" dirty="0">
                <a:effectLst/>
                <a:latin typeface="Times New Roman" panose="02020603050405020304" pitchFamily="18" charset="0"/>
              </a:rPr>
              <a:t>Can</a:t>
            </a:r>
            <a:r>
              <a:rPr lang="en-US" sz="1800" b="0" i="0" u="sng" dirty="0">
                <a:effectLst/>
                <a:latin typeface="Times New Roman" panose="02020603050405020304" pitchFamily="18" charset="0"/>
              </a:rPr>
              <a:t>                                                                                                                                                                 .</a:t>
            </a:r>
            <a:endParaRPr lang="en-US" sz="1600" b="0" dirty="0">
              <a:effectLst/>
            </a:endParaRPr>
          </a:p>
          <a:p>
            <a:pPr rtl="0" fontAlgn="base">
              <a:spcBef>
                <a:spcPts val="0"/>
              </a:spcBef>
              <a:spcAft>
                <a:spcPts val="0"/>
              </a:spcAft>
              <a:buFont typeface="+mj-lt"/>
              <a:buAutoNum type="arabicPeriod" startAt="4"/>
            </a:pPr>
            <a:r>
              <a:rPr lang="en-US" sz="1800" b="0" i="0" u="none" strike="noStrike" dirty="0">
                <a:effectLst/>
                <a:latin typeface="Times New Roman" panose="02020603050405020304" pitchFamily="18" charset="0"/>
              </a:rPr>
              <a:t>We can’t control the weather. We (raining / stop / it / can’t).</a:t>
            </a:r>
          </a:p>
          <a:p>
            <a:pPr marL="0" indent="0" rtl="0">
              <a:spcBef>
                <a:spcPts val="0"/>
              </a:spcBef>
              <a:spcAft>
                <a:spcPts val="0"/>
              </a:spcAft>
              <a:buNone/>
            </a:pPr>
            <a:r>
              <a:rPr lang="en-US" sz="1800" b="0" i="0" u="none" strike="noStrike" dirty="0">
                <a:effectLst/>
                <a:latin typeface="Times New Roman" panose="02020603050405020304" pitchFamily="18" charset="0"/>
              </a:rPr>
              <a:t>We</a:t>
            </a:r>
            <a:r>
              <a:rPr lang="en-US" sz="1800" b="0" i="0" u="sng" dirty="0">
                <a:effectLst/>
                <a:latin typeface="Times New Roman" panose="02020603050405020304" pitchFamily="18" charset="0"/>
              </a:rPr>
              <a:t>                                                                                                                                                                  .</a:t>
            </a:r>
            <a:endParaRPr lang="en-US" sz="1600" b="0" dirty="0">
              <a:effectLst/>
            </a:endParaRPr>
          </a:p>
          <a:p>
            <a:pPr rtl="0" fontAlgn="base">
              <a:spcBef>
                <a:spcPts val="0"/>
              </a:spcBef>
              <a:spcAft>
                <a:spcPts val="0"/>
              </a:spcAft>
              <a:buFont typeface="+mj-lt"/>
              <a:buAutoNum type="arabicPeriod" startAt="5"/>
            </a:pPr>
            <a:r>
              <a:rPr lang="en-US" sz="1800" b="0" i="0" u="none" strike="noStrike" dirty="0">
                <a:effectLst/>
                <a:latin typeface="Times New Roman" panose="02020603050405020304" pitchFamily="18" charset="0"/>
              </a:rPr>
              <a:t>I’ll be as quick as I can. I (waiting / want / keep / you / don’t / to).</a:t>
            </a:r>
          </a:p>
          <a:p>
            <a:pPr marL="0" indent="0" rtl="0">
              <a:spcBef>
                <a:spcPts val="0"/>
              </a:spcBef>
              <a:spcAft>
                <a:spcPts val="0"/>
              </a:spcAft>
              <a:buNone/>
            </a:pPr>
            <a:r>
              <a:rPr lang="en-US" sz="1800" b="0" i="0" u="none" strike="noStrike" dirty="0">
                <a:effectLst/>
                <a:latin typeface="Times New Roman" panose="02020603050405020304" pitchFamily="18" charset="0"/>
              </a:rPr>
              <a:t>I</a:t>
            </a:r>
            <a:r>
              <a:rPr lang="en-US" sz="1800" b="0" i="0" u="sng" dirty="0">
                <a:effectLst/>
                <a:latin typeface="Times New Roman" panose="02020603050405020304" pitchFamily="18" charset="0"/>
              </a:rPr>
              <a:t>                                                                                                                                                                       .</a:t>
            </a:r>
            <a:endParaRPr lang="en-US" sz="1600" b="0" dirty="0">
              <a:effectLst/>
            </a:endParaRPr>
          </a:p>
          <a:p>
            <a:pPr marL="0" indent="0">
              <a:buNone/>
            </a:pPr>
            <a:br>
              <a:rPr lang="en-US" sz="1600" dirty="0"/>
            </a:br>
            <a:endParaRPr lang="en-US" sz="1800" b="0" i="0" u="none" strike="noStrike" dirty="0">
              <a:effectLst/>
              <a:latin typeface="Times New Roman" panose="02020603050405020304" pitchFamily="18"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Ион</Template>
  <TotalTime>321</TotalTime>
  <Words>1482</Words>
  <Application>Microsoft Office PowerPoint</Application>
  <PresentationFormat>Экран (4:3)</PresentationFormat>
  <Paragraphs>84</Paragraphs>
  <Slides>12</Slides>
  <Notes>0</Notes>
  <HiddenSlides>0</HiddenSlides>
  <MMClips>0</MMClips>
  <ScaleCrop>false</ScaleCrop>
  <HeadingPairs>
    <vt:vector size="6" baseType="variant">
      <vt:variant>
        <vt:lpstr>Использованные шрифты</vt:lpstr>
      </vt:variant>
      <vt:variant>
        <vt:i4>7</vt:i4>
      </vt:variant>
      <vt:variant>
        <vt:lpstr>Тема</vt:lpstr>
      </vt:variant>
      <vt:variant>
        <vt:i4>1</vt:i4>
      </vt:variant>
      <vt:variant>
        <vt:lpstr>Заголовки слайдов</vt:lpstr>
      </vt:variant>
      <vt:variant>
        <vt:i4>12</vt:i4>
      </vt:variant>
    </vt:vector>
  </HeadingPairs>
  <TitlesOfParts>
    <vt:vector size="20" baseType="lpstr">
      <vt:lpstr>Yu Gothic UI Semibold</vt:lpstr>
      <vt:lpstr>Arial</vt:lpstr>
      <vt:lpstr>Bahnschrift</vt:lpstr>
      <vt:lpstr>Calibri</vt:lpstr>
      <vt:lpstr>Century Gothic</vt:lpstr>
      <vt:lpstr>Times New Roman</vt:lpstr>
      <vt:lpstr>Wingdings 3</vt:lpstr>
      <vt:lpstr>Ион</vt:lpstr>
      <vt:lpstr>Презентації практичних занять з дисципліни «Іноземна мова» з галузі знань 12 «Інформаційні технології» спеціальності : 122. Комп’ютерні науки</vt:lpstr>
      <vt:lpstr>Практичне заняття 24 (2 год.)</vt:lpstr>
      <vt:lpstr>Objectives:</vt:lpstr>
      <vt:lpstr>Plan:</vt:lpstr>
      <vt:lpstr>References:</vt:lpstr>
      <vt:lpstr>Хід заняття (Procedure)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Конспекти практичних занять з дисципліни«Іноземна мова» з галузі знань 12 «Інформаційні технології» спеціальності : 122 «Комп’ютерні науки».</dc:title>
  <dc:creator>user</dc:creator>
  <cp:lastModifiedBy>Dreeg Show</cp:lastModifiedBy>
  <cp:revision>237</cp:revision>
  <dcterms:created xsi:type="dcterms:W3CDTF">2023-02-25T18:05:02Z</dcterms:created>
  <dcterms:modified xsi:type="dcterms:W3CDTF">2023-08-04T20:59:01Z</dcterms:modified>
</cp:coreProperties>
</file>