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3" r:id="rId1"/>
  </p:sldMasterIdLst>
  <p:sldIdLst>
    <p:sldId id="256" r:id="rId2"/>
    <p:sldId id="257" r:id="rId3"/>
    <p:sldId id="258" r:id="rId4"/>
    <p:sldId id="259" r:id="rId5"/>
    <p:sldId id="260" r:id="rId6"/>
    <p:sldId id="261" r:id="rId7"/>
    <p:sldId id="262" r:id="rId8"/>
    <p:sldId id="264" r:id="rId9"/>
    <p:sldId id="265" r:id="rId10"/>
    <p:sldId id="266" r:id="rId11"/>
    <p:sldId id="272" r:id="rId12"/>
    <p:sldId id="271"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74" autoAdjust="0"/>
    <p:restoredTop sz="94660"/>
  </p:normalViewPr>
  <p:slideViewPr>
    <p:cSldViewPr>
      <p:cViewPr varScale="1">
        <p:scale>
          <a:sx n="72" d="100"/>
          <a:sy n="72" d="100"/>
        </p:scale>
        <p:origin x="948"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ru-RU"/>
              <a:t>Образец заголовка</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965538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5565024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ru-RU"/>
              <a:t>Образец заголовка</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128551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ru-RU"/>
              <a:t>Образец заголовка</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a:t>Образец текста</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32050749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446074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0236292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684742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0806303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ru-RU"/>
              <a:t>Образец заголовка</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42116867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7362037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5994623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8367166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8976788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7" name="Date Placeholder 2"/>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3"/>
          <p:cNvSpPr>
            <a:spLocks noGrp="1"/>
          </p:cNvSpPr>
          <p:nvPr>
            <p:ph type="ftr" sz="quarter" idx="11"/>
          </p:nvPr>
        </p:nvSpPr>
        <p:spPr/>
        <p:txBody>
          <a:bodyPr/>
          <a:lstStyle/>
          <a:p>
            <a:endParaRPr lang="ru-RU"/>
          </a:p>
        </p:txBody>
      </p:sp>
      <p:sp>
        <p:nvSpPr>
          <p:cNvPr id="6" name="Slide Number Placeholder 4"/>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7935057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2"/>
          <p:cNvSpPr>
            <a:spLocks noGrp="1"/>
          </p:cNvSpPr>
          <p:nvPr>
            <p:ph type="ftr" sz="quarter" idx="11"/>
          </p:nvPr>
        </p:nvSpPr>
        <p:spPr/>
        <p:txBody>
          <a:bodyPr/>
          <a:lstStyle/>
          <a:p>
            <a:endParaRPr lang="ru-RU"/>
          </a:p>
        </p:txBody>
      </p:sp>
      <p:sp>
        <p:nvSpPr>
          <p:cNvPr id="6" name="Slide Number Placeholder 3"/>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08764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ru-RU"/>
              <a:t>Образец заголовка</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7"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5"/>
          <p:cNvSpPr>
            <a:spLocks noGrp="1"/>
          </p:cNvSpPr>
          <p:nvPr>
            <p:ph type="ftr" sz="quarter" idx="11"/>
          </p:nvPr>
        </p:nvSpPr>
        <p:spPr/>
        <p:txBody>
          <a:bodyPr/>
          <a:lstStyle/>
          <a:p>
            <a:endParaRPr lang="ru-RU"/>
          </a:p>
        </p:txBody>
      </p:sp>
      <p:sp>
        <p:nvSpPr>
          <p:cNvPr id="6"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2105492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003069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ru-RU"/>
              <a:t>Образец заголовка</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B8043B06-67BB-4D35-B7DF-12E99D28E024}" type="datetimeFigureOut">
              <a:rPr lang="ru-RU" smtClean="0"/>
              <a:pPr/>
              <a:t>04.08.2023</a:t>
            </a:fld>
            <a:endParaRPr lang="ru-RU"/>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ru-RU"/>
          </a:p>
        </p:txBody>
      </p:sp>
      <p:sp>
        <p:nvSpPr>
          <p:cNvPr id="6" name="Slide Number Placeholder 5"/>
          <p:cNvSpPr>
            <a:spLocks noGrp="1"/>
          </p:cNvSpPr>
          <p:nvPr>
            <p:ph type="sldNum" sz="quarter" idx="4"/>
          </p:nvPr>
        </p:nvSpPr>
        <p:spPr>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18F6BA2F-1893-45FD-A9BA-1F1D52B2B17C}" type="slidenum">
              <a:rPr lang="ru-RU" smtClean="0"/>
              <a:pPr/>
              <a:t>‹#›</a:t>
            </a:fld>
            <a:endParaRPr lang="ru-RU"/>
          </a:p>
        </p:txBody>
      </p:sp>
    </p:spTree>
    <p:extLst>
      <p:ext uri="{BB962C8B-B14F-4D97-AF65-F5344CB8AC3E}">
        <p14:creationId xmlns:p14="http://schemas.microsoft.com/office/powerpoint/2010/main" val="3697741075"/>
      </p:ext>
    </p:extLst>
  </p:cSld>
  <p:clrMap bg1="dk1" tx1="lt1" bg2="dk2" tx2="lt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 id="2147483755" r:id="rId12"/>
    <p:sldLayoutId id="2147483756" r:id="rId13"/>
    <p:sldLayoutId id="2147483757" r:id="rId14"/>
    <p:sldLayoutId id="2147483758" r:id="rId15"/>
    <p:sldLayoutId id="2147483759" r:id="rId16"/>
    <p:sldLayoutId id="2147483760"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02946" y="386615"/>
            <a:ext cx="8338108" cy="4084506"/>
          </a:xfrm>
        </p:spPr>
        <p:txBody>
          <a:bodyPr>
            <a:noAutofit/>
          </a:bodyPr>
          <a:lstStyle/>
          <a:p>
            <a:r>
              <a:rPr lang="ru-RU" sz="3600" dirty="0" err="1">
                <a:effectLst/>
                <a:latin typeface="Bahnschrift" panose="020B0502040204020203" pitchFamily="34" charset="0"/>
              </a:rPr>
              <a:t>Презентації</a:t>
            </a:r>
            <a:r>
              <a:rPr lang="ru-RU" sz="3600" dirty="0">
                <a:effectLst/>
                <a:latin typeface="Bahnschrift" panose="020B0502040204020203" pitchFamily="34" charset="0"/>
              </a:rPr>
              <a:t> практичних занять з </a:t>
            </a:r>
            <a:r>
              <a:rPr lang="ru-RU" sz="3600" dirty="0" err="1">
                <a:effectLst/>
                <a:latin typeface="Bahnschrift" panose="020B0502040204020203" pitchFamily="34" charset="0"/>
              </a:rPr>
              <a:t>дисципліни</a:t>
            </a:r>
            <a:r>
              <a:rPr lang="ru-RU" sz="3600" dirty="0">
                <a:effectLst/>
                <a:latin typeface="Bahnschrift" panose="020B0502040204020203" pitchFamily="34" charset="0"/>
              </a:rPr>
              <a:t> «Іноземна мова»</a:t>
            </a:r>
            <a:br>
              <a:rPr lang="ru-RU" sz="3600" dirty="0">
                <a:effectLst/>
                <a:latin typeface="Bahnschrift" panose="020B0502040204020203" pitchFamily="34" charset="0"/>
              </a:rPr>
            </a:br>
            <a:r>
              <a:rPr lang="uk-UA" sz="3600" dirty="0">
                <a:effectLst/>
                <a:latin typeface="Bahnschrift" panose="020B0502040204020203" pitchFamily="34" charset="0"/>
              </a:rPr>
              <a:t>з </a:t>
            </a:r>
            <a:r>
              <a:rPr lang="ru-RU" sz="3600" dirty="0">
                <a:effectLst/>
                <a:latin typeface="Bahnschrift" panose="020B0502040204020203" pitchFamily="34" charset="0"/>
              </a:rPr>
              <a:t>галузі </a:t>
            </a:r>
            <a:r>
              <a:rPr lang="ru-RU" sz="3600" dirty="0" err="1">
                <a:effectLst/>
                <a:latin typeface="Bahnschrift" panose="020B0502040204020203" pitchFamily="34" charset="0"/>
              </a:rPr>
              <a:t>знань</a:t>
            </a:r>
            <a:r>
              <a:rPr lang="ru-RU" sz="3600" dirty="0">
                <a:effectLst/>
                <a:latin typeface="Bahnschrift" panose="020B0502040204020203" pitchFamily="34" charset="0"/>
              </a:rPr>
              <a:t> 12 «</a:t>
            </a:r>
            <a:r>
              <a:rPr lang="ru-RU" sz="3600" dirty="0" err="1">
                <a:effectLst/>
                <a:latin typeface="Bahnschrift" panose="020B0502040204020203" pitchFamily="34" charset="0"/>
              </a:rPr>
              <a:t>Інформаційні</a:t>
            </a:r>
            <a:r>
              <a:rPr lang="ru-RU" sz="3600" dirty="0">
                <a:effectLst/>
                <a:latin typeface="Bahnschrift" panose="020B0502040204020203" pitchFamily="34" charset="0"/>
              </a:rPr>
              <a:t> </a:t>
            </a:r>
            <a:r>
              <a:rPr lang="ru-RU" sz="3600" dirty="0" err="1">
                <a:effectLst/>
                <a:latin typeface="Bahnschrift" panose="020B0502040204020203" pitchFamily="34" charset="0"/>
              </a:rPr>
              <a:t>технології</a:t>
            </a:r>
            <a:r>
              <a:rPr lang="ru-RU" sz="3600" dirty="0">
                <a:effectLst/>
                <a:latin typeface="Bahnschrift" panose="020B0502040204020203" pitchFamily="34" charset="0"/>
              </a:rPr>
              <a:t>»</a:t>
            </a:r>
            <a:br>
              <a:rPr lang="ru-RU" sz="3600" dirty="0">
                <a:effectLst/>
                <a:latin typeface="Bahnschrift" panose="020B0502040204020203" pitchFamily="34" charset="0"/>
              </a:rPr>
            </a:br>
            <a:r>
              <a:rPr lang="ru-RU" sz="3600" dirty="0">
                <a:effectLst/>
                <a:latin typeface="Bahnschrift" panose="020B0502040204020203" pitchFamily="34" charset="0"/>
              </a:rPr>
              <a:t>спеціальності : </a:t>
            </a:r>
            <a:r>
              <a:rPr lang="uk-UA" sz="3600" dirty="0">
                <a:effectLst/>
                <a:latin typeface="Bahnschrift" panose="020B0502040204020203" pitchFamily="34" charset="0"/>
              </a:rPr>
              <a:t>122</a:t>
            </a:r>
            <a:r>
              <a:rPr lang="ru-RU" sz="3600" dirty="0">
                <a:effectLst/>
                <a:latin typeface="Bahnschrift" panose="020B0502040204020203" pitchFamily="34" charset="0"/>
              </a:rPr>
              <a:t>. Комп</a:t>
            </a:r>
            <a:r>
              <a:rPr lang="en-US" sz="3600" dirty="0">
                <a:latin typeface="Bahnschrift" panose="020B0502040204020203" pitchFamily="34" charset="0"/>
              </a:rPr>
              <a:t>’</a:t>
            </a:r>
            <a:r>
              <a:rPr lang="uk-UA" sz="3600" dirty="0" err="1">
                <a:latin typeface="Bahnschrift" panose="020B0502040204020203" pitchFamily="34" charset="0"/>
              </a:rPr>
              <a:t>ютерні</a:t>
            </a:r>
            <a:r>
              <a:rPr lang="uk-UA" sz="3600" dirty="0">
                <a:latin typeface="Bahnschrift" panose="020B0502040204020203" pitchFamily="34" charset="0"/>
              </a:rPr>
              <a:t> науки</a:t>
            </a:r>
            <a:endParaRPr lang="ru-RU" sz="3600" dirty="0">
              <a:latin typeface="Bahnschrift" panose="020B0502040204020203" pitchFamily="34" charset="0"/>
            </a:endParaRPr>
          </a:p>
        </p:txBody>
      </p:sp>
      <p:sp>
        <p:nvSpPr>
          <p:cNvPr id="3" name="Подзаголовок 2"/>
          <p:cNvSpPr>
            <a:spLocks noGrp="1"/>
          </p:cNvSpPr>
          <p:nvPr>
            <p:ph type="subTitle" idx="1"/>
          </p:nvPr>
        </p:nvSpPr>
        <p:spPr>
          <a:xfrm>
            <a:off x="1071538" y="4429132"/>
            <a:ext cx="6480048" cy="1752600"/>
          </a:xfrm>
        </p:spPr>
        <p:txBody>
          <a:bodyPr>
            <a:normAutofit fontScale="70000" lnSpcReduction="20000"/>
          </a:bodyPr>
          <a:lstStyle/>
          <a:p>
            <a:endParaRPr lang="uk-UA" sz="2800" dirty="0"/>
          </a:p>
          <a:p>
            <a:endParaRPr lang="uk-UA" sz="2800" dirty="0"/>
          </a:p>
          <a:p>
            <a:endParaRPr lang="uk-UA" sz="2800" dirty="0"/>
          </a:p>
          <a:p>
            <a:r>
              <a:rPr lang="uk-UA" sz="2800" dirty="0"/>
              <a:t>Семестр 7,8 (56 годин)</a:t>
            </a:r>
            <a:br>
              <a:rPr lang="ru-RU" sz="2800" dirty="0"/>
            </a:br>
            <a:r>
              <a:rPr lang="ru-RU" sz="2800" b="1" dirty="0" err="1"/>
              <a:t>Атестація</a:t>
            </a:r>
            <a:r>
              <a:rPr lang="ru-RU" sz="2800" b="1"/>
              <a:t> 2 </a:t>
            </a:r>
            <a:r>
              <a:rPr lang="ru-RU" sz="2800" b="1" dirty="0"/>
              <a:t>(14 год.)</a:t>
            </a:r>
            <a:endParaRPr lang="ru-RU" sz="2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6072230"/>
          </a:xfrm>
        </p:spPr>
        <p:txBody>
          <a:bodyPr>
            <a:normAutofit/>
          </a:bodyPr>
          <a:lstStyle/>
          <a:p>
            <a:pPr marL="0" indent="0" rtl="0" fontAlgn="base">
              <a:spcBef>
                <a:spcPts val="0"/>
              </a:spcBef>
              <a:spcAft>
                <a:spcPts val="0"/>
              </a:spcAft>
              <a:buNone/>
            </a:pPr>
            <a:r>
              <a:rPr lang="uk-UA" sz="1800" b="1" i="0" u="none" strike="noStrike" dirty="0">
                <a:effectLst/>
                <a:latin typeface="Times New Roman" panose="02020603050405020304" pitchFamily="18" charset="0"/>
              </a:rPr>
              <a:t>7) </a:t>
            </a:r>
            <a:r>
              <a:rPr lang="en-US" sz="1800" b="1" i="0" u="none" strike="noStrike" dirty="0">
                <a:effectLst/>
                <a:latin typeface="Times New Roman" panose="02020603050405020304" pitchFamily="18" charset="0"/>
              </a:rPr>
              <a:t>Complete the sentences using get or got + the following verbs (in the correct form):</a:t>
            </a:r>
            <a:endParaRPr lang="uk-UA" sz="1800" b="1" i="0" u="none" strike="noStrike" dirty="0">
              <a:effectLst/>
              <a:latin typeface="Times New Roman" panose="02020603050405020304" pitchFamily="18" charset="0"/>
            </a:endParaRPr>
          </a:p>
          <a:p>
            <a:pPr marL="0" indent="0" rtl="0" fontAlgn="base">
              <a:spcBef>
                <a:spcPts val="0"/>
              </a:spcBef>
              <a:spcAft>
                <a:spcPts val="0"/>
              </a:spcAft>
              <a:buNone/>
            </a:pPr>
            <a:endParaRPr lang="uk-UA" sz="1800" b="1" dirty="0">
              <a:latin typeface="Times New Roman" panose="02020603050405020304" pitchFamily="18" charset="0"/>
            </a:endParaRPr>
          </a:p>
          <a:p>
            <a:pPr marL="0" indent="0" rtl="0" fontAlgn="base">
              <a:spcBef>
                <a:spcPts val="0"/>
              </a:spcBef>
              <a:spcAft>
                <a:spcPts val="0"/>
              </a:spcAft>
              <a:buNone/>
            </a:pPr>
            <a:endParaRPr lang="uk-UA" sz="1800" b="1" i="0" u="none" strike="noStrike" dirty="0">
              <a:effectLst/>
              <a:latin typeface="Times New Roman" panose="02020603050405020304" pitchFamily="18" charset="0"/>
            </a:endParaRPr>
          </a:p>
          <a:p>
            <a:pPr marL="0" indent="0" rtl="0" fontAlgn="base">
              <a:spcBef>
                <a:spcPts val="0"/>
              </a:spcBef>
              <a:spcAft>
                <a:spcPts val="0"/>
              </a:spcAft>
              <a:buNone/>
            </a:pPr>
            <a:endParaRPr lang="en-US" sz="1800" b="1" i="0" u="none" strike="noStrike" dirty="0">
              <a:effectLst/>
              <a:latin typeface="Times New Roman" panose="02020603050405020304" pitchFamily="18" charset="0"/>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There was a fight, but nobody</a:t>
            </a:r>
            <a:r>
              <a:rPr lang="en-US" sz="1800" b="0" i="0" u="sng" strike="noStrike" dirty="0">
                <a:effectLst/>
                <a:latin typeface="Times New Roman" panose="02020603050405020304" pitchFamily="18" charset="0"/>
              </a:rPr>
              <a:t> </a:t>
            </a:r>
            <a:r>
              <a:rPr lang="en-US" sz="1800" b="1" i="1" u="sng" strike="noStrike" dirty="0">
                <a:effectLst/>
                <a:latin typeface="Times New Roman" panose="02020603050405020304" pitchFamily="18" charset="0"/>
              </a:rPr>
              <a:t>got hurt</a:t>
            </a:r>
            <a:r>
              <a:rPr lang="en-US" sz="1800" b="0" i="0" u="none" strike="noStrike" dirty="0">
                <a:effectLst/>
                <a:latin typeface="Times New Roman" panose="02020603050405020304" pitchFamily="18" charset="0"/>
              </a:rPr>
              <a:t> .</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Alex</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by a bee while he was sitting in the garden.</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These tennis courts don’t</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very often. Not many people want to play here.</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 used to have a bike, but it</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a few months ago.</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Rachel works hard, but she doesn’t</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very much.</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Please pack these things very carefully. I don’t want anything to</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People often want to know what my job is. I</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that question a lot.</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Last night I</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by the police as I was driving home. One of the lights on my car wasn’t working.</a:t>
            </a:r>
          </a:p>
        </p:txBody>
      </p:sp>
      <p:pic>
        <p:nvPicPr>
          <p:cNvPr id="4" name="Рисунок 3">
            <a:extLst>
              <a:ext uri="{FF2B5EF4-FFF2-40B4-BE49-F238E27FC236}">
                <a16:creationId xmlns:a16="http://schemas.microsoft.com/office/drawing/2014/main" id="{E43CE095-4985-E210-A358-F67746257982}"/>
              </a:ext>
            </a:extLst>
          </p:cNvPr>
          <p:cNvPicPr>
            <a:picLocks noChangeAspect="1"/>
          </p:cNvPicPr>
          <p:nvPr/>
        </p:nvPicPr>
        <p:blipFill>
          <a:blip r:embed="rId2"/>
          <a:stretch>
            <a:fillRect/>
          </a:stretch>
        </p:blipFill>
        <p:spPr>
          <a:xfrm>
            <a:off x="611560" y="1124744"/>
            <a:ext cx="4752528" cy="380637"/>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6072230"/>
          </a:xfrm>
        </p:spPr>
        <p:txBody>
          <a:bodyPr>
            <a:normAutofit/>
          </a:bodyPr>
          <a:lstStyle/>
          <a:p>
            <a:pPr marL="0" indent="0" rtl="0" fontAlgn="base">
              <a:spcBef>
                <a:spcPts val="0"/>
              </a:spcBef>
              <a:spcAft>
                <a:spcPts val="0"/>
              </a:spcAft>
              <a:buNone/>
            </a:pPr>
            <a:r>
              <a:rPr lang="uk-UA" sz="1600" b="1" i="0" u="none" strike="noStrike" dirty="0">
                <a:latin typeface="Times New Roman" panose="02020603050405020304" pitchFamily="18" charset="0"/>
              </a:rPr>
              <a:t>8) </a:t>
            </a:r>
            <a:r>
              <a:rPr lang="en-US" sz="1800" b="1" i="0" u="none" strike="noStrike" dirty="0">
                <a:effectLst/>
                <a:latin typeface="Times New Roman" panose="02020603050405020304" pitchFamily="18" charset="0"/>
              </a:rPr>
              <a:t>Complete the sentences.</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I’ve been</a:t>
            </a:r>
            <a:r>
              <a:rPr lang="en-US" sz="1800" b="0" i="0" u="sng" strike="noStrike" dirty="0">
                <a:effectLst/>
                <a:latin typeface="Times New Roman" panose="02020603050405020304" pitchFamily="18" charset="0"/>
              </a:rPr>
              <a:t> </a:t>
            </a:r>
            <a:r>
              <a:rPr lang="en-US" sz="1800" b="1" i="1" u="sng" strike="noStrike" dirty="0">
                <a:effectLst/>
                <a:latin typeface="Times New Roman" panose="02020603050405020304" pitchFamily="18" charset="0"/>
              </a:rPr>
              <a:t>offered </a:t>
            </a:r>
            <a:r>
              <a:rPr lang="en-US" sz="1800" b="0" i="0" u="none" strike="noStrike" dirty="0">
                <a:effectLst/>
                <a:latin typeface="Times New Roman" panose="02020603050405020304" pitchFamily="18" charset="0"/>
              </a:rPr>
              <a:t>the job, but I don’t think I’ll accept it.</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a:t>
            </a:r>
            <a:r>
              <a:rPr lang="en-US" sz="1800" b="0" i="0" u="sng" strike="noStrike" dirty="0">
                <a:effectLst/>
                <a:latin typeface="Times New Roman" panose="02020603050405020304" pitchFamily="18" charset="0"/>
              </a:rPr>
              <a:t> </a:t>
            </a:r>
            <a:r>
              <a:rPr lang="en-US" sz="1800" b="1" i="1" u="sng" strike="noStrike" dirty="0">
                <a:effectLst/>
                <a:latin typeface="Times New Roman" panose="02020603050405020304" pitchFamily="18" charset="0"/>
              </a:rPr>
              <a:t>don’t   </a:t>
            </a:r>
            <a:r>
              <a:rPr lang="en-US" sz="1800" b="0" i="0" u="none" strike="noStrike" dirty="0">
                <a:effectLst/>
                <a:latin typeface="Times New Roman" panose="02020603050405020304" pitchFamily="18" charset="0"/>
              </a:rPr>
              <a:t>get invited to many parties.</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Which year</a:t>
            </a:r>
            <a:r>
              <a:rPr lang="en-US" sz="1800" b="0" i="0" u="sng" strike="noStrike" dirty="0">
                <a:effectLst/>
                <a:latin typeface="Times New Roman" panose="02020603050405020304" pitchFamily="18" charset="0"/>
              </a:rPr>
              <a:t> </a:t>
            </a:r>
            <a:r>
              <a:rPr lang="uk-UA"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you born in?</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 haven’t been</a:t>
            </a:r>
            <a:r>
              <a:rPr lang="en-US" sz="1800" b="0" i="0" u="sng" strike="noStrike" dirty="0">
                <a:effectLst/>
                <a:latin typeface="Times New Roman" panose="02020603050405020304" pitchFamily="18" charset="0"/>
              </a:rPr>
              <a:t> </a:t>
            </a:r>
            <a:r>
              <a:rPr lang="uk-UA"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any information yet.</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 didn’t know the way, so I got</a:t>
            </a:r>
            <a:r>
              <a:rPr lang="en-US" sz="1800" b="0" i="0" u="sng" strike="noStrike" dirty="0">
                <a:effectLst/>
                <a:latin typeface="Times New Roman" panose="02020603050405020304" pitchFamily="18" charset="0"/>
              </a:rPr>
              <a:t> </a:t>
            </a:r>
            <a:r>
              <a:rPr lang="uk-UA"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He doesn’t like</a:t>
            </a:r>
            <a:r>
              <a:rPr lang="en-US" sz="1800" b="0" i="0" u="sng" strike="noStrike" dirty="0">
                <a:effectLst/>
                <a:latin typeface="Times New Roman" panose="02020603050405020304" pitchFamily="18" charset="0"/>
              </a:rPr>
              <a:t> </a:t>
            </a:r>
            <a:r>
              <a:rPr lang="uk-UA"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interrupted when he’s speaking.</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How did the window</a:t>
            </a:r>
            <a:r>
              <a:rPr lang="en-US" sz="1800" b="0" i="0" u="sng" strike="noStrike" dirty="0">
                <a:effectLst/>
                <a:latin typeface="Times New Roman" panose="02020603050405020304" pitchFamily="18" charset="0"/>
              </a:rPr>
              <a:t> </a:t>
            </a:r>
            <a:r>
              <a:rPr lang="uk-UA"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broken? What happened?</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She’s a voluntary worker. She</a:t>
            </a:r>
            <a:r>
              <a:rPr lang="en-US" sz="1800" b="0" i="0" u="sng" strike="noStrike" dirty="0">
                <a:effectLst/>
                <a:latin typeface="Times New Roman" panose="02020603050405020304" pitchFamily="18" charset="0"/>
              </a:rPr>
              <a:t> </a:t>
            </a:r>
            <a:r>
              <a:rPr lang="uk-UA"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get paid.</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a:t>
            </a:r>
            <a:r>
              <a:rPr lang="en-US" sz="1800" b="0" i="0" u="sng" strike="noStrike" dirty="0">
                <a:effectLst/>
                <a:latin typeface="Times New Roman" panose="02020603050405020304" pitchFamily="18" charset="0"/>
              </a:rPr>
              <a:t> </a:t>
            </a:r>
            <a:r>
              <a:rPr lang="uk-UA"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born in a small town in the north of the country.</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We had to do what we did. We</a:t>
            </a:r>
            <a:r>
              <a:rPr lang="en-US" sz="1800" b="0" i="0" u="sng" strike="noStrike" dirty="0">
                <a:effectLst/>
                <a:latin typeface="Times New Roman" panose="02020603050405020304" pitchFamily="18" charset="0"/>
              </a:rPr>
              <a:t> </a:t>
            </a:r>
            <a:r>
              <a:rPr lang="uk-UA" sz="1800" b="0" i="0" u="sng" strike="noStrike">
                <a:effectLst/>
                <a:latin typeface="Times New Roman" panose="02020603050405020304" pitchFamily="18" charset="0"/>
              </a:rPr>
              <a:t>           </a:t>
            </a:r>
            <a:r>
              <a:rPr lang="en-US" sz="1800" b="0" i="0" u="none" strike="noStrike">
                <a:effectLst/>
                <a:latin typeface="Times New Roman" panose="02020603050405020304" pitchFamily="18" charset="0"/>
              </a:rPr>
              <a:t>given </a:t>
            </a:r>
            <a:r>
              <a:rPr lang="en-US" sz="1800" b="0" i="0" u="none" strike="noStrike" dirty="0">
                <a:effectLst/>
                <a:latin typeface="Times New Roman" panose="02020603050405020304" pitchFamily="18" charset="0"/>
              </a:rPr>
              <a:t>any choice.</a:t>
            </a:r>
          </a:p>
        </p:txBody>
      </p:sp>
    </p:spTree>
    <p:extLst>
      <p:ext uri="{BB962C8B-B14F-4D97-AF65-F5344CB8AC3E}">
        <p14:creationId xmlns:p14="http://schemas.microsoft.com/office/powerpoint/2010/main" val="38698104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B60C120-E153-4FFB-4C39-7C6E2FDBFA0D}"/>
              </a:ext>
            </a:extLst>
          </p:cNvPr>
          <p:cNvSpPr txBox="1"/>
          <p:nvPr/>
        </p:nvSpPr>
        <p:spPr>
          <a:xfrm>
            <a:off x="1763688" y="2276872"/>
            <a:ext cx="5760640" cy="1938992"/>
          </a:xfrm>
          <a:prstGeom prst="rect">
            <a:avLst/>
          </a:prstGeom>
          <a:noFill/>
        </p:spPr>
        <p:txBody>
          <a:bodyPr wrap="square" rtlCol="0">
            <a:spAutoFit/>
          </a:bodyPr>
          <a:lstStyle/>
          <a:p>
            <a:pPr algn="ctr"/>
            <a:r>
              <a:rPr lang="uk-UA" sz="4000" b="1" dirty="0"/>
              <a:t>Дякую за увагу!</a:t>
            </a:r>
            <a:br>
              <a:rPr lang="uk-UA" sz="4000" b="1" dirty="0"/>
            </a:br>
            <a:r>
              <a:rPr lang="en-US" sz="4000" b="1" dirty="0"/>
              <a:t>Thank you for your attention!</a:t>
            </a:r>
            <a:endParaRPr lang="ru-UA" sz="4000"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1142984"/>
            <a:ext cx="7467600" cy="1143000"/>
          </a:xfrm>
        </p:spPr>
        <p:txBody>
          <a:bodyPr>
            <a:noAutofit/>
          </a:bodyPr>
          <a:lstStyle/>
          <a:p>
            <a:pPr algn="ctr" rtl="0">
              <a:spcBef>
                <a:spcPts val="0"/>
              </a:spcBef>
              <a:spcAft>
                <a:spcPts val="0"/>
              </a:spcAft>
            </a:pPr>
            <a:r>
              <a:rPr lang="uk-UA" sz="3200" b="0" i="0" u="none" strike="noStrike" dirty="0">
                <a:solidFill>
                  <a:schemeClr val="accent3"/>
                </a:solidFill>
                <a:effectLst/>
                <a:latin typeface="Times New Roman" panose="02020603050405020304" pitchFamily="18" charset="0"/>
              </a:rPr>
              <a:t>Практичне заняття 8(2 год.)</a:t>
            </a:r>
            <a:endParaRPr lang="ru-RU" sz="3200" b="1" i="1" dirty="0">
              <a:ln w="17780" cmpd="sng">
                <a:solidFill>
                  <a:schemeClr val="accent1">
                    <a:tint val="3000"/>
                  </a:schemeClr>
                </a:solidFill>
                <a:prstDash val="solid"/>
                <a:miter lim="800000"/>
              </a:ln>
              <a:solidFill>
                <a:schemeClr val="accent3"/>
              </a:solidFill>
              <a:effectLst>
                <a:outerShdw blurRad="55000" dist="50800" dir="5400000" algn="tl">
                  <a:srgbClr val="000000">
                    <a:alpha val="33000"/>
                  </a:srgbClr>
                </a:outerShdw>
              </a:effectLst>
            </a:endParaRPr>
          </a:p>
        </p:txBody>
      </p:sp>
      <p:sp>
        <p:nvSpPr>
          <p:cNvPr id="3" name="Содержимое 2"/>
          <p:cNvSpPr>
            <a:spLocks noGrp="1"/>
          </p:cNvSpPr>
          <p:nvPr>
            <p:ph idx="1"/>
          </p:nvPr>
        </p:nvSpPr>
        <p:spPr>
          <a:xfrm>
            <a:off x="838200" y="2996952"/>
            <a:ext cx="7467600" cy="1285893"/>
          </a:xfrm>
        </p:spPr>
        <p:txBody>
          <a:bodyPr>
            <a:noAutofit/>
          </a:bodyPr>
          <a:lstStyle/>
          <a:p>
            <a:pPr marL="107309" indent="0" algn="ctr" rtl="0">
              <a:spcBef>
                <a:spcPts val="0"/>
              </a:spcBef>
              <a:spcAft>
                <a:spcPts val="0"/>
              </a:spcAft>
              <a:buNone/>
            </a:pPr>
            <a:r>
              <a:rPr lang="en-US" sz="2800" b="1" i="0" u="none" strike="noStrike" dirty="0">
                <a:effectLst/>
                <a:latin typeface="Times New Roman" panose="02020603050405020304" pitchFamily="18" charset="0"/>
              </a:rPr>
              <a:t>Topic « Internet safety, Passive 3 »  Grammar revision</a:t>
            </a:r>
            <a:endParaRPr lang="en-US" sz="2800" b="0" dirty="0">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Objectives:</a:t>
            </a:r>
            <a:endParaRPr lang="ru-RU" dirty="0"/>
          </a:p>
        </p:txBody>
      </p:sp>
      <p:sp>
        <p:nvSpPr>
          <p:cNvPr id="3" name="Содержимое 2"/>
          <p:cNvSpPr>
            <a:spLocks noGrp="1"/>
          </p:cNvSpPr>
          <p:nvPr>
            <p:ph idx="1"/>
          </p:nvPr>
        </p:nvSpPr>
        <p:spPr>
          <a:xfrm>
            <a:off x="611560" y="1988840"/>
            <a:ext cx="7704740" cy="4195481"/>
          </a:xfrm>
        </p:spPr>
        <p:txBody>
          <a:bodyPr>
            <a:normAutofit/>
          </a:bodyPr>
          <a:lstStyle/>
          <a:p>
            <a:pPr rtl="0">
              <a:spcBef>
                <a:spcPts val="0"/>
              </a:spcBef>
              <a:spcAft>
                <a:spcPts val="0"/>
              </a:spcAft>
            </a:pPr>
            <a:r>
              <a:rPr lang="en-US" sz="1800" b="0" i="0" u="none" strike="noStrike" dirty="0">
                <a:effectLst/>
                <a:latin typeface="Times New Roman" panose="02020603050405020304" pitchFamily="18" charset="0"/>
              </a:rPr>
              <a:t>- to learn new vocabulary;</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   to practice grammar structures;</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to enable </a:t>
            </a:r>
            <a:r>
              <a:rPr lang="en-US" sz="1800" b="0" i="0" u="none" strike="noStrike" dirty="0" err="1">
                <a:effectLst/>
                <a:latin typeface="Times New Roman" panose="02020603050405020304" pitchFamily="18" charset="0"/>
              </a:rPr>
              <a:t>st’s</a:t>
            </a:r>
            <a:r>
              <a:rPr lang="en-US" sz="1800" b="0" i="0" u="none" strike="noStrike" dirty="0">
                <a:effectLst/>
                <a:latin typeface="Times New Roman" panose="02020603050405020304" pitchFamily="18" charset="0"/>
              </a:rPr>
              <a:t> to talk and write on the topic;</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to </a:t>
            </a:r>
            <a:r>
              <a:rPr lang="en-US" sz="1800" b="0" i="0" u="none" strike="noStrike" dirty="0" err="1">
                <a:effectLst/>
                <a:latin typeface="Times New Roman" panose="02020603050405020304" pitchFamily="18" charset="0"/>
              </a:rPr>
              <a:t>instil</a:t>
            </a:r>
            <a:r>
              <a:rPr lang="en-US" sz="1800" b="0" i="0" u="none" strike="noStrike" dirty="0">
                <a:effectLst/>
                <a:latin typeface="Times New Roman" panose="02020603050405020304" pitchFamily="18" charset="0"/>
              </a:rPr>
              <a:t> the idea that learning languages is necessary and essential;</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to encourage </a:t>
            </a:r>
            <a:r>
              <a:rPr lang="en-US" sz="1800" b="0" i="0" u="none" strike="noStrike" dirty="0" err="1">
                <a:effectLst/>
                <a:latin typeface="Times New Roman" panose="02020603050405020304" pitchFamily="18" charset="0"/>
              </a:rPr>
              <a:t>st’s</a:t>
            </a:r>
            <a:r>
              <a:rPr lang="en-US" sz="1800" b="0" i="0" u="none" strike="noStrike" dirty="0">
                <a:effectLst/>
                <a:latin typeface="Times New Roman" panose="02020603050405020304" pitchFamily="18" charset="0"/>
              </a:rPr>
              <a:t> to go on learning English at the next level;</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to lay the foundations for future study in terms to basic structures, lexis, language functions and basic study</a:t>
            </a:r>
            <a:endParaRPr lang="en-US" sz="1600" b="0" dirty="0">
              <a:effectLs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Plan:</a:t>
            </a:r>
            <a:endParaRPr lang="ru-RU" dirty="0"/>
          </a:p>
        </p:txBody>
      </p:sp>
      <p:sp>
        <p:nvSpPr>
          <p:cNvPr id="3" name="Содержимое 2"/>
          <p:cNvSpPr>
            <a:spLocks noGrp="1"/>
          </p:cNvSpPr>
          <p:nvPr>
            <p:ph idx="1"/>
          </p:nvPr>
        </p:nvSpPr>
        <p:spPr>
          <a:xfrm>
            <a:off x="457200" y="1600200"/>
            <a:ext cx="8329642" cy="5114948"/>
          </a:xfrm>
        </p:spPr>
        <p:txBody>
          <a:bodyPr>
            <a:normAutofit/>
          </a:bodyPr>
          <a:lstStyle/>
          <a:p>
            <a:pPr rtl="0" fontAlgn="base">
              <a:spcBef>
                <a:spcPts val="0"/>
              </a:spcBef>
              <a:spcAft>
                <a:spcPts val="0"/>
              </a:spcAft>
              <a:buFont typeface="+mj-lt"/>
              <a:buAutoNum type="arabicPeriod"/>
            </a:pPr>
            <a:br>
              <a:rPr lang="en-US" sz="1600" b="0" dirty="0">
                <a:effectLst/>
              </a:rPr>
            </a:br>
            <a:r>
              <a:rPr lang="en-US" sz="1800" b="0" i="0" u="none" strike="noStrike" dirty="0">
                <a:effectLst/>
                <a:latin typeface="Times New Roman" panose="02020603050405020304" pitchFamily="18" charset="0"/>
              </a:rPr>
              <a:t>Vocabulary activity.</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Discussing of the topic « Internet safety, Passive 3</a:t>
            </a:r>
            <a:r>
              <a:rPr lang="en-US" sz="1800" b="1" i="0" u="none"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  Grammar revision</a:t>
            </a:r>
            <a:endParaRPr lang="en-US" sz="1800" b="1" i="0" u="none" strike="noStrike" dirty="0">
              <a:effectLst/>
              <a:latin typeface="Times New Roman" panose="02020603050405020304" pitchFamily="18" charset="0"/>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Listening, reading, writing, speaking.</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Grammar activity.</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Communicative activities :</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1. Give the English equivalents the following words and word combinations.</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2. Answer the questions to the text.</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3. Fill in the blanks with the necessary words from the active vocabulary. </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4. Complete the following sentences.</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5. Put in the right order. The underlined word is the beginning of the sentence.</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6. Translate the following sentences into English.</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Home task: Reading an additional text on the topic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References:</a:t>
            </a:r>
            <a:endParaRPr lang="ru-RU" dirty="0"/>
          </a:p>
        </p:txBody>
      </p:sp>
      <p:sp>
        <p:nvSpPr>
          <p:cNvPr id="3" name="Содержимое 2"/>
          <p:cNvSpPr>
            <a:spLocks noGrp="1"/>
          </p:cNvSpPr>
          <p:nvPr>
            <p:ph idx="1"/>
          </p:nvPr>
        </p:nvSpPr>
        <p:spPr>
          <a:xfrm>
            <a:off x="323528" y="1152983"/>
            <a:ext cx="8335762" cy="5638451"/>
          </a:xfrm>
        </p:spPr>
        <p:txBody>
          <a:bodyPr>
            <a:noAutofit/>
          </a:bodyPr>
          <a:lstStyle/>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Волошина О.В., </a:t>
            </a:r>
            <a:r>
              <a:rPr lang="en-US" sz="1600" b="0" i="0" u="none" strike="noStrike" dirty="0">
                <a:effectLst/>
                <a:latin typeface="Times New Roman" panose="02020603050405020304" pitchFamily="18" charset="0"/>
              </a:rPr>
              <a:t>English for Computer Science Students: </a:t>
            </a:r>
            <a:r>
              <a:rPr lang="uk-UA" sz="1600" b="0" i="0" u="none" strike="noStrike" dirty="0">
                <a:effectLst/>
                <a:latin typeface="Times New Roman" panose="02020603050405020304" pitchFamily="18" charset="0"/>
              </a:rPr>
              <a:t>Методичні рекомендації для практичних занять з дисципліни «Іноземна мова» для студентів денної форми навчання першого (бакалаврського) освітнього рівня галузі знань 12 «Інформаційні технології» спеціальності 122 «Комп’ютерні науки». Вінниця: ВНАУ, 2023. 73 ст.</a:t>
            </a:r>
          </a:p>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Кравець Р.А. Лінгвокраїнознавчі аспекти викладання граматики англійської мови в аграрному ВНЗ: методичні рекомендації / Р.А. Кравець. – Вінниця : ВНАУ, 2017. – 62 с.</a:t>
            </a:r>
          </a:p>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Ковальова К. В. Волошина О.В Англійська мова: Методичні вказівки для практичних занять та самостійної роботи студентів денної та заочної форм навчання з іноземної мови спеціальності 075 «Маркетинг», 073 «Менеджмент», галузі знань 07 «Управління та адміністрування» – Вінниця, 2020. – 100 с.</a:t>
            </a:r>
          </a:p>
          <a:p>
            <a:pPr rtl="0" fontAlgn="base">
              <a:spcBef>
                <a:spcPts val="0"/>
              </a:spcBef>
              <a:spcAft>
                <a:spcPts val="0"/>
              </a:spcAft>
              <a:buFont typeface="+mj-lt"/>
              <a:buAutoNum type="arabicPeriod"/>
            </a:pPr>
            <a:r>
              <a:rPr lang="en-US" sz="1600" b="0" i="0" u="none" strike="noStrike" dirty="0">
                <a:effectLst/>
                <a:latin typeface="Times New Roman" panose="02020603050405020304" pitchFamily="18" charset="0"/>
              </a:rPr>
              <a:t>Modern English-Ukrainian Dictionary: Over 160,000 Words and Expressions / Mykola </a:t>
            </a:r>
            <a:r>
              <a:rPr lang="en-US" sz="1600" b="0" i="0" u="none" strike="noStrike" dirty="0" err="1">
                <a:effectLst/>
                <a:latin typeface="Times New Roman" panose="02020603050405020304" pitchFamily="18" charset="0"/>
              </a:rPr>
              <a:t>Ivanovych</a:t>
            </a:r>
            <a:r>
              <a:rPr lang="en-US" sz="1600" b="0" i="0" u="none" strike="noStrike" dirty="0">
                <a:effectLst/>
                <a:latin typeface="Times New Roman" panose="02020603050405020304" pitchFamily="18" charset="0"/>
              </a:rPr>
              <a:t> </a:t>
            </a:r>
            <a:r>
              <a:rPr lang="en-US" sz="1600" b="0" i="0" u="none" strike="noStrike" dirty="0" err="1">
                <a:effectLst/>
                <a:latin typeface="Times New Roman" panose="02020603050405020304" pitchFamily="18" charset="0"/>
              </a:rPr>
              <a:t>Balla</a:t>
            </a:r>
            <a:r>
              <a:rPr lang="en-US" sz="1600" b="0" i="0" u="none" strike="noStrike" dirty="0">
                <a:effectLst/>
                <a:latin typeface="Times New Roman" panose="02020603050405020304" pitchFamily="18" charset="0"/>
              </a:rPr>
              <a:t>. – Kyiv: </a:t>
            </a:r>
            <a:r>
              <a:rPr lang="en-US" sz="1600" b="0" i="0" u="none" strike="noStrike" dirty="0" err="1">
                <a:effectLst/>
                <a:latin typeface="Times New Roman" panose="02020603050405020304" pitchFamily="18" charset="0"/>
              </a:rPr>
              <a:t>Chumatskiy</a:t>
            </a:r>
            <a:r>
              <a:rPr lang="en-US" sz="1600" b="0" i="0" u="none" strike="noStrike" dirty="0">
                <a:effectLst/>
                <a:latin typeface="Times New Roman" panose="02020603050405020304" pitchFamily="18" charset="0"/>
              </a:rPr>
              <a:t> </a:t>
            </a:r>
            <a:r>
              <a:rPr lang="en-US" sz="1600" b="0" i="0" u="none" strike="noStrike" dirty="0" err="1">
                <a:effectLst/>
                <a:latin typeface="Times New Roman" panose="02020603050405020304" pitchFamily="18" charset="0"/>
              </a:rPr>
              <a:t>Shliakh</a:t>
            </a:r>
            <a:r>
              <a:rPr lang="en-US" sz="1600" b="0" i="0" u="none" strike="noStrike" dirty="0">
                <a:effectLst/>
                <a:latin typeface="Times New Roman" panose="02020603050405020304" pitchFamily="18" charset="0"/>
              </a:rPr>
              <a:t> pub., 2007. – 668 p.</a:t>
            </a:r>
          </a:p>
          <a:p>
            <a:pPr rtl="0" fontAlgn="base">
              <a:spcBef>
                <a:spcPts val="0"/>
              </a:spcBef>
              <a:spcAft>
                <a:spcPts val="0"/>
              </a:spcAft>
              <a:buFont typeface="+mj-lt"/>
              <a:buAutoNum type="arabicPeriod"/>
            </a:pPr>
            <a:r>
              <a:rPr lang="en-US" sz="1600" b="0" i="0" u="none" strike="noStrike" dirty="0">
                <a:effectLst/>
                <a:latin typeface="Times New Roman" panose="02020603050405020304" pitchFamily="18" charset="0"/>
              </a:rPr>
              <a:t>The Oxford Dictionary of Business World. (2020) //</a:t>
            </a:r>
            <a:r>
              <a:rPr lang="en-US" sz="1600" b="0" i="0" u="none" strike="noStrike" dirty="0" err="1">
                <a:effectLst/>
                <a:latin typeface="Times New Roman" panose="02020603050405020304" pitchFamily="18" charset="0"/>
              </a:rPr>
              <a:t>Gen.Editors</a:t>
            </a:r>
            <a:r>
              <a:rPr lang="en-US" sz="1600" b="0" i="0" u="none" strike="noStrike" dirty="0">
                <a:effectLst/>
                <a:latin typeface="Times New Roman" panose="02020603050405020304" pitchFamily="18" charset="0"/>
              </a:rPr>
              <a:t> Dr Alan Isaacs, </a:t>
            </a:r>
            <a:r>
              <a:rPr lang="en-US" sz="1600" b="0" i="0" u="none" strike="noStrike" dirty="0" err="1">
                <a:effectLst/>
                <a:latin typeface="Times New Roman" panose="02020603050405020304" pitchFamily="18" charset="0"/>
              </a:rPr>
              <a:t>Ms</a:t>
            </a:r>
            <a:r>
              <a:rPr lang="en-US" sz="1600" b="0" i="0" u="none" strike="noStrike" dirty="0">
                <a:effectLst/>
                <a:latin typeface="Times New Roman" panose="02020603050405020304" pitchFamily="18" charset="0"/>
              </a:rPr>
              <a:t> Elizabeth Martin. Oxford: Oxford University Press</a:t>
            </a:r>
          </a:p>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Верба Л.Г., Верба Г.В. Граматика сучасної англійської мови. Довідник: Мова </a:t>
            </a:r>
            <a:r>
              <a:rPr lang="uk-UA" sz="1600" b="0" i="0" u="none" strike="noStrike" dirty="0" err="1">
                <a:effectLst/>
                <a:latin typeface="Times New Roman" panose="02020603050405020304" pitchFamily="18" charset="0"/>
              </a:rPr>
              <a:t>англ</a:t>
            </a:r>
            <a:r>
              <a:rPr lang="uk-UA" sz="1600" b="0" i="0" u="none" strike="noStrike" dirty="0">
                <a:effectLst/>
                <a:latin typeface="Times New Roman" panose="02020603050405020304" pitchFamily="18" charset="0"/>
              </a:rPr>
              <a:t>., </a:t>
            </a:r>
            <a:r>
              <a:rPr lang="uk-UA" sz="1600" b="0" i="0" u="none" strike="noStrike" dirty="0" err="1">
                <a:effectLst/>
                <a:latin typeface="Times New Roman" panose="02020603050405020304" pitchFamily="18" charset="0"/>
              </a:rPr>
              <a:t>укр</a:t>
            </a:r>
            <a:r>
              <a:rPr lang="uk-UA" sz="1600" b="0" i="0" u="none" strike="noStrike" dirty="0">
                <a:effectLst/>
                <a:latin typeface="Times New Roman" panose="02020603050405020304" pitchFamily="18" charset="0"/>
              </a:rPr>
              <a:t>. Київ: ТОВ «ВП Логос-М», 2020.</a:t>
            </a:r>
          </a:p>
          <a:p>
            <a:pPr rtl="0" fontAlgn="base">
              <a:spcBef>
                <a:spcPts val="0"/>
              </a:spcBef>
              <a:spcAft>
                <a:spcPts val="0"/>
              </a:spcAft>
              <a:buFont typeface="+mj-lt"/>
              <a:buAutoNum type="arabicPeriod"/>
            </a:pPr>
            <a:r>
              <a:rPr lang="uk-UA" sz="1600" b="0" i="0" u="none" strike="noStrike" dirty="0" err="1">
                <a:effectLst/>
                <a:latin typeface="Times New Roman" panose="02020603050405020304" pitchFamily="18" charset="0"/>
              </a:rPr>
              <a:t>Голіцинський</a:t>
            </a:r>
            <a:r>
              <a:rPr lang="uk-UA" sz="1600" b="0" i="0" u="none" strike="noStrike" dirty="0">
                <a:effectLst/>
                <a:latin typeface="Times New Roman" panose="02020603050405020304" pitchFamily="18" charset="0"/>
              </a:rPr>
              <a:t> Ю. Граматика. Збірник вправ. Київ: </a:t>
            </a:r>
            <a:r>
              <a:rPr lang="uk-UA" sz="1600" b="0" i="0" u="none" strike="noStrike" dirty="0" err="1">
                <a:effectLst/>
                <a:latin typeface="Times New Roman" panose="02020603050405020304" pitchFamily="18" charset="0"/>
              </a:rPr>
              <a:t>Інкос</a:t>
            </a:r>
            <a:r>
              <a:rPr lang="uk-UA" sz="1600" b="0" i="0" u="none" strike="noStrike" dirty="0">
                <a:effectLst/>
                <a:latin typeface="Times New Roman" panose="02020603050405020304" pitchFamily="18" charset="0"/>
              </a:rPr>
              <a:t>, 2020.</a:t>
            </a:r>
          </a:p>
          <a:p>
            <a:pPr rtl="0" fontAlgn="base">
              <a:spcBef>
                <a:spcPts val="0"/>
              </a:spcBef>
              <a:spcAft>
                <a:spcPts val="0"/>
              </a:spcAft>
              <a:buFont typeface="+mj-lt"/>
              <a:buAutoNum type="arabicPeriod"/>
            </a:pPr>
            <a:r>
              <a:rPr lang="en-US" sz="1600" b="0" i="0" u="none" strike="noStrike" dirty="0">
                <a:effectLst/>
                <a:latin typeface="Times New Roman" panose="02020603050405020304" pitchFamily="18" charset="0"/>
              </a:rPr>
              <a:t>Murphy R. English Grammar in Use /Murphy R. – Cambridge University Press, 2021.</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err="1"/>
              <a:t>Хід</a:t>
            </a:r>
            <a:r>
              <a:rPr lang="ru-RU" dirty="0"/>
              <a:t> </a:t>
            </a:r>
            <a:r>
              <a:rPr lang="ru-RU" dirty="0" err="1"/>
              <a:t>заняття</a:t>
            </a:r>
            <a:r>
              <a:rPr lang="ru-RU" dirty="0"/>
              <a:t> (</a:t>
            </a:r>
            <a:r>
              <a:rPr lang="en-US" dirty="0"/>
              <a:t>Procedure)</a:t>
            </a:r>
            <a:endParaRPr lang="ru-RU" dirty="0"/>
          </a:p>
        </p:txBody>
      </p:sp>
      <p:sp>
        <p:nvSpPr>
          <p:cNvPr id="3" name="Содержимое 2"/>
          <p:cNvSpPr>
            <a:spLocks noGrp="1"/>
          </p:cNvSpPr>
          <p:nvPr>
            <p:ph idx="1"/>
          </p:nvPr>
        </p:nvSpPr>
        <p:spPr>
          <a:xfrm>
            <a:off x="642910" y="1857364"/>
            <a:ext cx="7467600" cy="4525963"/>
          </a:xfrm>
        </p:spPr>
        <p:txBody>
          <a:bodyPr>
            <a:normAutofit/>
          </a:bodyPr>
          <a:lstStyle/>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Learn the new words and word combinations.</a:t>
            </a:r>
          </a:p>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Make some questions on the text.</a:t>
            </a:r>
          </a:p>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Read the text and translate into Ukrainian in the written form.</a:t>
            </a:r>
          </a:p>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Make summery of the text in English.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260648"/>
            <a:ext cx="8568952" cy="6480720"/>
          </a:xfrm>
        </p:spPr>
        <p:txBody>
          <a:bodyPr>
            <a:noAutofit/>
          </a:bodyPr>
          <a:lstStyle/>
          <a:p>
            <a:pPr indent="0" algn="just" rtl="0">
              <a:spcBef>
                <a:spcPts val="0"/>
              </a:spcBef>
              <a:spcAft>
                <a:spcPts val="0"/>
              </a:spcAft>
              <a:buNone/>
            </a:pPr>
            <a:r>
              <a:rPr lang="en-US" sz="1400" b="1" i="0" u="none" strike="noStrike" dirty="0">
                <a:effectLst/>
                <a:latin typeface="Times New Roman" panose="02020603050405020304" pitchFamily="18" charset="0"/>
              </a:rPr>
              <a:t>Internet safety</a:t>
            </a:r>
            <a:endParaRPr lang="en-US" sz="1400" b="0" dirty="0">
              <a:effectLst/>
            </a:endParaRPr>
          </a:p>
          <a:p>
            <a:pPr indent="0" algn="just" rtl="0">
              <a:spcBef>
                <a:spcPts val="0"/>
              </a:spcBef>
              <a:spcAft>
                <a:spcPts val="0"/>
              </a:spcAft>
              <a:buNone/>
            </a:pPr>
            <a:r>
              <a:rPr lang="uk-UA" sz="1400" b="0" i="0" u="none" strike="noStrike" dirty="0">
                <a:effectLst/>
                <a:latin typeface="Times New Roman" panose="02020603050405020304" pitchFamily="18" charset="0"/>
              </a:rPr>
              <a:t> </a:t>
            </a:r>
            <a:r>
              <a:rPr lang="en-US" sz="1400" b="0" i="0" u="none" strike="noStrike" dirty="0">
                <a:effectLst/>
                <a:latin typeface="Times New Roman" panose="02020603050405020304" pitchFamily="18" charset="0"/>
              </a:rPr>
              <a:t>In today's digital age, where we are increasingly interconnected, it is vital to prioritize internet safety and protect ourselves from potential risks and threats. Internet safety refers to the practices and measures taken to ensure a secure online experience for individuals, organizations, and communities.</a:t>
            </a:r>
            <a:endParaRPr lang="en-US" sz="1400" b="0" dirty="0">
              <a:effectLst/>
            </a:endParaRPr>
          </a:p>
          <a:p>
            <a:pPr indent="360045" algn="just" rtl="0">
              <a:spcBef>
                <a:spcPts val="0"/>
              </a:spcBef>
              <a:spcAft>
                <a:spcPts val="0"/>
              </a:spcAft>
            </a:pPr>
            <a:br>
              <a:rPr lang="en-US" sz="1400" b="0" dirty="0">
                <a:effectLst/>
              </a:rPr>
            </a:br>
            <a:r>
              <a:rPr lang="en-US" sz="1400" b="0" i="0" u="none" strike="noStrike" dirty="0">
                <a:effectLst/>
                <a:latin typeface="Times New Roman" panose="02020603050405020304" pitchFamily="18" charset="0"/>
              </a:rPr>
              <a:t>Cybersecurity is at the forefront of internet safety. It involves the protection of computer systems, networks, and data from unauthorized access, theft, and damage. Implementing strong passwords, regularly updating software and antivirus programs, and being cautious of suspicious emails and websites are essential steps to safeguard against cyber threats such as hacking, identity theft, and malware.</a:t>
            </a:r>
            <a:endParaRPr lang="en-US" sz="1400" b="0" dirty="0">
              <a:effectLst/>
            </a:endParaRPr>
          </a:p>
          <a:p>
            <a:pPr indent="360045" algn="just" rtl="0">
              <a:spcBef>
                <a:spcPts val="0"/>
              </a:spcBef>
              <a:spcAft>
                <a:spcPts val="0"/>
              </a:spcAft>
            </a:pPr>
            <a:br>
              <a:rPr lang="en-US" sz="1400" b="0" dirty="0">
                <a:effectLst/>
              </a:rPr>
            </a:br>
            <a:r>
              <a:rPr lang="en-US" sz="1400" b="0" i="0" u="none" strike="noStrike" dirty="0">
                <a:effectLst/>
                <a:latin typeface="Times New Roman" panose="02020603050405020304" pitchFamily="18" charset="0"/>
              </a:rPr>
              <a:t>Personal information privacy is another critical aspect of internet safety. It is crucial to be mindful of the data we share online and the platforms we trust with our information. Understanding privacy settings on social media platforms, being cautious while sharing personal details, and avoiding public Wi-Fi networks when accessing sensitive information are some measures we can take to protect our privacy.</a:t>
            </a:r>
            <a:endParaRPr lang="en-US" sz="1400" b="0" dirty="0">
              <a:effectLst/>
            </a:endParaRPr>
          </a:p>
          <a:p>
            <a:pPr indent="0" algn="just" rtl="0">
              <a:spcBef>
                <a:spcPts val="0"/>
              </a:spcBef>
              <a:spcAft>
                <a:spcPts val="0"/>
              </a:spcAft>
              <a:buNone/>
            </a:pPr>
            <a:r>
              <a:rPr lang="uk-UA" sz="1400" b="0" i="0" u="none" strike="noStrike" dirty="0">
                <a:effectLst/>
                <a:latin typeface="Times New Roman" panose="02020603050405020304" pitchFamily="18" charset="0"/>
              </a:rPr>
              <a:t> </a:t>
            </a:r>
            <a:r>
              <a:rPr lang="en-US" sz="1400" b="0" i="0" u="none" strike="noStrike" dirty="0">
                <a:effectLst/>
                <a:latin typeface="Times New Roman" panose="02020603050405020304" pitchFamily="18" charset="0"/>
              </a:rPr>
              <a:t>Online scams and frauds are prevalent, and it's important to be vigilant. Phishing emails, fake websites, and fraudulent online transactions are some common techniques used by cybercriminals. Being skeptical of unsolicited requests for personal or financial information, double-checking website URLs for legitimacy, and using secure payment methods can help prevent falling victim to online scams.</a:t>
            </a:r>
            <a:endParaRPr lang="en-US" sz="1400" b="0" dirty="0">
              <a:effectLst/>
            </a:endParaRPr>
          </a:p>
          <a:p>
            <a:pPr indent="0" algn="just" rtl="0">
              <a:spcBef>
                <a:spcPts val="0"/>
              </a:spcBef>
              <a:spcAft>
                <a:spcPts val="0"/>
              </a:spcAft>
              <a:buNone/>
            </a:pPr>
            <a:r>
              <a:rPr lang="uk-UA" sz="1400" b="0" i="0" u="none" strike="noStrike" dirty="0">
                <a:effectLst/>
                <a:latin typeface="Times New Roman" panose="02020603050405020304" pitchFamily="18" charset="0"/>
              </a:rPr>
              <a:t> </a:t>
            </a:r>
            <a:r>
              <a:rPr lang="en-US" sz="1400" b="0" i="0" u="none" strike="noStrike" dirty="0">
                <a:effectLst/>
                <a:latin typeface="Times New Roman" panose="02020603050405020304" pitchFamily="18" charset="0"/>
              </a:rPr>
              <a:t>For parents and guardians, ensuring the online safety of children is paramount. Educating children about responsible internet use, setting boundaries on their online activities, and using parental control software can help protect them from inappropriate content, cyberbullying, and online predators.</a:t>
            </a:r>
            <a:endParaRPr lang="en-US" sz="1400" b="0" dirty="0">
              <a:effectLst/>
            </a:endParaRPr>
          </a:p>
          <a:p>
            <a:pPr indent="0" algn="just" rtl="0">
              <a:spcBef>
                <a:spcPts val="0"/>
              </a:spcBef>
              <a:spcAft>
                <a:spcPts val="0"/>
              </a:spcAft>
              <a:buNone/>
            </a:pPr>
            <a:r>
              <a:rPr lang="uk-UA" sz="1400" dirty="0">
                <a:latin typeface="Times New Roman" panose="02020603050405020304" pitchFamily="18" charset="0"/>
              </a:rPr>
              <a:t> </a:t>
            </a:r>
            <a:r>
              <a:rPr lang="en-US" sz="1400" b="0" i="0" u="none" strike="noStrike" dirty="0">
                <a:effectLst/>
                <a:latin typeface="Times New Roman" panose="02020603050405020304" pitchFamily="18" charset="0"/>
              </a:rPr>
              <a:t>Digital literacy plays a significant role in internet safety. Being aware of current trends, understanding potential risks, and practicing good online habits contribute to a safer digital environment. Educating ourselves and others about online safety, promoting respectful and ethical behavior online, and fostering a culture of cybersecurity awareness are essential for the well-being of individuals and the broader internet community.</a:t>
            </a:r>
            <a:endParaRPr lang="en-US" sz="1400" b="0" dirty="0">
              <a:effectLst/>
            </a:endParaRPr>
          </a:p>
          <a:p>
            <a:pPr marL="0" indent="0">
              <a:buNone/>
            </a:pPr>
            <a:r>
              <a:rPr lang="uk-UA" sz="1400" b="0" i="0" u="none" strike="noStrike" dirty="0">
                <a:effectLst/>
                <a:latin typeface="Times New Roman" panose="02020603050405020304" pitchFamily="18" charset="0"/>
              </a:rPr>
              <a:t>        </a:t>
            </a:r>
            <a:r>
              <a:rPr lang="en-US" sz="1400" b="0" i="0" u="none" strike="noStrike" dirty="0">
                <a:effectLst/>
                <a:latin typeface="Times New Roman" panose="02020603050405020304" pitchFamily="18" charset="0"/>
              </a:rPr>
              <a:t>On this page, we aim to provide valuable information, tips, and resources to help you navigate the online world safely. Stay informed, stay cautious, and together, let's create a secure and responsible internet environment for everyone.</a:t>
            </a:r>
            <a:endParaRPr lang="en-US" sz="1400" b="0" dirty="0">
              <a:effectLs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2">
            <a:extLst>
              <a:ext uri="{FF2B5EF4-FFF2-40B4-BE49-F238E27FC236}">
                <a16:creationId xmlns:a16="http://schemas.microsoft.com/office/drawing/2014/main" id="{D912CAE9-9851-C912-D659-404114AD57DA}"/>
              </a:ext>
            </a:extLst>
          </p:cNvPr>
          <p:cNvSpPr txBox="1">
            <a:spLocks/>
          </p:cNvSpPr>
          <p:nvPr/>
        </p:nvSpPr>
        <p:spPr>
          <a:xfrm>
            <a:off x="251520" y="260648"/>
            <a:ext cx="8712967" cy="6984776"/>
          </a:xfrm>
          <a:prstGeom prst="rect">
            <a:avLst/>
          </a:prstGeom>
        </p:spPr>
        <p:txBody>
          <a:bodyPr vert="horz" lIns="91440" tIns="45720" rIns="91440" bIns="45720" rtlCol="0">
            <a:noAutofit/>
          </a:bodyPr>
          <a:lst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a:lstStyle>
          <a:p>
            <a:pPr marL="0" indent="0" rtl="0" fontAlgn="base">
              <a:spcBef>
                <a:spcPts val="0"/>
              </a:spcBef>
              <a:spcAft>
                <a:spcPts val="0"/>
              </a:spcAft>
              <a:buNone/>
            </a:pPr>
            <a:r>
              <a:rPr lang="uk-UA" sz="1800" b="1" i="0" u="none" strike="noStrike" dirty="0">
                <a:effectLst/>
                <a:latin typeface="Times New Roman" panose="02020603050405020304" pitchFamily="18" charset="0"/>
              </a:rPr>
              <a:t>5)  </a:t>
            </a:r>
            <a:r>
              <a:rPr lang="en-US" sz="1800" b="1" i="0" u="none" strike="noStrike" dirty="0">
                <a:effectLst/>
                <a:latin typeface="Times New Roman" panose="02020603050405020304" pitchFamily="18" charset="0"/>
              </a:rPr>
              <a:t>Complete the sentences using the correct form of the verb.</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 tried to contact Tom.</a:t>
            </a:r>
          </a:p>
          <a:p>
            <a:pPr rtl="0">
              <a:spcBef>
                <a:spcPts val="0"/>
              </a:spcBef>
              <a:spcAft>
                <a:spcPts val="0"/>
              </a:spcAft>
            </a:pPr>
            <a:r>
              <a:rPr lang="en-US" sz="1800" b="0" i="0" u="none" strike="noStrike" dirty="0">
                <a:effectLst/>
                <a:latin typeface="Times New Roman" panose="02020603050405020304" pitchFamily="18" charset="0"/>
              </a:rPr>
              <a:t>I called his office but I</a:t>
            </a:r>
            <a:r>
              <a:rPr lang="en-US" sz="1800" b="1" i="1" u="none" strike="noStrike" dirty="0">
                <a:effectLst/>
                <a:latin typeface="Times New Roman" panose="02020603050405020304" pitchFamily="18" charset="0"/>
              </a:rPr>
              <a:t> was told</a:t>
            </a:r>
            <a:r>
              <a:rPr lang="en-US" sz="1800" b="0" i="0" u="none" strike="noStrike" dirty="0">
                <a:effectLst/>
                <a:latin typeface="Times New Roman" panose="02020603050405020304" pitchFamily="18" charset="0"/>
              </a:rPr>
              <a:t> (tell) that he was in a meeting.</a:t>
            </a:r>
            <a:endParaRPr lang="en-US" sz="1800" b="0" dirty="0">
              <a:effectLst/>
            </a:endParaRPr>
          </a:p>
          <a:p>
            <a:pPr rtl="0" fontAlgn="base">
              <a:spcBef>
                <a:spcPts val="0"/>
              </a:spcBef>
              <a:spcAft>
                <a:spcPts val="0"/>
              </a:spcAft>
              <a:buFont typeface="+mj-lt"/>
              <a:buAutoNum type="arabicPeriod" startAt="2"/>
            </a:pPr>
            <a:r>
              <a:rPr lang="en-US" sz="1800" b="0" i="0" u="none" strike="noStrike" dirty="0">
                <a:effectLst/>
                <a:latin typeface="Times New Roman" panose="02020603050405020304" pitchFamily="18" charset="0"/>
              </a:rPr>
              <a:t>Amy retired from her job recently.</a:t>
            </a:r>
          </a:p>
          <a:p>
            <a:pPr rtl="0">
              <a:spcBef>
                <a:spcPts val="0"/>
              </a:spcBef>
              <a:spcAft>
                <a:spcPts val="0"/>
              </a:spcAft>
            </a:pPr>
            <a:r>
              <a:rPr lang="en-US" sz="1800" b="0" i="0" u="none" strike="noStrike" dirty="0">
                <a:effectLst/>
                <a:latin typeface="Times New Roman" panose="02020603050405020304" pitchFamily="18" charset="0"/>
              </a:rPr>
              <a:t>She</a:t>
            </a:r>
            <a:r>
              <a:rPr lang="en-US" sz="1800" b="0" i="0" u="sng" dirty="0">
                <a:effectLst/>
                <a:latin typeface="Times New Roman" panose="02020603050405020304" pitchFamily="18" charset="0"/>
              </a:rPr>
              <a:t> </a:t>
            </a:r>
            <a:r>
              <a:rPr lang="en-US" sz="1800" b="0" i="0" u="none" strike="noStrike" dirty="0">
                <a:effectLst/>
                <a:latin typeface="Times New Roman" panose="02020603050405020304" pitchFamily="18" charset="0"/>
              </a:rPr>
              <a:t>(give) a present by her colleagues.</a:t>
            </a:r>
            <a:endParaRPr lang="en-US" sz="1800" b="0" dirty="0">
              <a:effectLst/>
            </a:endParaRPr>
          </a:p>
          <a:p>
            <a:pPr rtl="0" fontAlgn="base">
              <a:spcBef>
                <a:spcPts val="0"/>
              </a:spcBef>
              <a:spcAft>
                <a:spcPts val="0"/>
              </a:spcAft>
              <a:buFont typeface="+mj-lt"/>
              <a:buAutoNum type="arabicPeriod" startAt="3"/>
            </a:pPr>
            <a:r>
              <a:rPr lang="en-US" sz="1800" b="0" i="0" u="none" strike="noStrike" dirty="0">
                <a:effectLst/>
                <a:latin typeface="Times New Roman" panose="02020603050405020304" pitchFamily="18" charset="0"/>
              </a:rPr>
              <a:t>I didn’t know there was a meeting yesterday.</a:t>
            </a:r>
          </a:p>
          <a:p>
            <a:pPr rtl="0">
              <a:spcBef>
                <a:spcPts val="0"/>
              </a:spcBef>
              <a:spcAft>
                <a:spcPts val="0"/>
              </a:spcAft>
            </a:pPr>
            <a:r>
              <a:rPr lang="en-US" sz="1800" b="0" i="0" u="none" strike="noStrike" dirty="0">
                <a:effectLst/>
                <a:latin typeface="Times New Roman" panose="02020603050405020304" pitchFamily="18" charset="0"/>
              </a:rPr>
              <a:t>I</a:t>
            </a:r>
            <a:r>
              <a:rPr lang="en-US" sz="1800" b="0" i="0" u="sng" dirty="0">
                <a:effectLst/>
                <a:latin typeface="Times New Roman" panose="02020603050405020304" pitchFamily="18" charset="0"/>
              </a:rPr>
              <a:t> </a:t>
            </a:r>
            <a:r>
              <a:rPr lang="en-US" sz="1800" b="0" i="0" u="none" strike="noStrike" dirty="0">
                <a:effectLst/>
                <a:latin typeface="Times New Roman" panose="02020603050405020304" pitchFamily="18" charset="0"/>
              </a:rPr>
              <a:t>(not / tell) about it.</a:t>
            </a:r>
            <a:endParaRPr lang="en-US" sz="1800" b="0" dirty="0">
              <a:effectLst/>
            </a:endParaRPr>
          </a:p>
          <a:p>
            <a:pPr rtl="0" fontAlgn="base">
              <a:spcBef>
                <a:spcPts val="0"/>
              </a:spcBef>
              <a:spcAft>
                <a:spcPts val="0"/>
              </a:spcAft>
              <a:buFont typeface="+mj-lt"/>
              <a:buAutoNum type="arabicPeriod" startAt="4"/>
            </a:pPr>
            <a:r>
              <a:rPr lang="en-US" sz="1800" b="0" i="0" u="none" strike="noStrike" dirty="0">
                <a:effectLst/>
                <a:latin typeface="Times New Roman" panose="02020603050405020304" pitchFamily="18" charset="0"/>
              </a:rPr>
              <a:t>Sarah’s salary is very low.</a:t>
            </a:r>
          </a:p>
          <a:p>
            <a:pPr rtl="0">
              <a:spcBef>
                <a:spcPts val="0"/>
              </a:spcBef>
              <a:spcAft>
                <a:spcPts val="0"/>
              </a:spcAft>
            </a:pPr>
            <a:r>
              <a:rPr lang="en-US" sz="1800" b="0" i="0" u="none" strike="noStrike" dirty="0">
                <a:effectLst/>
                <a:latin typeface="Times New Roman" panose="02020603050405020304" pitchFamily="18" charset="0"/>
              </a:rPr>
              <a:t>I don’t understand why she</a:t>
            </a:r>
            <a:r>
              <a:rPr lang="en-US" sz="1800" b="0" i="0" u="sng" dirty="0">
                <a:effectLst/>
                <a:latin typeface="Times New Roman" panose="02020603050405020304" pitchFamily="18" charset="0"/>
              </a:rPr>
              <a:t> </a:t>
            </a:r>
            <a:r>
              <a:rPr lang="en-US" sz="1800" b="0" i="0" u="none" strike="noStrike" dirty="0">
                <a:effectLst/>
                <a:latin typeface="Times New Roman" panose="02020603050405020304" pitchFamily="18" charset="0"/>
              </a:rPr>
              <a:t>(pay) so little.</a:t>
            </a:r>
            <a:endParaRPr lang="en-US" sz="1800" b="0" dirty="0">
              <a:effectLst/>
            </a:endParaRPr>
          </a:p>
          <a:p>
            <a:pPr rtl="0" fontAlgn="base">
              <a:spcBef>
                <a:spcPts val="0"/>
              </a:spcBef>
              <a:spcAft>
                <a:spcPts val="0"/>
              </a:spcAft>
              <a:buFont typeface="+mj-lt"/>
              <a:buAutoNum type="arabicPeriod" startAt="5"/>
            </a:pPr>
            <a:r>
              <a:rPr lang="en-US" sz="1800" b="0" i="0" u="none" strike="noStrike" dirty="0">
                <a:effectLst/>
                <a:latin typeface="Times New Roman" panose="02020603050405020304" pitchFamily="18" charset="0"/>
              </a:rPr>
              <a:t>You will need to use this machine.</a:t>
            </a:r>
          </a:p>
          <a:p>
            <a:pPr rtl="0">
              <a:spcBef>
                <a:spcPts val="0"/>
              </a:spcBef>
              <a:spcAft>
                <a:spcPts val="0"/>
              </a:spcAft>
            </a:pPr>
            <a:r>
              <a:rPr lang="en-US" sz="1800" b="0" i="0" u="none" strike="noStrike" dirty="0">
                <a:effectLst/>
                <a:latin typeface="Times New Roman" panose="02020603050405020304" pitchFamily="18" charset="0"/>
              </a:rPr>
              <a:t>Have you</a:t>
            </a:r>
            <a:r>
              <a:rPr lang="en-US" sz="1800" b="0" i="0" u="sng" dirty="0">
                <a:effectLst/>
                <a:latin typeface="Times New Roman" panose="02020603050405020304" pitchFamily="18" charset="0"/>
              </a:rPr>
              <a:t> </a:t>
            </a:r>
            <a:r>
              <a:rPr lang="en-US" sz="1800" b="0" i="0" u="none" strike="noStrike" dirty="0">
                <a:effectLst/>
                <a:latin typeface="Times New Roman" panose="02020603050405020304" pitchFamily="18" charset="0"/>
              </a:rPr>
              <a:t>(show) how it works?</a:t>
            </a:r>
            <a:endParaRPr lang="en-US" sz="1800" b="0" dirty="0">
              <a:effectLst/>
            </a:endParaRPr>
          </a:p>
          <a:p>
            <a:pPr rtl="0" fontAlgn="base">
              <a:spcBef>
                <a:spcPts val="0"/>
              </a:spcBef>
              <a:spcAft>
                <a:spcPts val="0"/>
              </a:spcAft>
              <a:buFont typeface="+mj-lt"/>
              <a:buAutoNum type="arabicPeriod" startAt="6"/>
            </a:pPr>
            <a:r>
              <a:rPr lang="en-US" sz="1800" b="0" i="0" u="none" strike="noStrike" dirty="0">
                <a:effectLst/>
                <a:latin typeface="Times New Roman" panose="02020603050405020304" pitchFamily="18" charset="0"/>
              </a:rPr>
              <a:t>I had an interview for a job recently. It wasn’t easy.</a:t>
            </a:r>
          </a:p>
          <a:p>
            <a:pPr rtl="0">
              <a:spcBef>
                <a:spcPts val="0"/>
              </a:spcBef>
              <a:spcAft>
                <a:spcPts val="0"/>
              </a:spcAft>
            </a:pPr>
            <a:r>
              <a:rPr lang="en-US" sz="1800" b="0" i="0" u="none" strike="noStrike" dirty="0">
                <a:effectLst/>
                <a:latin typeface="Times New Roman" panose="02020603050405020304" pitchFamily="18" charset="0"/>
              </a:rPr>
              <a:t>I</a:t>
            </a:r>
            <a:r>
              <a:rPr lang="en-US" sz="1800" b="0" i="0" u="sng" dirty="0">
                <a:effectLst/>
                <a:latin typeface="Times New Roman" panose="02020603050405020304" pitchFamily="18" charset="0"/>
              </a:rPr>
              <a:t> </a:t>
            </a:r>
            <a:r>
              <a:rPr lang="en-US" sz="1800" b="0" i="0" u="none" strike="noStrike" dirty="0">
                <a:effectLst/>
                <a:latin typeface="Times New Roman" panose="02020603050405020304" pitchFamily="18" charset="0"/>
              </a:rPr>
              <a:t>(ask) some questions that were very hard for me to answer.</a:t>
            </a:r>
            <a:endParaRPr lang="en-US" sz="1800" b="0" dirty="0">
              <a:effectLst/>
            </a:endParaRPr>
          </a:p>
          <a:p>
            <a:pPr rtl="0" fontAlgn="base">
              <a:spcBef>
                <a:spcPts val="0"/>
              </a:spcBef>
              <a:spcAft>
                <a:spcPts val="0"/>
              </a:spcAft>
              <a:buFont typeface="+mj-lt"/>
              <a:buAutoNum type="arabicPeriod" startAt="7"/>
            </a:pPr>
            <a:r>
              <a:rPr lang="en-US" sz="1800" b="0" i="0" u="none" strike="noStrike" dirty="0">
                <a:effectLst/>
                <a:latin typeface="Times New Roman" panose="02020603050405020304" pitchFamily="18" charset="0"/>
              </a:rPr>
              <a:t>They didn’t tell us much about the project.</a:t>
            </a:r>
          </a:p>
          <a:p>
            <a:pPr rtl="0">
              <a:spcBef>
                <a:spcPts val="0"/>
              </a:spcBef>
              <a:spcAft>
                <a:spcPts val="0"/>
              </a:spcAft>
            </a:pPr>
            <a:r>
              <a:rPr lang="en-US" sz="1800" b="0" i="0" u="none" strike="noStrike" dirty="0">
                <a:effectLst/>
                <a:latin typeface="Times New Roman" panose="02020603050405020304" pitchFamily="18" charset="0"/>
              </a:rPr>
              <a:t>We</a:t>
            </a:r>
            <a:r>
              <a:rPr lang="en-US" sz="1800" b="0" i="0" u="sng" dirty="0">
                <a:effectLst/>
                <a:latin typeface="Times New Roman" panose="02020603050405020304" pitchFamily="18" charset="0"/>
              </a:rPr>
              <a:t> </a:t>
            </a:r>
            <a:r>
              <a:rPr lang="en-US" sz="1800" b="0" i="0" u="none" strike="noStrike" dirty="0">
                <a:effectLst/>
                <a:latin typeface="Times New Roman" panose="02020603050405020304" pitchFamily="18" charset="0"/>
              </a:rPr>
              <a:t>(not / give) enough information.</a:t>
            </a:r>
            <a:endParaRPr lang="en-US" sz="1800" b="0" dirty="0">
              <a:effectLst/>
            </a:endParaRPr>
          </a:p>
          <a:p>
            <a:pPr rtl="0" fontAlgn="base">
              <a:spcBef>
                <a:spcPts val="0"/>
              </a:spcBef>
              <a:spcAft>
                <a:spcPts val="0"/>
              </a:spcAft>
              <a:buFont typeface="+mj-lt"/>
              <a:buAutoNum type="arabicPeriod" startAt="8"/>
            </a:pPr>
            <a:r>
              <a:rPr lang="en-US" sz="1800" b="0" i="0" u="none" strike="noStrike" dirty="0">
                <a:effectLst/>
                <a:latin typeface="Times New Roman" panose="02020603050405020304" pitchFamily="18" charset="0"/>
              </a:rPr>
              <a:t>I was surprised to get the job I applied for.</a:t>
            </a:r>
          </a:p>
          <a:p>
            <a:pPr rtl="0">
              <a:spcBef>
                <a:spcPts val="0"/>
              </a:spcBef>
              <a:spcAft>
                <a:spcPts val="0"/>
              </a:spcAft>
            </a:pPr>
            <a:r>
              <a:rPr lang="en-US" sz="1800" b="0" i="0" u="none" strike="noStrike" dirty="0">
                <a:effectLst/>
                <a:latin typeface="Times New Roman" panose="02020603050405020304" pitchFamily="18" charset="0"/>
              </a:rPr>
              <a:t>I didn’t expect</a:t>
            </a:r>
            <a:r>
              <a:rPr lang="en-US" sz="1800" b="0" i="0" u="sng" dirty="0">
                <a:effectLst/>
                <a:latin typeface="Times New Roman" panose="02020603050405020304" pitchFamily="18" charset="0"/>
              </a:rPr>
              <a:t> </a:t>
            </a:r>
            <a:r>
              <a:rPr lang="en-US" sz="1800" b="0" i="0" u="none" strike="noStrike" dirty="0">
                <a:effectLst/>
                <a:latin typeface="Times New Roman" panose="02020603050405020304" pitchFamily="18" charset="0"/>
              </a:rPr>
              <a:t>(offer) it.</a:t>
            </a:r>
            <a:br>
              <a:rPr lang="en-US" sz="1800" dirty="0"/>
            </a:br>
            <a:endParaRPr lang="en-US" sz="1800" b="0" i="1" u="none" strike="noStrike" dirty="0">
              <a:effectLst/>
              <a:latin typeface="Times New Roman" panose="02020603050405020304"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6072230"/>
          </a:xfrm>
        </p:spPr>
        <p:txBody>
          <a:bodyPr>
            <a:normAutofit/>
          </a:bodyPr>
          <a:lstStyle/>
          <a:p>
            <a:pPr marL="0" indent="0" rtl="0" fontAlgn="base">
              <a:spcBef>
                <a:spcPts val="0"/>
              </a:spcBef>
              <a:spcAft>
                <a:spcPts val="0"/>
              </a:spcAft>
              <a:buNone/>
            </a:pPr>
            <a:r>
              <a:rPr lang="uk-UA" sz="1800" b="1" i="0" u="none" strike="noStrike" dirty="0">
                <a:effectLst/>
                <a:latin typeface="Times New Roman" panose="02020603050405020304" pitchFamily="18" charset="0"/>
              </a:rPr>
              <a:t>6) </a:t>
            </a:r>
            <a:r>
              <a:rPr lang="en-US" sz="1800" b="1" i="0" u="none" strike="noStrike" dirty="0">
                <a:effectLst/>
                <a:latin typeface="Times New Roman" panose="02020603050405020304" pitchFamily="18" charset="0"/>
              </a:rPr>
              <a:t>Complete the sentences using being + the following verbs (in the correct form):</a:t>
            </a:r>
            <a:endParaRPr lang="uk-UA" sz="1800" b="1" i="0" u="none" strike="noStrike" dirty="0">
              <a:effectLst/>
              <a:latin typeface="Times New Roman" panose="02020603050405020304" pitchFamily="18" charset="0"/>
            </a:endParaRPr>
          </a:p>
          <a:p>
            <a:pPr marL="0" indent="0" rtl="0" fontAlgn="base">
              <a:spcBef>
                <a:spcPts val="0"/>
              </a:spcBef>
              <a:spcAft>
                <a:spcPts val="0"/>
              </a:spcAft>
              <a:buNone/>
            </a:pPr>
            <a:endParaRPr lang="uk-UA" sz="1800" b="1" dirty="0">
              <a:latin typeface="Times New Roman" panose="02020603050405020304" pitchFamily="18" charset="0"/>
            </a:endParaRPr>
          </a:p>
          <a:p>
            <a:pPr marL="0" indent="0" rtl="0" fontAlgn="base">
              <a:spcBef>
                <a:spcPts val="0"/>
              </a:spcBef>
              <a:spcAft>
                <a:spcPts val="0"/>
              </a:spcAft>
              <a:buNone/>
            </a:pPr>
            <a:endParaRPr lang="uk-UA" sz="1800" b="1" i="0" u="none" strike="noStrike" dirty="0">
              <a:effectLst/>
              <a:latin typeface="Times New Roman" panose="02020603050405020304" pitchFamily="18" charset="0"/>
            </a:endParaRPr>
          </a:p>
          <a:p>
            <a:pPr marL="0" indent="0" rtl="0" fontAlgn="base">
              <a:spcBef>
                <a:spcPts val="0"/>
              </a:spcBef>
              <a:spcAft>
                <a:spcPts val="0"/>
              </a:spcAft>
              <a:buNone/>
            </a:pPr>
            <a:endParaRPr lang="en-US" sz="1800" b="1" i="0" u="none" strike="noStrike" dirty="0">
              <a:effectLst/>
              <a:latin typeface="Times New Roman" panose="02020603050405020304" pitchFamily="18" charset="0"/>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Steve hates</a:t>
            </a:r>
            <a:r>
              <a:rPr lang="en-US" sz="1800" b="0" i="0" u="sng" strike="noStrike" dirty="0">
                <a:effectLst/>
                <a:latin typeface="Times New Roman" panose="02020603050405020304" pitchFamily="18" charset="0"/>
              </a:rPr>
              <a:t> </a:t>
            </a:r>
            <a:r>
              <a:rPr lang="en-US" sz="1800" b="1" i="1" u="sng" strike="noStrike" dirty="0">
                <a:effectLst/>
                <a:latin typeface="Times New Roman" panose="02020603050405020304" pitchFamily="18" charset="0"/>
              </a:rPr>
              <a:t>being kept</a:t>
            </a:r>
            <a:r>
              <a:rPr lang="en-US" sz="1800" b="1" i="1" u="none"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waiting.</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We went to the wedding without</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 like giving presents and I also like</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them.</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It’s a busy road and I don’t like crossing it. I’m afraid of</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How do you avoid</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by mosquitoes?</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I’m an adult. I don’t like</a:t>
            </a:r>
            <a:r>
              <a:rPr lang="en-US" sz="1800" b="0" i="0" u="sng" strike="noStrike" dirty="0">
                <a:effectLst/>
                <a:latin typeface="Times New Roman" panose="02020603050405020304" pitchFamily="18" charset="0"/>
              </a:rPr>
              <a:t> </a:t>
            </a:r>
            <a:r>
              <a:rPr lang="en-US" sz="1800" b="0" i="0" u="none" strike="noStrike" dirty="0" err="1">
                <a:effectLst/>
                <a:latin typeface="Times New Roman" panose="02020603050405020304" pitchFamily="18" charset="0"/>
              </a:rPr>
              <a:t>like</a:t>
            </a:r>
            <a:r>
              <a:rPr lang="en-US" sz="1800" b="0" i="0" u="none" strike="noStrike" dirty="0">
                <a:effectLst/>
                <a:latin typeface="Times New Roman" panose="02020603050405020304" pitchFamily="18" charset="0"/>
              </a:rPr>
              <a:t> a child.</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You can’t do anything about</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in a traffic jam.</a:t>
            </a:r>
          </a:p>
        </p:txBody>
      </p:sp>
      <p:pic>
        <p:nvPicPr>
          <p:cNvPr id="4" name="Рисунок 3">
            <a:extLst>
              <a:ext uri="{FF2B5EF4-FFF2-40B4-BE49-F238E27FC236}">
                <a16:creationId xmlns:a16="http://schemas.microsoft.com/office/drawing/2014/main" id="{15DA9734-11EF-BA69-0920-F864369C40D5}"/>
              </a:ext>
            </a:extLst>
          </p:cNvPr>
          <p:cNvPicPr>
            <a:picLocks noChangeAspect="1"/>
          </p:cNvPicPr>
          <p:nvPr/>
        </p:nvPicPr>
        <p:blipFill>
          <a:blip r:embed="rId2"/>
          <a:stretch>
            <a:fillRect/>
          </a:stretch>
        </p:blipFill>
        <p:spPr>
          <a:xfrm>
            <a:off x="755576" y="908720"/>
            <a:ext cx="7128792" cy="517282"/>
          </a:xfrm>
          <a:prstGeom prst="rect">
            <a:avLst/>
          </a:prstGeo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Ион</Template>
  <TotalTime>188</TotalTime>
  <Words>1481</Words>
  <Application>Microsoft Office PowerPoint</Application>
  <PresentationFormat>Экран (4:3)</PresentationFormat>
  <Paragraphs>94</Paragraphs>
  <Slides>12</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12</vt:i4>
      </vt:variant>
    </vt:vector>
  </HeadingPairs>
  <TitlesOfParts>
    <vt:vector size="18" baseType="lpstr">
      <vt:lpstr>Arial</vt:lpstr>
      <vt:lpstr>Bahnschrift</vt:lpstr>
      <vt:lpstr>Century Gothic</vt:lpstr>
      <vt:lpstr>Times New Roman</vt:lpstr>
      <vt:lpstr>Wingdings 3</vt:lpstr>
      <vt:lpstr>Ион</vt:lpstr>
      <vt:lpstr>Презентації практичних занять з дисципліни «Іноземна мова» з галузі знань 12 «Інформаційні технології» спеціальності : 122. Комп’ютерні науки</vt:lpstr>
      <vt:lpstr>Практичне заняття 8(2 год.)</vt:lpstr>
      <vt:lpstr>Objectives:</vt:lpstr>
      <vt:lpstr>Plan:</vt:lpstr>
      <vt:lpstr>References:</vt:lpstr>
      <vt:lpstr>Хід заняття (Procedure)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Конспекти практичних занять з дисципліни«Іноземна мова» з галузі знань 12 «Інформаційні технології» спеціальності : 122 «Комп’ютерні науки».</dc:title>
  <dc:creator>user</dc:creator>
  <cp:lastModifiedBy>Dreeg Show</cp:lastModifiedBy>
  <cp:revision>122</cp:revision>
  <dcterms:created xsi:type="dcterms:W3CDTF">2023-02-25T18:05:02Z</dcterms:created>
  <dcterms:modified xsi:type="dcterms:W3CDTF">2023-08-04T17:34:51Z</dcterms:modified>
</cp:coreProperties>
</file>