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3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92500" lnSpcReduction="20000"/>
          </a:bodyPr>
          <a:lstStyle/>
          <a:p>
            <a:pPr marL="0" indent="0" rtl="0">
              <a:spcBef>
                <a:spcPts val="0"/>
              </a:spcBef>
              <a:spcAft>
                <a:spcPts val="0"/>
              </a:spcAft>
              <a:buNone/>
            </a:pPr>
            <a:r>
              <a:rPr lang="en-US" sz="1800" b="1" i="0" u="none" strike="noStrike" dirty="0">
                <a:effectLst/>
                <a:latin typeface="Times New Roman" panose="02020603050405020304" pitchFamily="18" charset="0"/>
              </a:rPr>
              <a:t> 7) Imagine that you are in these situations. For each situation, write a sentence with </a:t>
            </a:r>
            <a:r>
              <a:rPr lang="en-US" sz="1800" b="1" i="1" u="none" strike="noStrike" dirty="0">
                <a:effectLst/>
                <a:latin typeface="Times New Roman" panose="02020603050405020304" pitchFamily="18" charset="0"/>
              </a:rPr>
              <a:t>I wish</a:t>
            </a:r>
            <a:r>
              <a:rPr lang="en-US" sz="1800" b="1"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You’ve eaten too much and now you feel sick.</a:t>
            </a:r>
          </a:p>
          <a:p>
            <a:pPr marL="0" indent="0" rtl="0">
              <a:spcBef>
                <a:spcPts val="0"/>
              </a:spcBef>
              <a:spcAft>
                <a:spcPts val="0"/>
              </a:spcAft>
              <a:buNone/>
            </a:pPr>
            <a:r>
              <a:rPr lang="en-US" sz="1800" b="0" i="0" u="none" strike="noStrike" dirty="0">
                <a:effectLst/>
                <a:latin typeface="Times New Roman" panose="02020603050405020304" pitchFamily="18" charset="0"/>
              </a:rPr>
              <a:t> You say: </a:t>
            </a:r>
            <a:r>
              <a:rPr lang="en-US" sz="1800" b="0" i="0" u="sng" dirty="0">
                <a:effectLst/>
                <a:latin typeface="Times New Roman" panose="02020603050405020304" pitchFamily="18" charset="0"/>
              </a:rPr>
              <a:t> </a:t>
            </a:r>
            <a:r>
              <a:rPr lang="en-US" sz="1800" b="1" i="1" u="sng" dirty="0">
                <a:effectLst/>
                <a:latin typeface="Times New Roman" panose="02020603050405020304" pitchFamily="18" charset="0"/>
              </a:rPr>
              <a:t>I wish I hadn’t eaten so much</a:t>
            </a:r>
            <a:r>
              <a:rPr lang="en-US" sz="1800" b="1" i="1" u="sng" dirty="0">
                <a:effectLst/>
                <a:latin typeface="Calibri" panose="020F0502020204030204" pitchFamily="34" charset="0"/>
              </a:rPr>
              <a:t>             </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When you were younger, you never learned to play a musical instrument. Now you regret this.</a:t>
            </a:r>
          </a:p>
          <a:p>
            <a:pPr marL="0" indent="0" rtl="0">
              <a:spcBef>
                <a:spcPts val="0"/>
              </a:spcBef>
              <a:spcAft>
                <a:spcPts val="0"/>
              </a:spcAft>
              <a:buNone/>
            </a:pPr>
            <a:r>
              <a:rPr lang="en-US" sz="1800" b="0" i="0" u="none" strike="noStrike" dirty="0">
                <a:effectLst/>
                <a:latin typeface="Times New Roman" panose="02020603050405020304" pitchFamily="18" charset="0"/>
              </a:rPr>
              <a:t> You say: </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You’ve painted the gate red. Now you think it doesn’t look good. Red was the wrong </a:t>
            </a:r>
            <a:r>
              <a:rPr lang="en-US" sz="1800" b="0" i="0" u="none" strike="noStrike" dirty="0" err="1">
                <a:effectLst/>
                <a:latin typeface="Times New Roman" panose="02020603050405020304" pitchFamily="18" charset="0"/>
              </a:rPr>
              <a:t>colour</a:t>
            </a:r>
            <a:r>
              <a:rPr lang="en-US" sz="1800" b="0" i="0" u="none" strike="noStrike" dirty="0">
                <a:effectLst/>
                <a:latin typeface="Times New Roman" panose="02020603050405020304" pitchFamily="18" charset="0"/>
              </a:rPr>
              <a:t>.</a:t>
            </a:r>
          </a:p>
          <a:p>
            <a:pPr marL="0" indent="0" rtl="0">
              <a:spcBef>
                <a:spcPts val="0"/>
              </a:spcBef>
              <a:spcAft>
                <a:spcPts val="0"/>
              </a:spcAft>
              <a:buNone/>
            </a:pPr>
            <a:r>
              <a:rPr lang="en-US" sz="1800" b="0" i="0" u="none" strike="noStrike" dirty="0">
                <a:effectLst/>
                <a:latin typeface="Times New Roman" panose="02020603050405020304" pitchFamily="18" charset="0"/>
              </a:rPr>
              <a:t> You say: </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You decided to travel by car, but the journey was long and tiring. Going by train would have been better. You say: I wish we </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Last year you went to New York with a friend. You didn’t have time to do all the things you wanted to do. You say: </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You moved to a new flat a few months ago. Now you don’t like your new flat. You think that moving was a bad idea.</a:t>
            </a:r>
          </a:p>
          <a:p>
            <a:pPr marL="0" indent="0">
              <a:buNone/>
            </a:pPr>
            <a:r>
              <a:rPr lang="en-US" sz="1800" b="0" i="0" u="none" strike="noStrike" dirty="0">
                <a:effectLst/>
                <a:latin typeface="Times New Roman" panose="02020603050405020304" pitchFamily="18" charset="0"/>
              </a:rPr>
              <a:t> You say: </a:t>
            </a:r>
            <a:r>
              <a:rPr lang="en-US" sz="1800" b="0" i="0" u="sng" dirty="0">
                <a:effectLst/>
                <a:latin typeface="Times New Roman" panose="02020603050405020304" pitchFamily="18" charset="0"/>
              </a:rPr>
              <a:t>                                                                       </a:t>
            </a:r>
            <a:endParaRPr lang="en-US" sz="1600" b="0" i="0" u="none" strike="noStrike" dirty="0">
              <a:effectLst/>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1</a:t>
            </a:r>
            <a:r>
              <a:rPr lang="en-US" sz="3200" b="0" i="0" u="none" strike="noStrike" dirty="0">
                <a:solidFill>
                  <a:schemeClr val="accent3"/>
                </a:solidFill>
                <a:effectLst/>
                <a:latin typeface="Times New Roman" panose="02020603050405020304" pitchFamily="18" charset="0"/>
              </a:rPr>
              <a:t>8</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sz="2400" b="1" i="0" u="none" strike="noStrike" dirty="0">
                <a:effectLst/>
                <a:latin typeface="Times New Roman" panose="02020603050405020304" pitchFamily="18" charset="0"/>
              </a:rPr>
              <a:t>Topic «Drones.» </a:t>
            </a:r>
            <a:r>
              <a:rPr lang="en-US" sz="2400" b="1" i="0" u="none" strike="noStrike" dirty="0" err="1">
                <a:effectLst/>
                <a:latin typeface="Times New Roman" panose="02020603050405020304" pitchFamily="18" charset="0"/>
              </a:rPr>
              <a:t>Вживання</a:t>
            </a:r>
            <a:r>
              <a:rPr lang="en-US" sz="2400" b="1" i="0" u="none" strike="noStrike" dirty="0">
                <a:effectLst/>
                <a:latin typeface="Times New Roman" panose="02020603050405020304" pitchFamily="18" charset="0"/>
              </a:rPr>
              <a:t> Conditional Mood </a:t>
            </a:r>
            <a:r>
              <a:rPr lang="en-US" sz="2400" b="1" i="0" u="none" strike="noStrike" dirty="0" err="1">
                <a:effectLst/>
                <a:latin typeface="Times New Roman" panose="02020603050405020304" pitchFamily="18" charset="0"/>
              </a:rPr>
              <a:t>та</a:t>
            </a:r>
            <a:r>
              <a:rPr lang="en-US" sz="2400" b="1" i="0" u="none" strike="noStrike" dirty="0">
                <a:effectLst/>
                <a:latin typeface="Times New Roman" panose="02020603050405020304" pitchFamily="18" charset="0"/>
              </a:rPr>
              <a:t> Subjunctive 2 (if I had known …I wish I had known …) Grammar revision</a:t>
            </a:r>
            <a:endParaRPr lang="en-US" sz="24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404664"/>
            <a:ext cx="8928992" cy="6912768"/>
          </a:xfrm>
        </p:spPr>
        <p:txBody>
          <a:bodyPr>
            <a:noAutofit/>
          </a:bodyPr>
          <a:lstStyle/>
          <a:p>
            <a:pPr marL="0" indent="0" rtl="0">
              <a:spcBef>
                <a:spcPts val="0"/>
              </a:spcBef>
              <a:spcAft>
                <a:spcPts val="0"/>
              </a:spcAft>
              <a:buNone/>
            </a:pPr>
            <a:r>
              <a:rPr lang="en-US" sz="1200" b="1" i="0" u="none" strike="noStrike" dirty="0">
                <a:effectLst/>
                <a:latin typeface="Times New Roman" panose="02020603050405020304" pitchFamily="18" charset="0"/>
              </a:rPr>
              <a:t>Drones</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Drones, also known as unmanned aerial vehicles (UAVs), have emerged as a groundbreaking technology with vast applications across various industries. These remotely controlled or autonomously operated aircraft have transformed the way we approach tasks that were once limited by geographical constraints. In this article, we explore the world of drones and their potential in revolutionizing industries and unlocking new possibilities.</a:t>
            </a:r>
            <a:endParaRPr lang="en-US" sz="12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Overview of Drones:</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Drones are versatile flying machines that come in various sizes, from small quadcopters to large fixed-wing aircraft. They are equipped with sensors, cameras, and navigation systems, allowing them to capture images, collect data, and perform specific tasks with precision. Drones can be used for aerial photography, surveillance, delivery, mapping, agriculture, research, and much more.</a:t>
            </a:r>
            <a:endParaRPr lang="en-US" sz="12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Applications in Photography and Videography:</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Drones have revolutionized the fields of photography and videography, enabling stunning aerial shots and dynamic footage that were previously only achievable with expensive equipment and manned aircraft. They provide a unique perspective and the ability to capture breathtaking landscapes, events, and outdoor activities.</a:t>
            </a:r>
            <a:endParaRPr lang="en-US" sz="12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Industrial and Commercial Use:</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Industries such as construction, infrastructure inspection, and surveying have benefited significantly from drone technology. Drones can access difficult-to-reach areas and provide real-time data, enhancing safety, efficiency, and cost-effectiveness. They can inspect structures, monitor construction progress, and assist in maintenance and repair tasks.</a:t>
            </a:r>
            <a:endParaRPr lang="en-US" sz="12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Delivery and Logistics:</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The use of drones for delivery purposes has gained traction in recent years. Companies are exploring the potential of drones to transport goods quickly and efficiently, especially in remote or challenging environments. Drone delivery has the potential to revolutionize logistics, particularly for urgent medical supplies, disaster response, and e-commerce.</a:t>
            </a:r>
            <a:endParaRPr lang="en-US" sz="12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Agriculture and Environmental Monitoring:</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Drones equipped with specialized sensors and imaging technology can monitor crops, assess soil conditions, and detect plant diseases. This data enables farmers to optimize irrigation, fertilization, and pest control, resulting in improved yields and resource management. Drones are also used for environmental monitoring, wildlife conservation, and forest fire detection.</a:t>
            </a:r>
            <a:endParaRPr lang="en-US" sz="1200" b="0" dirty="0">
              <a:effectLst/>
            </a:endParaRPr>
          </a:p>
          <a:p>
            <a:pPr marL="0" indent="0" algn="just" rtl="0">
              <a:spcBef>
                <a:spcPts val="0"/>
              </a:spcBef>
              <a:spcAft>
                <a:spcPts val="0"/>
              </a:spcAft>
              <a:buNone/>
            </a:pPr>
            <a:r>
              <a:rPr lang="en-US" sz="1200" b="0" i="0" u="none" strike="noStrike" dirty="0">
                <a:effectLst/>
                <a:latin typeface="Times New Roman" panose="02020603050405020304" pitchFamily="18" charset="0"/>
              </a:rPr>
              <a:t> Research and Exploration:</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Drones have become valuable tools for scientific research and exploration. They can gather data in remote or hazardous environments, such as monitoring wildlife populations, studying ecosystems, or collecting data in disaster-stricken areas. Drones provide researchers with a cost-effective and efficient means of data collection, revolutionizing fields such as archaeology, ecology, and geology.</a:t>
            </a:r>
            <a:endParaRPr lang="en-US" sz="1200" b="0" dirty="0">
              <a:effectLst/>
            </a:endParaRPr>
          </a:p>
          <a:p>
            <a:pPr marL="0" indent="0">
              <a:buNone/>
            </a:pPr>
            <a:endParaRPr lang="en-US" sz="12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620688"/>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0"/>
              </a:spcAft>
            </a:pPr>
            <a:r>
              <a:rPr lang="en-US" sz="1400" b="1" i="0" u="none" strike="noStrike" dirty="0">
                <a:effectLst/>
                <a:latin typeface="Times New Roman" panose="02020603050405020304" pitchFamily="18" charset="0"/>
              </a:rPr>
              <a:t>5) Put the verb into the correct form.</a:t>
            </a:r>
            <a:endParaRPr lang="en-US" sz="1400" b="0" dirty="0">
              <a:effectLst/>
            </a:endParaRP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I didn’t see you. If</a:t>
            </a:r>
            <a:r>
              <a:rPr lang="en-US" sz="1400" b="0" i="0" u="sng" strike="noStrike" dirty="0">
                <a:effectLst/>
                <a:latin typeface="Times New Roman" panose="02020603050405020304" pitchFamily="18" charset="0"/>
              </a:rPr>
              <a:t>  </a:t>
            </a:r>
            <a:r>
              <a:rPr lang="en-US" sz="1400" b="1" i="1" u="sng" strike="noStrike" dirty="0">
                <a:effectLst/>
                <a:latin typeface="Times New Roman" panose="02020603050405020304" pitchFamily="18" charset="0"/>
              </a:rPr>
              <a:t>I’d seen</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 / see) you, </a:t>
            </a:r>
            <a:r>
              <a:rPr lang="en-US" sz="1400" b="1" i="1" u="none" strike="noStrike" dirty="0">
                <a:effectLst/>
                <a:latin typeface="Times New Roman" panose="02020603050405020304" pitchFamily="18" charset="0"/>
              </a:rPr>
              <a:t>I would have said</a:t>
            </a:r>
            <a:r>
              <a:rPr lang="en-US" sz="1400" b="0" i="0" u="none" strike="noStrike" dirty="0">
                <a:effectLst/>
                <a:latin typeface="Times New Roman" panose="02020603050405020304" pitchFamily="18" charset="0"/>
              </a:rPr>
              <a:t> (I / say) hello.</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Sarah got to the station just in time to catch her train to the airport. If</a:t>
            </a:r>
          </a:p>
          <a:p>
            <a:pPr rtl="0">
              <a:spcBef>
                <a:spcPts val="0"/>
              </a:spcBef>
              <a:spcAft>
                <a:spcPts val="0"/>
              </a:spcAft>
            </a:pPr>
            <a:r>
              <a:rPr lang="en-US" sz="1400" b="0" i="0" u="none" strike="noStrike" dirty="0">
                <a:effectLst/>
                <a:latin typeface="Times New Roman" panose="02020603050405020304" pitchFamily="18" charset="0"/>
              </a:rPr>
              <a:t>(she / miss) the train,</a:t>
            </a:r>
            <a:r>
              <a:rPr lang="en-US"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(she / miss) her flight too.</a:t>
            </a:r>
            <a:endParaRPr lang="en-US" sz="1400" b="0" dirty="0">
              <a:effectLst/>
            </a:endParaRPr>
          </a:p>
          <a:p>
            <a:pPr rtl="0" fontAlgn="base">
              <a:spcBef>
                <a:spcPts val="0"/>
              </a:spcBef>
              <a:spcAft>
                <a:spcPts val="0"/>
              </a:spcAft>
              <a:buFont typeface="+mj-lt"/>
              <a:buAutoNum type="arabicPeriod" startAt="3"/>
            </a:pPr>
            <a:r>
              <a:rPr lang="en-US" sz="1400" b="0" i="0" u="none" strike="noStrike" dirty="0">
                <a:effectLst/>
                <a:latin typeface="Times New Roman" panose="02020603050405020304" pitchFamily="18" charset="0"/>
              </a:rPr>
              <a:t>Thanks for reminding me about Lisa’s birthday.</a:t>
            </a:r>
            <a:r>
              <a:rPr lang="en-US" sz="1400" b="0" i="0" u="sng" strike="noStrike" dirty="0">
                <a:effectLst/>
                <a:latin typeface="Calibri" panose="020F0502020204030204" pitchFamily="34" charset="0"/>
              </a:rPr>
              <a:t>                                                                        </a:t>
            </a:r>
            <a:r>
              <a:rPr lang="en-US" sz="1400" b="0" i="0" u="none" strike="noStrike" dirty="0">
                <a:effectLst/>
                <a:latin typeface="Times New Roman" panose="02020603050405020304" pitchFamily="18" charset="0"/>
              </a:rPr>
              <a:t> (I / forget)</a:t>
            </a:r>
          </a:p>
          <a:p>
            <a:pPr rtl="0">
              <a:spcBef>
                <a:spcPts val="0"/>
              </a:spcBef>
              <a:spcAft>
                <a:spcPts val="0"/>
              </a:spcAft>
            </a:pPr>
            <a:r>
              <a:rPr lang="en-US" sz="1400" b="0" i="0" u="none" strike="noStrike" dirty="0">
                <a:effectLst/>
                <a:latin typeface="Times New Roman" panose="02020603050405020304" pitchFamily="18" charset="0"/>
              </a:rPr>
              <a:t>if</a:t>
            </a:r>
            <a:r>
              <a:rPr lang="en-US"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(you / not / remind) me.</a:t>
            </a:r>
            <a:endParaRPr lang="en-US" sz="1400" b="0" dirty="0">
              <a:effectLst/>
            </a:endParaRPr>
          </a:p>
          <a:p>
            <a:pPr rtl="0" fontAlgn="base">
              <a:spcBef>
                <a:spcPts val="0"/>
              </a:spcBef>
              <a:spcAft>
                <a:spcPts val="0"/>
              </a:spcAft>
              <a:buFont typeface="+mj-lt"/>
              <a:buAutoNum type="arabicPeriod" startAt="4"/>
            </a:pPr>
            <a:r>
              <a:rPr lang="en-US" sz="1400" b="0" i="0" u="none" strike="noStrike" dirty="0">
                <a:effectLst/>
                <a:latin typeface="Times New Roman" panose="02020603050405020304" pitchFamily="18" charset="0"/>
              </a:rPr>
              <a:t>I didn’t have your email address, so I couldn’t contact you. If</a:t>
            </a:r>
            <a:r>
              <a:rPr lang="en-US" sz="1400" b="0" i="0" u="sng" strike="noStrike" dirty="0">
                <a:effectLst/>
                <a:latin typeface="Calibri" panose="020F0502020204030204" pitchFamily="34" charset="0"/>
              </a:rPr>
              <a:t>                                       </a:t>
            </a:r>
            <a:r>
              <a:rPr lang="en-US" sz="1400" b="0" i="0" u="none" strike="noStrike" dirty="0">
                <a:effectLst/>
                <a:latin typeface="Times New Roman" panose="02020603050405020304" pitchFamily="18" charset="0"/>
              </a:rPr>
              <a:t>(I / have) your email address,</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 / send) you an email.</a:t>
            </a:r>
          </a:p>
          <a:p>
            <a:pPr rtl="0" fontAlgn="base">
              <a:spcBef>
                <a:spcPts val="0"/>
              </a:spcBef>
              <a:spcAft>
                <a:spcPts val="0"/>
              </a:spcAft>
              <a:buFont typeface="+mj-lt"/>
              <a:buAutoNum type="arabicPeriod" startAt="4"/>
            </a:pPr>
            <a:r>
              <a:rPr lang="en-US" sz="1400" b="0" i="0" u="none" strike="noStrike" dirty="0">
                <a:effectLst/>
                <a:latin typeface="Times New Roman" panose="02020603050405020304" pitchFamily="18" charset="0"/>
              </a:rPr>
              <a:t>Their trip was OK, but</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(they / enjoy) it more if the weather </a:t>
            </a:r>
            <a:r>
              <a:rPr lang="en-US" sz="1400" b="0" i="0" u="sng" strike="noStrike" dirty="0">
                <a:effectLst/>
                <a:latin typeface="Calibri" panose="020F0502020204030204" pitchFamily="34" charset="0"/>
              </a:rPr>
              <a:t>                                                                               </a:t>
            </a:r>
            <a:r>
              <a:rPr lang="en-US" sz="1400" b="0" i="0" u="none" strike="noStrike" dirty="0">
                <a:effectLst/>
                <a:latin typeface="Times New Roman" panose="02020603050405020304" pitchFamily="18" charset="0"/>
              </a:rPr>
              <a:t> (be) better.</a:t>
            </a:r>
          </a:p>
          <a:p>
            <a:pPr rtl="0" fontAlgn="base">
              <a:spcBef>
                <a:spcPts val="0"/>
              </a:spcBef>
              <a:spcAft>
                <a:spcPts val="0"/>
              </a:spcAft>
              <a:buFont typeface="+mj-lt"/>
              <a:buAutoNum type="arabicPeriod" startAt="4"/>
            </a:pPr>
            <a:r>
              <a:rPr lang="en-US" sz="1400" b="0" i="0" u="none" strike="noStrike" dirty="0">
                <a:effectLst/>
                <a:latin typeface="Times New Roman" panose="02020603050405020304" pitchFamily="18" charset="0"/>
              </a:rPr>
              <a:t>Sorry we’re late. Our taxi got stuck in the traffic.</a:t>
            </a:r>
            <a:r>
              <a:rPr lang="en-US" sz="1400" b="0" i="0" u="sng" strike="noStrike" dirty="0">
                <a:effectLst/>
                <a:latin typeface="Calibri" panose="020F0502020204030204" pitchFamily="34" charset="0"/>
              </a:rPr>
              <a:t>                                                                         </a:t>
            </a:r>
            <a:r>
              <a:rPr lang="en-US" sz="1400" b="0" i="0" u="none" strike="noStrike" dirty="0">
                <a:effectLst/>
                <a:latin typeface="Times New Roman" panose="02020603050405020304" pitchFamily="18" charset="0"/>
              </a:rPr>
              <a:t>(it / be) quicker if</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(we / walk).</a:t>
            </a:r>
          </a:p>
          <a:p>
            <a:pPr rtl="0" fontAlgn="base">
              <a:spcBef>
                <a:spcPts val="0"/>
              </a:spcBef>
              <a:spcAft>
                <a:spcPts val="0"/>
              </a:spcAft>
              <a:buFont typeface="+mj-lt"/>
              <a:buAutoNum type="arabicPeriod" startAt="4"/>
            </a:pPr>
            <a:r>
              <a:rPr lang="en-US" sz="1400" b="0" i="0" u="none" strike="noStrike" dirty="0">
                <a:effectLst/>
                <a:latin typeface="Times New Roman" panose="02020603050405020304" pitchFamily="18" charset="0"/>
              </a:rPr>
              <a:t>Why didn’t you tell me about your problem? If</a:t>
            </a:r>
            <a:r>
              <a:rPr lang="en-US" sz="1400" b="0" i="0" u="sng" strike="noStrike" dirty="0">
                <a:effectLst/>
                <a:latin typeface="Calibri" panose="020F0502020204030204" pitchFamily="34" charset="0"/>
              </a:rPr>
              <a:t>                                                                          </a:t>
            </a:r>
            <a:r>
              <a:rPr lang="en-US" sz="1400" b="0" i="0" u="none" strike="noStrike" dirty="0">
                <a:effectLst/>
                <a:latin typeface="Times New Roman" panose="02020603050405020304" pitchFamily="18" charset="0"/>
              </a:rPr>
              <a:t>(you / tell) me,</a:t>
            </a:r>
          </a:p>
          <a:p>
            <a:pPr rtl="0">
              <a:spcBef>
                <a:spcPts val="0"/>
              </a:spcBef>
              <a:spcAft>
                <a:spcPts val="0"/>
              </a:spcAft>
            </a:pPr>
            <a:r>
              <a:rPr lang="en-US"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(I / try) to help you.</a:t>
            </a:r>
            <a:endParaRPr lang="en-US" sz="1400" b="0" dirty="0">
              <a:effectLst/>
            </a:endParaRPr>
          </a:p>
          <a:p>
            <a:pPr rtl="0" fontAlgn="base">
              <a:spcBef>
                <a:spcPts val="0"/>
              </a:spcBef>
              <a:spcAft>
                <a:spcPts val="0"/>
              </a:spcAft>
              <a:buFont typeface="+mj-lt"/>
              <a:buAutoNum type="arabicPeriod" startAt="8"/>
            </a:pPr>
            <a:r>
              <a:rPr lang="en-US" sz="1400" b="0" i="0" u="none" strike="noStrike" dirty="0">
                <a:effectLst/>
                <a:latin typeface="Times New Roman" panose="02020603050405020304" pitchFamily="18" charset="0"/>
              </a:rPr>
              <a:t>I’m not tired. If</a:t>
            </a:r>
            <a:r>
              <a:rPr lang="en-US" sz="1400" b="0" i="0" u="sng" strike="noStrike" dirty="0">
                <a:effectLst/>
                <a:latin typeface="Calibri" panose="020F0502020204030204" pitchFamily="34" charset="0"/>
              </a:rPr>
              <a:t>                                                                                    </a:t>
            </a:r>
            <a:r>
              <a:rPr lang="en-US" sz="1400" b="0" i="0" u="none" strike="noStrike" dirty="0">
                <a:effectLst/>
                <a:latin typeface="Times New Roman" panose="02020603050405020304" pitchFamily="18" charset="0"/>
              </a:rPr>
              <a:t>(I / be) tired, I’d go home now.</a:t>
            </a:r>
          </a:p>
          <a:p>
            <a:pPr rtl="0" fontAlgn="base">
              <a:spcBef>
                <a:spcPts val="0"/>
              </a:spcBef>
              <a:spcAft>
                <a:spcPts val="0"/>
              </a:spcAft>
              <a:buFont typeface="+mj-lt"/>
              <a:buAutoNum type="arabicPeriod" startAt="8"/>
            </a:pPr>
            <a:r>
              <a:rPr lang="en-US" sz="1400" b="0" i="0" u="none" strike="noStrike" dirty="0">
                <a:effectLst/>
                <a:latin typeface="Times New Roman" panose="02020603050405020304" pitchFamily="18" charset="0"/>
              </a:rPr>
              <a:t>I wasn’t tired last night. If</a:t>
            </a:r>
            <a:r>
              <a:rPr lang="en-US" sz="1400" b="0" i="0" u="sng" strike="noStrike" dirty="0">
                <a:effectLst/>
                <a:latin typeface="Calibri" panose="020F0502020204030204" pitchFamily="34" charset="0"/>
              </a:rPr>
              <a:t>                                                            </a:t>
            </a:r>
            <a:r>
              <a:rPr lang="en-US" sz="1400" b="0" i="0" u="none" strike="noStrike" dirty="0">
                <a:effectLst/>
                <a:latin typeface="Times New Roman" panose="02020603050405020304" pitchFamily="18" charset="0"/>
              </a:rPr>
              <a:t>(I / be) tired, I would have gone home earlier.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marL="0" indent="0" rtl="0">
              <a:spcBef>
                <a:spcPts val="0"/>
              </a:spcBef>
              <a:spcAft>
                <a:spcPts val="0"/>
              </a:spcAft>
              <a:buNone/>
            </a:pPr>
            <a:r>
              <a:rPr lang="en-US" sz="1400" b="1" i="0" u="none" strike="noStrike" dirty="0">
                <a:effectLst/>
                <a:latin typeface="Times New Roman" panose="02020603050405020304" pitchFamily="18" charset="0"/>
              </a:rPr>
              <a:t> 6) For each situation, write a sentence beginning with </a:t>
            </a:r>
            <a:r>
              <a:rPr lang="en-US" sz="1400" b="1" i="1" u="none" strike="noStrike" dirty="0">
                <a:effectLst/>
                <a:latin typeface="Times New Roman" panose="02020603050405020304" pitchFamily="18" charset="0"/>
              </a:rPr>
              <a:t>If</a:t>
            </a:r>
            <a:r>
              <a:rPr lang="en-US" sz="1400" b="1" i="0" u="none" strike="noStrike" dirty="0">
                <a:effectLst/>
                <a:latin typeface="Times New Roman" panose="02020603050405020304" pitchFamily="18" charset="0"/>
              </a:rPr>
              <a:t>.</a:t>
            </a:r>
            <a:endParaRPr lang="en-US" sz="1400" b="0" dirty="0">
              <a:effectLst/>
            </a:endParaRP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I wasn’t hungry, so I didn’t eat anything. </a:t>
            </a:r>
            <a:r>
              <a:rPr lang="en-US" sz="1400" b="0" i="0" u="sng" strike="noStrike" dirty="0">
                <a:effectLst/>
                <a:latin typeface="Times New Roman" panose="02020603050405020304" pitchFamily="18" charset="0"/>
              </a:rPr>
              <a:t> </a:t>
            </a:r>
            <a:r>
              <a:rPr lang="en-US" sz="1400" b="1" i="1" u="sng" strike="noStrike" dirty="0">
                <a:effectLst/>
                <a:latin typeface="Times New Roman" panose="02020603050405020304" pitchFamily="18" charset="0"/>
              </a:rPr>
              <a:t>If I’d been hungry, I would have eaten something</a:t>
            </a:r>
            <a:r>
              <a:rPr lang="en-US" sz="1400" b="0" i="0" u="sng" strike="noStrike" dirty="0">
                <a:effectLst/>
                <a:latin typeface="Times New Roman" panose="02020603050405020304" pitchFamily="18" charset="0"/>
              </a:rPr>
              <a:t>. </a:t>
            </a:r>
            <a:endParaRPr lang="en-US" sz="14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The accident happened because the road was icy.</a:t>
            </a:r>
          </a:p>
          <a:p>
            <a:pPr marL="0" indent="0" rtl="0">
              <a:spcBef>
                <a:spcPts val="0"/>
              </a:spcBef>
              <a:spcAft>
                <a:spcPts val="0"/>
              </a:spcAft>
              <a:buNone/>
            </a:pPr>
            <a:r>
              <a:rPr lang="en-US" sz="1400" b="0" i="0" u="none" strike="noStrike" dirty="0">
                <a:effectLst/>
                <a:latin typeface="Times New Roman" panose="02020603050405020304" pitchFamily="18" charset="0"/>
              </a:rPr>
              <a:t>If the road</a:t>
            </a:r>
            <a:r>
              <a:rPr lang="en-US" sz="1400" b="0" i="0" u="sng" dirty="0">
                <a:effectLst/>
                <a:latin typeface="Times New Roman" panose="02020603050405020304" pitchFamily="18" charset="0"/>
              </a:rPr>
              <a:t>                                                                                                                                                        .</a:t>
            </a:r>
            <a:endParaRPr lang="en-US" sz="1400" b="0" dirty="0">
              <a:effectLst/>
            </a:endParaRPr>
          </a:p>
          <a:p>
            <a:pPr rtl="0" fontAlgn="base">
              <a:spcBef>
                <a:spcPts val="0"/>
              </a:spcBef>
              <a:spcAft>
                <a:spcPts val="0"/>
              </a:spcAft>
              <a:buFont typeface="+mj-lt"/>
              <a:buAutoNum type="arabicPeriod" startAt="3"/>
            </a:pPr>
            <a:r>
              <a:rPr lang="en-US" sz="1400" b="0" i="0" u="none" strike="noStrike" dirty="0">
                <a:effectLst/>
                <a:latin typeface="Times New Roman" panose="02020603050405020304" pitchFamily="18" charset="0"/>
              </a:rPr>
              <a:t>I didn’t know that you had to get up early, so I didn’t wake you up.</a:t>
            </a:r>
          </a:p>
          <a:p>
            <a:pPr marL="0" indent="0" rtl="0">
              <a:spcBef>
                <a:spcPts val="0"/>
              </a:spcBef>
              <a:spcAft>
                <a:spcPts val="0"/>
              </a:spcAft>
              <a:buNone/>
            </a:pPr>
            <a:r>
              <a:rPr lang="en-US" sz="1400" b="0" i="0" u="none" strike="noStrike" dirty="0">
                <a:effectLst/>
                <a:latin typeface="Times New Roman" panose="02020603050405020304" pitchFamily="18" charset="0"/>
              </a:rPr>
              <a:t>If I</a:t>
            </a:r>
            <a:r>
              <a:rPr lang="en-US" sz="1400" b="0" i="0" u="sng" dirty="0">
                <a:effectLst/>
                <a:latin typeface="Times New Roman" panose="02020603050405020304" pitchFamily="18" charset="0"/>
              </a:rPr>
              <a:t>                                                                                                                                                                    .</a:t>
            </a:r>
            <a:endParaRPr lang="en-US" sz="1400" b="0" dirty="0">
              <a:effectLst/>
            </a:endParaRPr>
          </a:p>
          <a:p>
            <a:pPr rtl="0" fontAlgn="base">
              <a:spcBef>
                <a:spcPts val="0"/>
              </a:spcBef>
              <a:spcAft>
                <a:spcPts val="0"/>
              </a:spcAft>
              <a:buFont typeface="+mj-lt"/>
              <a:buAutoNum type="arabicPeriod" startAt="4"/>
            </a:pPr>
            <a:r>
              <a:rPr lang="en-US" sz="1400" b="0" i="0" u="none" strike="noStrike" dirty="0">
                <a:effectLst/>
                <a:latin typeface="Times New Roman" panose="02020603050405020304" pitchFamily="18" charset="0"/>
              </a:rPr>
              <a:t>Unfortunately I lost my phone, so I couldn’t call you.</a:t>
            </a:r>
          </a:p>
          <a:p>
            <a:pPr marL="0" indent="0" rtl="0">
              <a:spcBef>
                <a:spcPts val="0"/>
              </a:spcBef>
              <a:spcAft>
                <a:spcPts val="0"/>
              </a:spcAft>
              <a:buNone/>
            </a:pPr>
            <a:r>
              <a:rPr lang="en-US" sz="1400" b="0" i="0" u="sng" dirty="0">
                <a:effectLst/>
                <a:latin typeface="Times New Roman" panose="02020603050405020304" pitchFamily="18" charset="0"/>
              </a:rPr>
              <a:t>                                                                                                                                                                        .</a:t>
            </a:r>
            <a:endParaRPr lang="en-US" sz="1400" b="0" dirty="0">
              <a:effectLst/>
            </a:endParaRPr>
          </a:p>
          <a:p>
            <a:pPr rtl="0" fontAlgn="base">
              <a:spcBef>
                <a:spcPts val="0"/>
              </a:spcBef>
              <a:spcAft>
                <a:spcPts val="0"/>
              </a:spcAft>
              <a:buFont typeface="+mj-lt"/>
              <a:buAutoNum type="arabicPeriod" startAt="5"/>
            </a:pPr>
            <a:r>
              <a:rPr lang="en-US" sz="1400" b="0" i="0" u="none" strike="noStrike" dirty="0">
                <a:effectLst/>
                <a:latin typeface="Times New Roman" panose="02020603050405020304" pitchFamily="18" charset="0"/>
              </a:rPr>
              <a:t>Karen wasn’t injured in the crash, because fortunately she was wearing a seat belt.</a:t>
            </a:r>
          </a:p>
          <a:p>
            <a:pPr marL="0" indent="0" rtl="0">
              <a:spcBef>
                <a:spcPts val="0"/>
              </a:spcBef>
              <a:spcAft>
                <a:spcPts val="0"/>
              </a:spcAft>
              <a:buNone/>
            </a:pPr>
            <a:r>
              <a:rPr lang="en-US" sz="1400" b="0" i="0" u="sng" dirty="0">
                <a:effectLst/>
                <a:latin typeface="Times New Roman" panose="02020603050405020304" pitchFamily="18" charset="0"/>
              </a:rPr>
              <a:t>                                                                                                                                                                        .</a:t>
            </a:r>
            <a:endParaRPr lang="en-US" sz="1400" b="0" dirty="0">
              <a:effectLst/>
            </a:endParaRPr>
          </a:p>
          <a:p>
            <a:pPr rtl="0" fontAlgn="base">
              <a:spcBef>
                <a:spcPts val="0"/>
              </a:spcBef>
              <a:spcAft>
                <a:spcPts val="0"/>
              </a:spcAft>
              <a:buFont typeface="+mj-lt"/>
              <a:buAutoNum type="arabicPeriod" startAt="6"/>
            </a:pPr>
            <a:r>
              <a:rPr lang="en-US" sz="1400" b="0" i="0" u="none" strike="noStrike" dirty="0">
                <a:effectLst/>
                <a:latin typeface="Times New Roman" panose="02020603050405020304" pitchFamily="18" charset="0"/>
              </a:rPr>
              <a:t>You didn’t have any breakfast – that’s why you’re hungry now.</a:t>
            </a:r>
          </a:p>
          <a:p>
            <a:pPr marL="0" indent="0" rtl="0">
              <a:spcBef>
                <a:spcPts val="0"/>
              </a:spcBef>
              <a:spcAft>
                <a:spcPts val="0"/>
              </a:spcAft>
              <a:buNone/>
            </a:pPr>
            <a:r>
              <a:rPr lang="en-US" sz="1400" b="0" i="0" u="sng" dirty="0">
                <a:effectLst/>
                <a:latin typeface="Times New Roman" panose="02020603050405020304" pitchFamily="18" charset="0"/>
              </a:rPr>
              <a:t>                                                                                                                                                                        .</a:t>
            </a:r>
            <a:endParaRPr lang="en-US" sz="1400" b="0" dirty="0">
              <a:effectLst/>
            </a:endParaRPr>
          </a:p>
          <a:p>
            <a:pPr rtl="0" fontAlgn="base">
              <a:spcBef>
                <a:spcPts val="0"/>
              </a:spcBef>
              <a:spcAft>
                <a:spcPts val="0"/>
              </a:spcAft>
              <a:buFont typeface="+mj-lt"/>
              <a:buAutoNum type="arabicPeriod" startAt="7"/>
            </a:pPr>
            <a:r>
              <a:rPr lang="en-US" sz="1400" b="0" i="0" u="none" strike="noStrike" dirty="0">
                <a:effectLst/>
                <a:latin typeface="Times New Roman" panose="02020603050405020304" pitchFamily="18" charset="0"/>
              </a:rPr>
              <a:t>I didn’t get a taxi because I didn’t have enough money.</a:t>
            </a:r>
          </a:p>
          <a:p>
            <a:pPr marL="0" indent="0" rtl="0">
              <a:spcBef>
                <a:spcPts val="0"/>
              </a:spcBef>
              <a:spcAft>
                <a:spcPts val="0"/>
              </a:spcAft>
              <a:buNone/>
            </a:pPr>
            <a:r>
              <a:rPr lang="en-US" sz="1400" b="0" i="0" u="sng" dirty="0">
                <a:effectLst/>
                <a:latin typeface="Times New Roman" panose="02020603050405020304" pitchFamily="18" charset="0"/>
              </a:rPr>
              <a:t>                                                                                                                                                                        .</a:t>
            </a:r>
            <a:endParaRPr lang="en-US" sz="1400" b="0" dirty="0">
              <a:effectLst/>
            </a:endParaRPr>
          </a:p>
          <a:p>
            <a:pPr rtl="0" fontAlgn="base">
              <a:spcBef>
                <a:spcPts val="0"/>
              </a:spcBef>
              <a:spcAft>
                <a:spcPts val="0"/>
              </a:spcAft>
              <a:buFont typeface="+mj-lt"/>
              <a:buAutoNum type="arabicPeriod" startAt="8"/>
            </a:pPr>
            <a:r>
              <a:rPr lang="en-US" sz="1400" b="0" i="0" u="none" strike="noStrike" dirty="0">
                <a:effectLst/>
                <a:latin typeface="Times New Roman" panose="02020603050405020304" pitchFamily="18" charset="0"/>
              </a:rPr>
              <a:t>Dan didn’t do well at school, so he couldn’t go to university.</a:t>
            </a:r>
          </a:p>
          <a:p>
            <a:pPr marL="0" indent="0" rtl="0">
              <a:spcBef>
                <a:spcPts val="55"/>
              </a:spcBef>
              <a:spcAft>
                <a:spcPts val="0"/>
              </a:spcAft>
              <a:buNone/>
            </a:pPr>
            <a:r>
              <a:rPr lang="en-US" sz="1400" b="0" i="0" u="sng" dirty="0">
                <a:effectLst/>
                <a:latin typeface="Times New Roman" panose="02020603050405020304" pitchFamily="18" charset="0"/>
              </a:rPr>
              <a:t>                                                                                                                                                                        .</a:t>
            </a:r>
            <a:endParaRPr lang="en-US" sz="1400" b="0" dirty="0">
              <a:effectLst/>
            </a:endParaRPr>
          </a:p>
          <a:p>
            <a:pPr marL="0" indent="0">
              <a:buNone/>
            </a:pPr>
            <a:br>
              <a:rPr lang="en-US" sz="1400" dirty="0"/>
            </a:br>
            <a:endParaRPr lang="en-US" sz="1400" b="0" i="0"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280</TotalTime>
  <Words>1613</Words>
  <Application>Microsoft Office PowerPoint</Application>
  <PresentationFormat>Экран (4:3)</PresentationFormat>
  <Paragraphs>90</Paragraphs>
  <Slides>11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11</vt:i4>
      </vt:variant>
    </vt:vector>
  </HeadingPairs>
  <TitlesOfParts>
    <vt:vector size="18"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18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201</cp:revision>
  <dcterms:created xsi:type="dcterms:W3CDTF">2023-02-25T18:05:02Z</dcterms:created>
  <dcterms:modified xsi:type="dcterms:W3CDTF">2023-08-04T20:05:21Z</dcterms:modified>
</cp:coreProperties>
</file>