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74" r:id="rId9"/>
    <p:sldId id="264" r:id="rId10"/>
    <p:sldId id="265" r:id="rId11"/>
    <p:sldId id="266" r:id="rId12"/>
    <p:sldId id="272" r:id="rId13"/>
    <p:sldId id="273" r:id="rId14"/>
    <p:sldId id="271"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p:cViewPr varScale="1">
        <p:scale>
          <a:sx n="72" d="100"/>
          <a:sy n="72" d="100"/>
        </p:scale>
        <p:origin x="94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a:t> 2 </a:t>
            </a:r>
            <a:r>
              <a:rPr lang="ru-RU" sz="2800" b="1" dirty="0"/>
              <a:t>(14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6072230"/>
          </a:xfrm>
        </p:spPr>
        <p:txBody>
          <a:bodyPr>
            <a:normAutofit/>
          </a:bodyPr>
          <a:lstStyle/>
          <a:p>
            <a:pPr marL="0" indent="0" rtl="0">
              <a:spcBef>
                <a:spcPts val="0"/>
              </a:spcBef>
              <a:spcAft>
                <a:spcPts val="1000"/>
              </a:spcAft>
              <a:buNone/>
            </a:pPr>
            <a:r>
              <a:rPr lang="en-US" sz="1800" b="1" i="0" u="none" strike="noStrike" dirty="0">
                <a:effectLst/>
                <a:latin typeface="Times New Roman" panose="02020603050405020304" pitchFamily="18" charset="0"/>
              </a:rPr>
              <a:t>6) Which is right?</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spend too much time sitting down. We need</a:t>
            </a:r>
            <a:r>
              <a:rPr lang="en-US" sz="1800" b="0" i="0" u="none" strike="sngStrike" dirty="0">
                <a:effectLst/>
                <a:latin typeface="Times New Roman" panose="02020603050405020304" pitchFamily="18" charset="0"/>
              </a:rPr>
              <a:t> </a:t>
            </a:r>
            <a:r>
              <a:rPr lang="en-US" sz="1800" b="0" i="0" u="sng" strike="sngStrike" dirty="0">
                <a:effectLst/>
                <a:latin typeface="Times New Roman" panose="02020603050405020304" pitchFamily="18" charset="0"/>
              </a:rPr>
              <a:t>getting </a:t>
            </a:r>
            <a:r>
              <a:rPr lang="en-US" sz="1800" b="0" i="0" u="sng" strike="noStrike" dirty="0">
                <a:effectLst/>
                <a:latin typeface="Times New Roman" panose="02020603050405020304" pitchFamily="18" charset="0"/>
              </a:rPr>
              <a:t>/ to get</a:t>
            </a:r>
            <a:r>
              <a:rPr lang="en-US" sz="1800" b="0" i="0" u="none" strike="noStrike" dirty="0">
                <a:effectLst/>
                <a:latin typeface="Times New Roman" panose="02020603050405020304" pitchFamily="18" charset="0"/>
              </a:rPr>
              <a:t> more exercise. (</a:t>
            </a:r>
            <a:r>
              <a:rPr lang="en-US" sz="1800" b="0" i="0" u="sng" strike="noStrike" dirty="0">
                <a:effectLst/>
                <a:latin typeface="Times New Roman" panose="02020603050405020304" pitchFamily="18" charset="0"/>
              </a:rPr>
              <a:t>to get</a:t>
            </a:r>
            <a:r>
              <a:rPr lang="en-US" sz="1800" b="0" i="0" u="none" strike="noStrike" dirty="0">
                <a:effectLst/>
                <a:latin typeface="Times New Roman" panose="02020603050405020304" pitchFamily="18" charset="0"/>
              </a:rPr>
              <a:t> </a:t>
            </a:r>
            <a:r>
              <a:rPr lang="en-US" sz="1800" b="0" i="1" u="none" strike="noStrike" dirty="0">
                <a:effectLst/>
                <a:latin typeface="Times New Roman" panose="02020603050405020304" pitchFamily="18" charset="0"/>
              </a:rPr>
              <a:t>is correct</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These clothes are dirty. They all need </a:t>
            </a:r>
            <a:r>
              <a:rPr lang="en-US" sz="1800" b="0" i="0" u="sng" strike="noStrike" dirty="0">
                <a:effectLst/>
                <a:latin typeface="Times New Roman" panose="02020603050405020304" pitchFamily="18" charset="0"/>
              </a:rPr>
              <a:t>washing / to wash</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My grandmother isn’t able to look after herself any more. She needs </a:t>
            </a:r>
            <a:r>
              <a:rPr lang="en-US" sz="1800" b="0" i="0" u="sng" strike="noStrike" dirty="0">
                <a:effectLst/>
                <a:latin typeface="Times New Roman" panose="02020603050405020304" pitchFamily="18" charset="0"/>
              </a:rPr>
              <a:t>looking / to look</a:t>
            </a:r>
            <a:r>
              <a:rPr lang="en-US" sz="1800" b="0" i="0" u="none" strike="noStrike" dirty="0">
                <a:effectLst/>
                <a:latin typeface="Times New Roman" panose="02020603050405020304" pitchFamily="18" charset="0"/>
              </a:rPr>
              <a:t> after.</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can’t make a decision right now. I need </a:t>
            </a:r>
            <a:r>
              <a:rPr lang="en-US" sz="1800" b="0" i="0" u="sng" strike="noStrike" dirty="0">
                <a:effectLst/>
                <a:latin typeface="Times New Roman" panose="02020603050405020304" pitchFamily="18" charset="0"/>
              </a:rPr>
              <a:t>thinking / to think</a:t>
            </a:r>
            <a:r>
              <a:rPr lang="en-US" sz="1800" b="0" i="0" u="none" strike="noStrike" dirty="0">
                <a:effectLst/>
                <a:latin typeface="Times New Roman" panose="02020603050405020304" pitchFamily="18" charset="0"/>
              </a:rPr>
              <a:t> about it.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Your hair is getting very long. It will need </a:t>
            </a:r>
            <a:r>
              <a:rPr lang="en-US" sz="1800" b="0" i="0" u="sng" strike="noStrike" dirty="0">
                <a:effectLst/>
                <a:latin typeface="Times New Roman" panose="02020603050405020304" pitchFamily="18" charset="0"/>
              </a:rPr>
              <a:t>cutting / to cut</a:t>
            </a:r>
            <a:r>
              <a:rPr lang="en-US" sz="1800" b="0" i="0" u="none" strike="noStrike" dirty="0">
                <a:effectLst/>
                <a:latin typeface="Times New Roman" panose="02020603050405020304" pitchFamily="18" charset="0"/>
              </a:rPr>
              <a:t> soon.</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need a change. I need </a:t>
            </a:r>
            <a:r>
              <a:rPr lang="en-US" sz="1800" b="0" i="0" u="sng" strike="noStrike" dirty="0">
                <a:effectLst/>
                <a:latin typeface="Times New Roman" panose="02020603050405020304" pitchFamily="18" charset="0"/>
              </a:rPr>
              <a:t>going / to go</a:t>
            </a:r>
            <a:r>
              <a:rPr lang="en-US" sz="1800" b="0" i="0" u="none" strike="noStrike" dirty="0">
                <a:effectLst/>
                <a:latin typeface="Times New Roman" panose="02020603050405020304" pitchFamily="18" charset="0"/>
              </a:rPr>
              <a:t> away for a while.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That shirt looks fine. You don’t need </a:t>
            </a:r>
            <a:r>
              <a:rPr lang="en-US" sz="1800" b="0" i="0" u="sng" strike="noStrike" dirty="0">
                <a:effectLst/>
                <a:latin typeface="Times New Roman" panose="02020603050405020304" pitchFamily="18" charset="0"/>
              </a:rPr>
              <a:t>ironing / to iron</a:t>
            </a:r>
            <a:r>
              <a:rPr lang="en-US" sz="1800" b="0" i="0" u="none" strike="noStrike" dirty="0">
                <a:effectLst/>
                <a:latin typeface="Times New Roman" panose="02020603050405020304" pitchFamily="18" charset="0"/>
              </a:rPr>
              <a:t> it.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That shirt looks fine. It doesn’t need </a:t>
            </a:r>
            <a:r>
              <a:rPr lang="en-US" sz="1800" b="0" i="0" u="sng" strike="noStrike" dirty="0">
                <a:effectLst/>
                <a:latin typeface="Times New Roman" panose="02020603050405020304" pitchFamily="18" charset="0"/>
              </a:rPr>
              <a:t>ironing / to iron</a:t>
            </a:r>
            <a:r>
              <a:rPr lang="en-US" sz="1800" b="0" i="0" u="none" strike="noStrike" dirty="0">
                <a:effectLst/>
                <a:latin typeface="Times New Roman" panose="02020603050405020304" pitchFamily="18" charset="0"/>
              </a:rPr>
              <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indent="0" rtl="0">
              <a:spcBef>
                <a:spcPts val="0"/>
              </a:spcBef>
              <a:spcAft>
                <a:spcPts val="0"/>
              </a:spcAft>
              <a:buNone/>
            </a:pPr>
            <a:r>
              <a:rPr lang="en-US" sz="1800" b="1" i="0" u="none" strike="noStrike" dirty="0">
                <a:effectLst/>
                <a:latin typeface="Times New Roman" panose="02020603050405020304" pitchFamily="18" charset="0"/>
              </a:rPr>
              <a:t>7) Put the verb into the correct form.</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don’t like him, but I can’t help</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feeling</a:t>
            </a:r>
            <a:r>
              <a:rPr lang="en-US" sz="1800" b="0" i="0" u="none" strike="noStrike" dirty="0">
                <a:effectLst/>
                <a:latin typeface="Times New Roman" panose="02020603050405020304" pitchFamily="18" charset="0"/>
              </a:rPr>
              <a:t> sorry for him. (feel)</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I’ve lost my phone. Can you help me</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for it? (look)</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They were talking very loudly. We couldn’t help</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what they said. (overhear)</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He looks so funny. Whenever I see him, I can’t help</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(smile)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fine weather helped</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it a really nice holiday. (make)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Did you help</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the meeting? (</a:t>
            </a:r>
            <a:r>
              <a:rPr lang="en-US" sz="1800" b="0" i="0" u="none" strike="noStrike" dirty="0" err="1">
                <a:effectLst/>
                <a:latin typeface="Times New Roman" panose="02020603050405020304" pitchFamily="18" charset="0"/>
              </a:rPr>
              <a:t>organise</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think about what happened all the time. I can’t help</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about it. (think)</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can’t help you</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 job. You have to find one yourself. (get)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784976"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8) Write sentences about yourself. Do you like these activities? Choose from these verbs:</a:t>
            </a:r>
            <a:endParaRPr lang="uk-UA" sz="1800" b="1" i="0" u="none" strike="noStrike" dirty="0">
              <a:effectLst/>
              <a:latin typeface="Times New Roman" panose="02020603050405020304" pitchFamily="18" charset="0"/>
            </a:endParaRPr>
          </a:p>
          <a:p>
            <a:pPr rtl="0">
              <a:spcBef>
                <a:spcPts val="0"/>
              </a:spcBef>
              <a:spcAft>
                <a:spcPts val="0"/>
              </a:spcAft>
            </a:pPr>
            <a:endParaRPr lang="uk-UA" sz="1800" b="1" dirty="0">
              <a:latin typeface="Times New Roman" panose="02020603050405020304" pitchFamily="18" charset="0"/>
            </a:endParaRPr>
          </a:p>
          <a:p>
            <a:pPr rtl="0">
              <a:spcBef>
                <a:spcPts val="0"/>
              </a:spcBef>
              <a:spcAft>
                <a:spcPts val="0"/>
              </a:spcAft>
            </a:pPr>
            <a:endParaRPr lang="uk-UA" sz="1800" b="1" dirty="0">
              <a:effectLst/>
              <a:latin typeface="Times New Roman" panose="02020603050405020304" pitchFamily="18" charset="0"/>
            </a:endParaRPr>
          </a:p>
          <a:p>
            <a:pPr marL="0" indent="0" rtl="0">
              <a:spcBef>
                <a:spcPts val="0"/>
              </a:spcBef>
              <a:spcAft>
                <a:spcPts val="0"/>
              </a:spcAft>
              <a:buNone/>
            </a:pP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(flying)</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I don’t like flying</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or </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I don’t like to fly </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(playing cards)  </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(being alone)  </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(going to museums) </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(cooking) </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a:p>
            <a:r>
              <a:rPr lang="en-US" sz="1800" b="0" i="0" u="none" strike="noStrike" dirty="0">
                <a:effectLst/>
                <a:latin typeface="Times New Roman" panose="02020603050405020304" pitchFamily="18" charset="0"/>
              </a:rPr>
              <a:t>(getting up early)  </a:t>
            </a:r>
            <a:r>
              <a:rPr lang="en-US" sz="1800" b="0" i="0" u="sng"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p:txBody>
      </p:sp>
      <p:pic>
        <p:nvPicPr>
          <p:cNvPr id="4" name="Рисунок 3">
            <a:extLst>
              <a:ext uri="{FF2B5EF4-FFF2-40B4-BE49-F238E27FC236}">
                <a16:creationId xmlns:a16="http://schemas.microsoft.com/office/drawing/2014/main" id="{44961445-1DA9-B463-EE81-1AE431F84663}"/>
              </a:ext>
            </a:extLst>
          </p:cNvPr>
          <p:cNvPicPr>
            <a:picLocks noChangeAspect="1"/>
          </p:cNvPicPr>
          <p:nvPr/>
        </p:nvPicPr>
        <p:blipFill>
          <a:blip r:embed="rId2"/>
          <a:stretch>
            <a:fillRect/>
          </a:stretch>
        </p:blipFill>
        <p:spPr>
          <a:xfrm>
            <a:off x="683568" y="1268760"/>
            <a:ext cx="3676650" cy="323850"/>
          </a:xfrm>
          <a:prstGeom prst="rect">
            <a:avLst/>
          </a:prstGeom>
        </p:spPr>
      </p:pic>
    </p:spTree>
    <p:extLst>
      <p:ext uri="{BB962C8B-B14F-4D97-AF65-F5344CB8AC3E}">
        <p14:creationId xmlns:p14="http://schemas.microsoft.com/office/powerpoint/2010/main" val="38698104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260648"/>
            <a:ext cx="8784976" cy="6072230"/>
          </a:xfrm>
        </p:spPr>
        <p:txBody>
          <a:bodyPr>
            <a:noAutofit/>
          </a:bodyPr>
          <a:lstStyle/>
          <a:p>
            <a:pPr marL="0" indent="0" rtl="0">
              <a:spcBef>
                <a:spcPts val="0"/>
              </a:spcBef>
              <a:spcAft>
                <a:spcPts val="0"/>
              </a:spcAft>
              <a:buNone/>
            </a:pPr>
            <a:r>
              <a:rPr lang="en-US" sz="1800" b="1" i="0" u="none" strike="noStrike" dirty="0">
                <a:effectLst/>
                <a:latin typeface="Times New Roman" panose="02020603050405020304" pitchFamily="18" charset="0"/>
              </a:rPr>
              <a:t>9) Write sentences using </a:t>
            </a:r>
            <a:r>
              <a:rPr lang="en-US" sz="1800" b="1" i="1" u="none" strike="noStrike" dirty="0">
                <a:effectLst/>
                <a:latin typeface="Times New Roman" panose="02020603050405020304" pitchFamily="18" charset="0"/>
              </a:rPr>
              <a:t>would … to have (done).</a:t>
            </a:r>
            <a:r>
              <a:rPr lang="en-US" sz="1800" b="1" i="0" u="none" strike="noStrike" dirty="0">
                <a:effectLst/>
                <a:latin typeface="Times New Roman" panose="02020603050405020304" pitchFamily="18" charset="0"/>
              </a:rPr>
              <a:t> Use the verbs in brackets.</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It’s a shame I couldn’t go to the party. (like) </a:t>
            </a:r>
            <a:r>
              <a:rPr lang="en-US" sz="1800" b="0" i="0" u="sng" strike="noStrike" dirty="0">
                <a:effectLst/>
                <a:latin typeface="Times New Roman" panose="02020603050405020304" pitchFamily="18" charset="0"/>
              </a:rPr>
              <a:t> I would like to have gone to the party                          </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It’s a shame I didn’t see the </a:t>
            </a:r>
            <a:r>
              <a:rPr lang="en-US" sz="1800" b="0" i="0" u="none" strike="noStrike" dirty="0" err="1">
                <a:effectLst/>
                <a:latin typeface="Times New Roman" panose="02020603050405020304" pitchFamily="18" charset="0"/>
              </a:rPr>
              <a:t>programme</a:t>
            </a:r>
            <a:r>
              <a:rPr lang="en-US" sz="1800" b="0" i="0" u="none" strike="noStrike" dirty="0">
                <a:effectLst/>
                <a:latin typeface="Times New Roman" panose="02020603050405020304" pitchFamily="18" charset="0"/>
              </a:rPr>
              <a:t>. (like)</a:t>
            </a:r>
            <a:r>
              <a:rPr lang="en-US" sz="1800" b="0" i="0" u="sng" strike="noStrike" dirty="0">
                <a:effectLst/>
                <a:latin typeface="Times New Roman" panose="02020603050405020304" pitchFamily="18" charset="0"/>
              </a:rPr>
              <a:t>                          </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glad I didn’t lose my watch. (hate)</a:t>
            </a:r>
            <a:r>
              <a:rPr lang="en-US" sz="1800" b="0" i="0" u="sng" strike="noStrike" dirty="0">
                <a:effectLst/>
                <a:latin typeface="Times New Roman" panose="02020603050405020304" pitchFamily="18" charset="0"/>
              </a:rPr>
              <a:t>                          </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It’s too bad I didn’t meet your parents. (love)</a:t>
            </a:r>
            <a:r>
              <a:rPr lang="en-US" sz="1800" b="0" i="0" u="sng" strike="noStrike" dirty="0">
                <a:effectLst/>
                <a:latin typeface="Times New Roman" panose="02020603050405020304" pitchFamily="18" charset="0"/>
              </a:rPr>
              <a:t>                          </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glad I wasn’t alone. (not / like)</a:t>
            </a:r>
            <a:r>
              <a:rPr lang="en-US" sz="1800" b="0" i="0" u="sng" strike="noStrike" dirty="0">
                <a:effectLst/>
                <a:latin typeface="Times New Roman" panose="02020603050405020304" pitchFamily="18" charset="0"/>
              </a:rPr>
              <a:t>                          </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should have travelled by train. (prefer)</a:t>
            </a:r>
            <a:r>
              <a:rPr lang="en-US" sz="1800" b="0" i="0" u="sng" strike="noStrike" dirty="0">
                <a:effectLst/>
                <a:latin typeface="Times New Roman" panose="02020603050405020304" pitchFamily="18" charset="0"/>
              </a:rPr>
              <a:t>                          </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endParaRPr lang="en-US" sz="1800" b="0" i="0" u="none" strike="noStrike" dirty="0">
              <a:effectLst/>
              <a:latin typeface="Times New Roman" panose="02020603050405020304" pitchFamily="18" charset="0"/>
            </a:endParaRPr>
          </a:p>
          <a:p>
            <a:pPr marL="0" indent="0">
              <a:buNone/>
            </a:pPr>
            <a:endParaRPr lang="en-US" sz="1800" b="0" i="0" u="none" strike="noStrike" dirty="0">
              <a:effectLst/>
              <a:latin typeface="Calibri" panose="020F0502020204030204" pitchFamily="34" charset="0"/>
            </a:endParaRPr>
          </a:p>
        </p:txBody>
      </p:sp>
    </p:spTree>
    <p:extLst>
      <p:ext uri="{BB962C8B-B14F-4D97-AF65-F5344CB8AC3E}">
        <p14:creationId xmlns:p14="http://schemas.microsoft.com/office/powerpoint/2010/main" val="27255063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13(2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838200" y="2996952"/>
            <a:ext cx="7467600" cy="1285893"/>
          </a:xfrm>
        </p:spPr>
        <p:txBody>
          <a:bodyPr>
            <a:noAutofit/>
          </a:bodyPr>
          <a:lstStyle/>
          <a:p>
            <a:pPr marL="107309" indent="0" algn="ctr" rtl="0">
              <a:spcBef>
                <a:spcPts val="0"/>
              </a:spcBef>
              <a:spcAft>
                <a:spcPts val="0"/>
              </a:spcAft>
              <a:buNone/>
            </a:pPr>
            <a:r>
              <a:rPr lang="en-US" sz="2800" b="1" i="0" u="none" strike="noStrike" dirty="0">
                <a:effectLst/>
                <a:latin typeface="Times New Roman" panose="02020603050405020304" pitchFamily="18" charset="0"/>
              </a:rPr>
              <a:t>Topic «Types of software. The Participle.»  Grammar revision</a:t>
            </a:r>
            <a:endParaRPr lang="en-US" sz="2800"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br>
              <a:rPr lang="en-US" sz="1600" b="0" dirty="0">
                <a:effectLst/>
              </a:rPr>
            </a:b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 Internet safety, Passive 3</a:t>
            </a:r>
            <a:r>
              <a:rPr lang="en-US" sz="1800" b="1"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3748" y="260648"/>
            <a:ext cx="8820980" cy="6912768"/>
          </a:xfrm>
        </p:spPr>
        <p:txBody>
          <a:bodyPr>
            <a:noAutofit/>
          </a:bodyPr>
          <a:lstStyle/>
          <a:p>
            <a:pPr indent="0" algn="just" rtl="0">
              <a:spcBef>
                <a:spcPts val="0"/>
              </a:spcBef>
              <a:spcAft>
                <a:spcPts val="0"/>
              </a:spcAft>
              <a:buNone/>
            </a:pPr>
            <a:r>
              <a:rPr lang="en-US" sz="1800" b="1" i="0" u="none" strike="noStrike" dirty="0">
                <a:effectLst/>
                <a:latin typeface="Times New Roman" panose="02020603050405020304" pitchFamily="18" charset="0"/>
              </a:rPr>
              <a:t>Types of software</a:t>
            </a:r>
            <a:endParaRPr lang="en-US" sz="1800" b="0" dirty="0">
              <a:effectLst/>
            </a:endParaRPr>
          </a:p>
          <a:p>
            <a:pPr indent="0" algn="just" rtl="0">
              <a:spcBef>
                <a:spcPts val="0"/>
              </a:spcBef>
              <a:spcAft>
                <a:spcPts val="0"/>
              </a:spcAft>
              <a:buNone/>
            </a:pPr>
            <a:r>
              <a:rPr lang="uk-UA" sz="1800" b="0"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Software plays a pivotal role in our modern world, enabling us to accomplish a wide range of tasks efficiently. There are various types of software, each designed to serve specific purposes and cater to different user needs. In this article, we will explore the different types of software and gain a deeper understanding of their functions and applications.</a:t>
            </a:r>
            <a:endParaRPr lang="en-US" sz="1800" b="0" dirty="0">
              <a:effectLst/>
            </a:endParaRPr>
          </a:p>
          <a:p>
            <a:pPr indent="0" algn="just" rtl="0">
              <a:spcBef>
                <a:spcPts val="0"/>
              </a:spcBef>
              <a:spcAft>
                <a:spcPts val="0"/>
              </a:spcAft>
              <a:buNone/>
            </a:pPr>
            <a:r>
              <a:rPr lang="uk-UA" sz="1800" b="0"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Operating Systems:</a:t>
            </a:r>
            <a:endParaRPr lang="en-US" sz="1800" b="0" dirty="0">
              <a:effectLst/>
            </a:endParaRPr>
          </a:p>
          <a:p>
            <a:pPr indent="0" algn="just" rtl="0">
              <a:spcBef>
                <a:spcPts val="0"/>
              </a:spcBef>
              <a:spcAft>
                <a:spcPts val="0"/>
              </a:spcAft>
              <a:buNone/>
            </a:pPr>
            <a:r>
              <a:rPr lang="en-US" sz="1800" b="0" i="0" u="none" strike="noStrike" dirty="0">
                <a:effectLst/>
                <a:latin typeface="Times New Roman" panose="02020603050405020304" pitchFamily="18" charset="0"/>
              </a:rPr>
              <a:t>Operating systems (OS) are the fundamental software that manage computer hardware and provide a platform for other software to run. Examples include Windows, macOS, and Linux. Operating systems handle tasks such as memory management, file management, and device communication, ensuring a seamless user experience.</a:t>
            </a:r>
            <a:endParaRPr lang="en-US" sz="1800" b="0" dirty="0">
              <a:effectLst/>
            </a:endParaRPr>
          </a:p>
          <a:p>
            <a:pPr indent="450215" algn="just" rtl="0">
              <a:spcBef>
                <a:spcPts val="0"/>
              </a:spcBef>
              <a:spcAft>
                <a:spcPts val="0"/>
              </a:spcAft>
            </a:pPr>
            <a:br>
              <a:rPr lang="en-US" sz="1800" b="0" dirty="0">
                <a:effectLst/>
              </a:rPr>
            </a:br>
            <a:r>
              <a:rPr lang="en-US" sz="1800" b="0" i="0" u="none" strike="noStrike" dirty="0">
                <a:effectLst/>
                <a:latin typeface="Times New Roman" panose="02020603050405020304" pitchFamily="18" charset="0"/>
              </a:rPr>
              <a:t>Application Software:</a:t>
            </a:r>
            <a:endParaRPr lang="en-US" sz="1800" b="0" dirty="0">
              <a:effectLst/>
            </a:endParaRPr>
          </a:p>
          <a:p>
            <a:pPr indent="0" algn="just" rtl="0">
              <a:spcBef>
                <a:spcPts val="0"/>
              </a:spcBef>
              <a:spcAft>
                <a:spcPts val="0"/>
              </a:spcAft>
              <a:buNone/>
            </a:pPr>
            <a:r>
              <a:rPr lang="en-US" sz="1800" b="0" i="0" u="none" strike="noStrike" dirty="0">
                <a:effectLst/>
                <a:latin typeface="Times New Roman" panose="02020603050405020304" pitchFamily="18" charset="0"/>
              </a:rPr>
              <a:t>Application software refers to programs created to perform specific tasks for end-users. They can be further categorized into:</a:t>
            </a:r>
            <a:endParaRPr lang="en-US" sz="1800" b="0" dirty="0">
              <a:effectLst/>
            </a:endParaRPr>
          </a:p>
          <a:p>
            <a:pPr indent="0" algn="just" rtl="0">
              <a:spcBef>
                <a:spcPts val="0"/>
              </a:spcBef>
              <a:spcAft>
                <a:spcPts val="0"/>
              </a:spcAft>
              <a:buNone/>
            </a:pPr>
            <a:r>
              <a:rPr lang="uk-UA" sz="1800" b="0"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 Productivity Software: These applications aid users in creating, editing, and managing documents, spreadsheets, presentations, and databases. Examples include Microsoft Office, Google Workspace, and LibreOffice.</a:t>
            </a:r>
            <a:endParaRPr lang="en-US" sz="1800" b="0" dirty="0">
              <a:effectLst/>
            </a:endParaRPr>
          </a:p>
          <a:p>
            <a:pPr indent="0" algn="just" rtl="0">
              <a:spcBef>
                <a:spcPts val="0"/>
              </a:spcBef>
              <a:spcAft>
                <a:spcPts val="0"/>
              </a:spcAft>
              <a:buNone/>
            </a:pPr>
            <a:r>
              <a:rPr lang="uk-UA" sz="1800" b="0"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b) Communication Software: This type of software facilitates communication among users through various channels such as email, messaging, video conferencing, and collaboration tools. Popular examples include Gmail, Skype, and Slack.</a:t>
            </a:r>
            <a:endParaRPr lang="en-US" sz="18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3748" y="260648"/>
            <a:ext cx="8820980" cy="6912768"/>
          </a:xfrm>
        </p:spPr>
        <p:txBody>
          <a:bodyPr>
            <a:noAutofit/>
          </a:bodyPr>
          <a:lstStyle/>
          <a:p>
            <a:pPr indent="0" rtl="0">
              <a:spcBef>
                <a:spcPts val="0"/>
              </a:spcBef>
              <a:spcAft>
                <a:spcPts val="0"/>
              </a:spcAft>
              <a:buNone/>
            </a:pPr>
            <a:r>
              <a:rPr lang="en-US" sz="1600" b="0" i="0" u="none" strike="noStrike" dirty="0">
                <a:effectLst/>
                <a:latin typeface="Times New Roman" panose="02020603050405020304" pitchFamily="18" charset="0"/>
              </a:rPr>
              <a:t>c) Multimedia Software: Multimedia software allows users to create, edit, and consume different types of media, such as images, audio, and video. Examples include Adobe Creative Suite, VLC Media Player, and Spotify.</a:t>
            </a:r>
            <a:endParaRPr lang="en-US" sz="1600" b="0" dirty="0">
              <a:effectLst/>
            </a:endParaRPr>
          </a:p>
          <a:p>
            <a:pPr indent="0" rtl="0">
              <a:spcBef>
                <a:spcPts val="0"/>
              </a:spcBef>
              <a:spcAft>
                <a:spcPts val="0"/>
              </a:spcAft>
              <a:buNone/>
            </a:pPr>
            <a:r>
              <a:rPr lang="en-US" sz="1600" b="0" i="0" u="none" strike="noStrike" dirty="0">
                <a:effectLst/>
                <a:latin typeface="Times New Roman" panose="02020603050405020304" pitchFamily="18" charset="0"/>
              </a:rPr>
              <a:t>d) Educational Software: Educational software is designed to enhance learning experiences, providing interactive tools and resources for educational purposes. Examples include virtual classrooms, language learning apps, and educational games.</a:t>
            </a:r>
            <a:endParaRPr lang="en-US" sz="1600" b="0" dirty="0">
              <a:effectLst/>
            </a:endParaRPr>
          </a:p>
          <a:p>
            <a:pPr indent="0" rtl="0">
              <a:spcBef>
                <a:spcPts val="0"/>
              </a:spcBef>
              <a:spcAft>
                <a:spcPts val="0"/>
              </a:spcAft>
              <a:buNone/>
            </a:pPr>
            <a:r>
              <a:rPr lang="en-US" sz="1600" b="0" i="0" u="none" strike="noStrike" dirty="0">
                <a:effectLst/>
                <a:latin typeface="Times New Roman" panose="02020603050405020304" pitchFamily="18" charset="0"/>
              </a:rPr>
              <a:t>System Software:</a:t>
            </a:r>
            <a:endParaRPr lang="en-US" sz="1600" b="0" dirty="0">
              <a:effectLst/>
            </a:endParaRPr>
          </a:p>
          <a:p>
            <a:pPr indent="0" rtl="0">
              <a:spcBef>
                <a:spcPts val="0"/>
              </a:spcBef>
              <a:spcAft>
                <a:spcPts val="0"/>
              </a:spcAft>
              <a:buNone/>
            </a:pPr>
            <a:r>
              <a:rPr lang="en-US" sz="1600" b="0" i="0" u="none" strike="noStrike" dirty="0">
                <a:effectLst/>
                <a:latin typeface="Times New Roman" panose="02020603050405020304" pitchFamily="18" charset="0"/>
              </a:rPr>
              <a:t>System software works in conjunction with the operating system to manage computer hardware resources and provide essential functionalities. Some notable examples are:</a:t>
            </a:r>
            <a:endParaRPr lang="en-US" sz="1600" b="0" dirty="0">
              <a:effectLst/>
            </a:endParaRPr>
          </a:p>
          <a:p>
            <a:pPr indent="0" rtl="0">
              <a:spcBef>
                <a:spcPts val="0"/>
              </a:spcBef>
              <a:spcAft>
                <a:spcPts val="0"/>
              </a:spcAft>
              <a:buNone/>
            </a:pPr>
            <a:r>
              <a:rPr lang="en-US" sz="1600" b="0" i="0" u="none" strike="noStrike" dirty="0">
                <a:effectLst/>
                <a:latin typeface="Times New Roman" panose="02020603050405020304" pitchFamily="18" charset="0"/>
              </a:rPr>
              <a:t>a) Device Drivers: These software components enable communication between the operating system and hardware devices such as printers, scanners, and graphics cards.</a:t>
            </a:r>
            <a:endParaRPr lang="en-US" sz="1600" b="0" dirty="0">
              <a:effectLst/>
            </a:endParaRPr>
          </a:p>
          <a:p>
            <a:pPr indent="0" rtl="0">
              <a:spcBef>
                <a:spcPts val="0"/>
              </a:spcBef>
              <a:spcAft>
                <a:spcPts val="0"/>
              </a:spcAft>
              <a:buNone/>
            </a:pPr>
            <a:r>
              <a:rPr lang="en-US" sz="1600" b="0" i="0" u="none" strike="noStrike" dirty="0">
                <a:effectLst/>
                <a:latin typeface="Times New Roman" panose="02020603050405020304" pitchFamily="18" charset="0"/>
              </a:rPr>
              <a:t>b) Utilities: Utilities assist in system maintenance and optimization, including antivirus software, disk cleanup tools, and backup utilities.</a:t>
            </a:r>
            <a:endParaRPr lang="en-US" sz="1600" b="0" dirty="0">
              <a:effectLst/>
            </a:endParaRPr>
          </a:p>
          <a:p>
            <a:pPr indent="0" rtl="0">
              <a:spcBef>
                <a:spcPts val="0"/>
              </a:spcBef>
              <a:spcAft>
                <a:spcPts val="0"/>
              </a:spcAft>
              <a:buNone/>
            </a:pPr>
            <a:r>
              <a:rPr lang="en-US" sz="1600" b="0" i="0" u="none" strike="noStrike" dirty="0">
                <a:effectLst/>
                <a:latin typeface="Times New Roman" panose="02020603050405020304" pitchFamily="18" charset="0"/>
              </a:rPr>
              <a:t>c) Firmware: Firmware is a type of software embedded within hardware devices to control their operation. It is typically found in devices like routers, smartphones, and digital cameras.</a:t>
            </a:r>
            <a:endParaRPr lang="en-US" sz="1600" b="0" dirty="0">
              <a:effectLst/>
            </a:endParaRPr>
          </a:p>
          <a:p>
            <a:pPr marL="0" indent="0" rtl="0">
              <a:spcBef>
                <a:spcPts val="0"/>
              </a:spcBef>
              <a:spcAft>
                <a:spcPts val="0"/>
              </a:spcAft>
              <a:buNone/>
            </a:pPr>
            <a:br>
              <a:rPr lang="en-US" sz="1600" b="0" dirty="0">
                <a:effectLst/>
              </a:rPr>
            </a:br>
            <a:r>
              <a:rPr lang="uk-UA" sz="1600" b="0" dirty="0">
                <a:effectLst/>
              </a:rPr>
              <a:t>      </a:t>
            </a:r>
            <a:r>
              <a:rPr lang="en-US" sz="1600" b="0" i="0" u="none" strike="noStrike" dirty="0">
                <a:effectLst/>
                <a:latin typeface="Times New Roman" panose="02020603050405020304" pitchFamily="18" charset="0"/>
              </a:rPr>
              <a:t>Programming Software:</a:t>
            </a:r>
            <a:endParaRPr lang="en-US" sz="1600" b="0" dirty="0">
              <a:effectLst/>
            </a:endParaRPr>
          </a:p>
          <a:p>
            <a:pPr indent="0" rtl="0">
              <a:spcBef>
                <a:spcPts val="0"/>
              </a:spcBef>
              <a:spcAft>
                <a:spcPts val="0"/>
              </a:spcAft>
              <a:buNone/>
            </a:pPr>
            <a:r>
              <a:rPr lang="en-US" sz="1600" b="0" i="0" u="none" strike="noStrike" dirty="0">
                <a:effectLst/>
                <a:latin typeface="Times New Roman" panose="02020603050405020304" pitchFamily="18" charset="0"/>
              </a:rPr>
              <a:t>Programming software comprises tools that developers use to create, debug, and maintain software applications. These include integrated development environments (IDEs), code editors, compilers, and debuggers. Popular examples include Visual Studio, PyCharm, and Eclipse.</a:t>
            </a:r>
            <a:endParaRPr lang="en-US" sz="1600" b="0" dirty="0">
              <a:effectLst/>
            </a:endParaRPr>
          </a:p>
          <a:p>
            <a:pPr indent="0" rtl="0">
              <a:spcBef>
                <a:spcPts val="0"/>
              </a:spcBef>
              <a:spcAft>
                <a:spcPts val="0"/>
              </a:spcAft>
              <a:buNone/>
            </a:pPr>
            <a:r>
              <a:rPr lang="en-US" sz="1600" b="0" i="0" u="none" strike="noStrike" dirty="0">
                <a:effectLst/>
                <a:latin typeface="Times New Roman" panose="02020603050405020304" pitchFamily="18" charset="0"/>
              </a:rPr>
              <a:t>Embedded Software:</a:t>
            </a:r>
            <a:endParaRPr lang="en-US" sz="1600" b="0" dirty="0">
              <a:effectLst/>
            </a:endParaRPr>
          </a:p>
          <a:p>
            <a:pPr indent="0" rtl="0">
              <a:spcBef>
                <a:spcPts val="0"/>
              </a:spcBef>
              <a:spcAft>
                <a:spcPts val="0"/>
              </a:spcAft>
              <a:buNone/>
            </a:pPr>
            <a:r>
              <a:rPr lang="en-US" sz="1600" b="0" i="0" u="none" strike="noStrike" dirty="0">
                <a:effectLst/>
                <a:latin typeface="Times New Roman" panose="02020603050405020304" pitchFamily="18" charset="0"/>
              </a:rPr>
              <a:t>Embedded software is specifically designed to control and manage the functionality of embedded systems, which are specialized computer systems embedded within larger devices or machinery. Examples of embedded systems include automotive systems, medical devices, and industrial control systems.</a:t>
            </a:r>
            <a:br>
              <a:rPr lang="en-US" sz="1600" dirty="0"/>
            </a:br>
            <a:endParaRPr lang="en-US" sz="1600" b="0" dirty="0">
              <a:effectLst/>
            </a:endParaRPr>
          </a:p>
        </p:txBody>
      </p:sp>
    </p:spTree>
    <p:extLst>
      <p:ext uri="{BB962C8B-B14F-4D97-AF65-F5344CB8AC3E}">
        <p14:creationId xmlns:p14="http://schemas.microsoft.com/office/powerpoint/2010/main" val="36735393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251520" y="260648"/>
            <a:ext cx="8712967" cy="6984776"/>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rtl="0">
              <a:spcBef>
                <a:spcPts val="0"/>
              </a:spcBef>
              <a:spcAft>
                <a:spcPts val="0"/>
              </a:spcAft>
              <a:buNone/>
            </a:pPr>
            <a:r>
              <a:rPr lang="en-US" sz="1800" b="1" i="0" u="none" strike="noStrike" dirty="0">
                <a:effectLst/>
                <a:latin typeface="Times New Roman" panose="02020603050405020304" pitchFamily="18" charset="0"/>
              </a:rPr>
              <a:t>5) Put the verb into the correct form.</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was very tired. I tried</a:t>
            </a:r>
            <a:r>
              <a:rPr lang="en-US" sz="1800" b="0" i="0" u="sng" strike="noStrike" dirty="0">
                <a:effectLst/>
                <a:latin typeface="Times New Roman" panose="02020603050405020304" pitchFamily="18" charset="0"/>
              </a:rPr>
              <a:t>  to  keep </a:t>
            </a:r>
            <a:r>
              <a:rPr lang="en-US" sz="1800" b="0" i="0" u="none" strike="noStrike" dirty="0">
                <a:effectLst/>
                <a:latin typeface="Times New Roman" panose="02020603050405020304" pitchFamily="18" charset="0"/>
              </a:rPr>
              <a:t> my eyes open, but I couldn’t. (keep)</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tried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the shelf, but I wasn’t tall enough. (reach)</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rang the doorbell, but there was no answer. Then I tried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on the window, but there was still no answer. (knock)</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tried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the fire out, but without success. We had to call the fire brigade. (put)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Please leave me alone. I’m trying</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(concentrate)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Sue needed to borrow some money. She tried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Carl, but he didn’t have any. (ask)</a:t>
            </a:r>
          </a:p>
          <a:p>
            <a:pPr rtl="0" fontAlgn="base">
              <a:spcBef>
                <a:spcPts val="0"/>
              </a:spcBef>
              <a:spcAft>
                <a:spcPts val="0"/>
              </a:spcAft>
              <a:buFont typeface="+mj-lt"/>
              <a:buAutoNum type="arabicPeriod"/>
            </a:pPr>
            <a:r>
              <a:rPr lang="en-US" sz="1800" b="0" i="0" u="none" strike="noStrike" dirty="0" err="1">
                <a:effectLst/>
                <a:latin typeface="Times New Roman" panose="02020603050405020304" pitchFamily="18" charset="0"/>
              </a:rPr>
              <a:t>Mr</a:t>
            </a:r>
            <a:r>
              <a:rPr lang="en-US" sz="1800" b="0" i="0" u="none" strike="noStrike" dirty="0">
                <a:effectLst/>
                <a:latin typeface="Times New Roman" panose="02020603050405020304" pitchFamily="18" charset="0"/>
              </a:rPr>
              <a:t> Bennett isn’t here right now. Please try</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later. (call)</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woman’s face was familiar. I tried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where I’d seen her before. (remember)</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If you have a problem with the computer, try</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it. (restart)</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242</TotalTime>
  <Words>1692</Words>
  <Application>Microsoft Office PowerPoint</Application>
  <PresentationFormat>Экран (4:3)</PresentationFormat>
  <Paragraphs>99</Paragraphs>
  <Slides>14</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14</vt:i4>
      </vt:variant>
    </vt:vector>
  </HeadingPairs>
  <TitlesOfParts>
    <vt:vector size="21" baseType="lpstr">
      <vt:lpstr>Arial</vt:lpstr>
      <vt:lpstr>Bahnschrift</vt:lpstr>
      <vt:lpstr>Calibri</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13(2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159</cp:revision>
  <dcterms:created xsi:type="dcterms:W3CDTF">2023-02-25T18:05:02Z</dcterms:created>
  <dcterms:modified xsi:type="dcterms:W3CDTF">2023-08-04T17:34:05Z</dcterms:modified>
</cp:coreProperties>
</file>