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3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7) Write sentences beginning </a:t>
            </a:r>
            <a:r>
              <a:rPr lang="en-US" sz="1800" b="1" i="1" u="none" strike="noStrike" dirty="0">
                <a:effectLst/>
                <a:latin typeface="Times New Roman" panose="02020603050405020304" pitchFamily="18" charset="0"/>
              </a:rPr>
              <a:t>I wish … .</a:t>
            </a:r>
            <a:endParaRPr lang="en-US" sz="14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know many people (and I’m lonely). </a:t>
            </a:r>
            <a:r>
              <a:rPr lang="en-US" sz="1800" b="0" i="0" u="sng" strike="noStrike" dirty="0">
                <a:effectLst/>
                <a:latin typeface="Times New Roman" panose="02020603050405020304" pitchFamily="18" charset="0"/>
              </a:rPr>
              <a:t> I wish I knew more people</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have much free time (and I need more). I wish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Helen isn’t here (and I need to see her)</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cold (and I hate cold weather)</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live in a big city (and I don’t like it)</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find my phone (which is a problem)</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not feeling well (which isn’t good)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have to get up early tomorrow (but I’d prefer to sleep late)</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know much about science (and I should know more)</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marL="0" indent="0">
              <a:buNone/>
            </a:pPr>
            <a:endParaRPr lang="en-US" sz="16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8)Write your own sentences beginning </a:t>
            </a:r>
            <a:r>
              <a:rPr lang="en-US" sz="1800" b="1" i="1" u="none" strike="noStrike" dirty="0">
                <a:effectLst/>
                <a:latin typeface="Times New Roman" panose="02020603050405020304" pitchFamily="18" charset="0"/>
              </a:rPr>
              <a:t>I wish … </a:t>
            </a:r>
            <a:r>
              <a:rPr lang="en-US" sz="1800" b="1" i="0" u="none" strike="noStrike" dirty="0">
                <a:effectLst/>
                <a:latin typeface="Times New Roman" panose="02020603050405020304" pitchFamily="18" charset="0"/>
              </a:rPr>
              <a:t>.</a:t>
            </a:r>
            <a:endParaRPr lang="en-US" sz="18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(somewhere you’d like to be now – on the beach, in New York, in bed etc.)</a:t>
            </a:r>
          </a:p>
          <a:p>
            <a:pPr rtl="0">
              <a:spcBef>
                <a:spcPts val="0"/>
              </a:spcBef>
              <a:spcAft>
                <a:spcPts val="0"/>
              </a:spcAft>
            </a:pPr>
            <a:r>
              <a:rPr lang="en-US" sz="1800" b="0" i="0" u="none" strike="noStrike" dirty="0">
                <a:effectLst/>
                <a:latin typeface="Times New Roman" panose="02020603050405020304" pitchFamily="18" charset="0"/>
              </a:rPr>
              <a:t>I wish I</a:t>
            </a:r>
            <a:r>
              <a:rPr lang="en-US" sz="1800" b="0" i="0" u="sng" dirty="0">
                <a:effectLst/>
                <a:latin typeface="Times New Roman" panose="02020603050405020304" pitchFamily="18" charset="0"/>
              </a:rPr>
              <a:t>                                                                                                                                                             .</a:t>
            </a:r>
            <a:endParaRPr lang="en-US" sz="18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(something you’d like to have – a motorbike, more friends, lots of money etc.)</a:t>
            </a:r>
          </a:p>
          <a:p>
            <a:pPr rtl="0">
              <a:spcBef>
                <a:spcPts val="0"/>
              </a:spcBef>
              <a:spcAft>
                <a:spcPts val="0"/>
              </a:spcAft>
            </a:pPr>
            <a:r>
              <a:rPr lang="en-US" sz="1800" b="0" i="0" u="sng" dirty="0">
                <a:effectLst/>
                <a:latin typeface="Times New Roman" panose="02020603050405020304" pitchFamily="18" charset="0"/>
              </a:rPr>
              <a:t>                                                                                                                                                                        .</a:t>
            </a:r>
            <a:endParaRPr lang="en-US" sz="18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(something you’d like to be able to do – sing, travel more, cook etc.)</a:t>
            </a:r>
          </a:p>
          <a:p>
            <a:pPr rtl="0">
              <a:spcBef>
                <a:spcPts val="0"/>
              </a:spcBef>
              <a:spcAft>
                <a:spcPts val="0"/>
              </a:spcAft>
            </a:pPr>
            <a:r>
              <a:rPr lang="en-US" sz="1800" b="0" i="0" u="sng" dirty="0">
                <a:effectLst/>
                <a:latin typeface="Times New Roman" panose="02020603050405020304" pitchFamily="18" charset="0"/>
              </a:rPr>
              <a:t>                                                                                                                                                                        .</a:t>
            </a:r>
            <a:endParaRPr lang="en-US" sz="18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(something you’d like to be – famous, more intelligent, good at sport etc.)</a:t>
            </a:r>
          </a:p>
        </p:txBody>
      </p:sp>
    </p:spTree>
    <p:extLst>
      <p:ext uri="{BB962C8B-B14F-4D97-AF65-F5344CB8AC3E}">
        <p14:creationId xmlns:p14="http://schemas.microsoft.com/office/powerpoint/2010/main" val="386981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1</a:t>
            </a:r>
            <a:r>
              <a:rPr lang="en-US" sz="3200" b="0" i="0" u="none" strike="noStrike" dirty="0">
                <a:solidFill>
                  <a:schemeClr val="accent3"/>
                </a:solidFill>
                <a:effectLst/>
                <a:latin typeface="Times New Roman" panose="02020603050405020304" pitchFamily="18" charset="0"/>
              </a:rPr>
              <a:t>7</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Machine Learning. Subjunctive 2.»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260648"/>
            <a:ext cx="8928992" cy="6912768"/>
          </a:xfrm>
        </p:spPr>
        <p:txBody>
          <a:bodyPr>
            <a:noAutofit/>
          </a:bodyPr>
          <a:lstStyle/>
          <a:p>
            <a:pPr marL="0" indent="0" rtl="0">
              <a:spcBef>
                <a:spcPts val="0"/>
              </a:spcBef>
              <a:spcAft>
                <a:spcPts val="0"/>
              </a:spcAft>
              <a:buNone/>
            </a:pPr>
            <a:r>
              <a:rPr lang="en-US" sz="1200" b="1" i="0" u="none" strike="noStrike" dirty="0">
                <a:effectLst/>
                <a:latin typeface="Times New Roman" panose="02020603050405020304" pitchFamily="18" charset="0"/>
              </a:rPr>
              <a:t>Machine Learning</a:t>
            </a:r>
            <a:endParaRPr lang="en-US" sz="1200" b="0" dirty="0">
              <a:effectLst/>
            </a:endParaRPr>
          </a:p>
          <a:p>
            <a:pPr indent="0" rtl="0">
              <a:spcBef>
                <a:spcPts val="0"/>
              </a:spcBef>
              <a:spcAft>
                <a:spcPts val="0"/>
              </a:spcAft>
              <a:buNone/>
            </a:pPr>
            <a:r>
              <a:rPr lang="en-US" sz="1400" b="0" i="0" u="none" strike="noStrike" dirty="0">
                <a:effectLst/>
                <a:latin typeface="Times New Roman" panose="02020603050405020304" pitchFamily="18" charset="0"/>
              </a:rPr>
              <a:t>  In the era of digital transformation, machine learning has emerged as a transformative technology that is revolutionizing various industries. Machine learning is a subset of artificial intelligence that enables computers to learn and improve from experience without being explicitly programmed. It leverages algorithms and statistical models to analyze vast amounts of data, identify patterns, and make predictions or decisions with minimal human intervention. This ability to learn and adapt has unlocked new possibilities and unleashed the potential of intelligent systems across diverse domains.</a:t>
            </a:r>
            <a:endParaRPr lang="en-US" sz="1400" b="0" dirty="0">
              <a:effectLst/>
            </a:endParaRPr>
          </a:p>
          <a:p>
            <a:pPr indent="0" rtl="0">
              <a:spcBef>
                <a:spcPts val="0"/>
              </a:spcBef>
              <a:spcAft>
                <a:spcPts val="0"/>
              </a:spcAft>
              <a:buNone/>
            </a:pPr>
            <a:r>
              <a:rPr lang="en-US" sz="1200" b="0" i="0" u="none" strike="noStrike" dirty="0">
                <a:effectLst/>
                <a:latin typeface="Times New Roman" panose="02020603050405020304" pitchFamily="18" charset="0"/>
              </a:rPr>
              <a:t>  Machine learning has found its applications in numerous industries, driving innovation and efficiency. In healthcare, it has been employed to enhance disease diagnosis, predict patient outcomes, and assist in personalized treatment plans. In finance, machine learning algorithms have revolutionized fraud detection, algorithmic trading, and risk assessment. In retail, it powers recommendation systems, enabling personalized shopping experiences. Transportation and logistics benefit from machine learning through route optimization, demand forecasting, and autonomous vehicles. Other sectors such as manufacturing, agriculture, energy, and entertainment have also embraced machine learning to streamline operations, improve productivity, and deliver tailored experiences to users.</a:t>
            </a:r>
            <a:endParaRPr lang="en-US" sz="1200" b="0" dirty="0">
              <a:effectLst/>
            </a:endParaRPr>
          </a:p>
          <a:p>
            <a:pPr indent="0" rtl="0">
              <a:spcBef>
                <a:spcPts val="0"/>
              </a:spcBef>
              <a:spcAft>
                <a:spcPts val="0"/>
              </a:spcAft>
              <a:buNone/>
            </a:pPr>
            <a:r>
              <a:rPr lang="en-US" sz="12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Machine learning encompasses a range of techniques and algorithms tailored for different tasks. Supervised learning involves training models with labeled data to make predictions or classifications. Unsupervised learning, on the other hand, focuses on finding patterns and structures in unlabeled data. Reinforcement learning trains models through trial and error, rewarding desired behavior and penalizing mistakes. Deep learning, a subfield of machine learning, utilizes artificial neural networks with multiple layers to extract high-level features from complex data. These techniques, coupled with algorithms like decision trees, support vector machines, and neural networks, form the backbone of machine learning systems.</a:t>
            </a:r>
            <a:endParaRPr lang="en-US" sz="1400" b="0" dirty="0">
              <a:effectLst/>
            </a:endParaRPr>
          </a:p>
          <a:p>
            <a:pPr indent="0" rtl="0">
              <a:spcBef>
                <a:spcPts val="0"/>
              </a:spcBef>
              <a:spcAft>
                <a:spcPts val="0"/>
              </a:spcAft>
              <a:buNone/>
            </a:pPr>
            <a:r>
              <a:rPr lang="en-US" sz="1200" b="0" i="0" u="none" strike="noStrike" dirty="0">
                <a:effectLst/>
                <a:latin typeface="Times New Roman" panose="02020603050405020304" pitchFamily="18" charset="0"/>
              </a:rPr>
              <a:t>  While machine learning has achieved remarkable success, it also faces certain challenges. One of the key concerns is the ethical use of data and ensuring fairness and transparency in decision-making processes. The availability of quality and diverse datasets is crucial for training accurate models. Additionally, the interpretability and </a:t>
            </a:r>
            <a:r>
              <a:rPr lang="en-US" sz="1200" b="0" i="0" u="none" strike="noStrike" dirty="0" err="1">
                <a:effectLst/>
                <a:latin typeface="Times New Roman" panose="02020603050405020304" pitchFamily="18" charset="0"/>
              </a:rPr>
              <a:t>explainability</a:t>
            </a:r>
            <a:r>
              <a:rPr lang="en-US" sz="1200" b="0" i="0" u="none" strike="noStrike" dirty="0">
                <a:effectLst/>
                <a:latin typeface="Times New Roman" panose="02020603050405020304" pitchFamily="18" charset="0"/>
              </a:rPr>
              <a:t> of machine learning models are areas of ongoing research. As machine learning continues to evolve, future directions include advancements in areas like deep reinforcement learning, natural language processing, and computer vision. Exploring the ethical, societal, and legal implications of machine learning will also shape its future landscape.</a:t>
            </a:r>
            <a:endParaRPr lang="en-US" sz="1200" b="0" dirty="0">
              <a:effectLst/>
            </a:endParaRPr>
          </a:p>
          <a:p>
            <a:pPr indent="0" rtl="0">
              <a:spcBef>
                <a:spcPts val="0"/>
              </a:spcBef>
              <a:spcAft>
                <a:spcPts val="0"/>
              </a:spcAft>
              <a:buNone/>
            </a:pPr>
            <a:r>
              <a:rPr lang="en-US" sz="12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Machine learning has emerged as a game-changer, unlocking the potential of intelligent systems across industries. Its ability to analyze complex data, identify patterns, and make intelligent predictions has revolutionized decision-making processes and improved operational efficiency. As organizations increasingly embrace machine learning, we can expect further advancements and innovations that will reshape industries and improve the quality of our lives.</a:t>
            </a:r>
            <a:endParaRPr lang="en-US" sz="1400" i="0" u="none" strike="noStrike" dirty="0">
              <a:latin typeface="Times New Roman" panose="02020603050405020304" pitchFamily="18" charset="0"/>
            </a:endParaRPr>
          </a:p>
          <a:p>
            <a:pPr indent="0" rtl="0">
              <a:spcBef>
                <a:spcPts val="0"/>
              </a:spcBef>
              <a:spcAft>
                <a:spcPts val="0"/>
              </a:spcAft>
              <a:buNone/>
            </a:pPr>
            <a:br>
              <a:rPr lang="en-US" sz="1200" dirty="0"/>
            </a:br>
            <a:endParaRPr lang="en-US" sz="12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1052736"/>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400" b="1" i="0" u="none" strike="noStrike" dirty="0">
                <a:effectLst/>
                <a:latin typeface="Times New Roman" panose="02020603050405020304" pitchFamily="18" charset="0"/>
              </a:rPr>
              <a:t>5) Put the verb into the correct form.</a:t>
            </a:r>
            <a:endParaRPr lang="en-US" sz="1400" b="0" dirty="0">
              <a:effectLst/>
            </a:endParaRP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If</a:t>
            </a:r>
            <a:r>
              <a:rPr lang="en-US" sz="1400" b="0" i="0" u="sng" strike="noStrike" dirty="0">
                <a:effectLst/>
                <a:latin typeface="Times New Roman" panose="02020603050405020304" pitchFamily="18" charset="0"/>
              </a:rPr>
              <a:t> I knew</a:t>
            </a:r>
            <a:r>
              <a:rPr lang="en-US" sz="1400" b="0" i="0" u="none" strike="noStrike" dirty="0">
                <a:effectLst/>
                <a:latin typeface="Times New Roman" panose="02020603050405020304" pitchFamily="18" charset="0"/>
              </a:rPr>
              <a:t> (I / know) his number, I would phone him.</a:t>
            </a:r>
          </a:p>
          <a:p>
            <a:pPr rtl="0" fontAlgn="base">
              <a:spcBef>
                <a:spcPts val="0"/>
              </a:spcBef>
              <a:spcAft>
                <a:spcPts val="0"/>
              </a:spcAft>
              <a:buFont typeface="+mj-lt"/>
              <a:buAutoNum type="arabicPeriod"/>
            </a:pPr>
            <a:r>
              <a:rPr lang="en-US" sz="1400" b="0" i="0" u="sng" strike="noStrike" dirty="0">
                <a:effectLst/>
                <a:latin typeface="Times New Roman" panose="02020603050405020304" pitchFamily="18" charset="0"/>
              </a:rPr>
              <a:t>  I wouldn’t buy</a:t>
            </a:r>
            <a:r>
              <a:rPr lang="en-US" sz="1400" b="0" i="0" u="none" strike="noStrike" dirty="0">
                <a:effectLst/>
                <a:latin typeface="Times New Roman" panose="02020603050405020304" pitchFamily="18" charset="0"/>
              </a:rPr>
              <a:t> (I / not / buy) that coat if I were you.</a:t>
            </a:r>
          </a:p>
          <a:p>
            <a:pPr rtl="0" fontAlgn="base">
              <a:spcBef>
                <a:spcPts val="0"/>
              </a:spcBef>
              <a:spcAft>
                <a:spcPts val="0"/>
              </a:spcAft>
              <a:buFont typeface="+mj-lt"/>
              <a:buAutoNum type="arabicPeriod"/>
            </a:pP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 (I / help) you if I could, but I’m afraid I can’t.</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This soup isn’t very nice.</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(it / taste) better if it wasn’t so salty.</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We live in a city and don’t need a car, but we would need one if                                                            (we / live) in the country.</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If we had the choice,</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(we / live) in the country.</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I’d make a lot of changes if</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 / be) the manager of the company.</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I wouldn’t call someone in the middle of the night if</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(it / not / be) important.</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If I were you,</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 / not / wait).</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 / go) now.</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You’re always tired because you go to bed so late. If</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(you / not / go) to bed so late every night,</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(you / not / be) tired all the time.</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I think there are too many cars. If</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(there / not / be) so many cars,</a:t>
            </a:r>
          </a:p>
          <a:p>
            <a:pPr rtl="0">
              <a:spcBef>
                <a:spcPts val="0"/>
              </a:spcBef>
              <a:spcAft>
                <a:spcPts val="0"/>
              </a:spcAft>
            </a:pP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(there / not / be) so much pollution.</a:t>
            </a:r>
            <a:endParaRPr lang="en-US" sz="1400" b="0" dirty="0">
              <a:effectLst/>
            </a:endParaRPr>
          </a:p>
          <a:p>
            <a:pPr rtl="0" fontAlgn="base">
              <a:spcBef>
                <a:spcPts val="0"/>
              </a:spcBef>
              <a:spcAft>
                <a:spcPts val="0"/>
              </a:spcAft>
              <a:buFont typeface="+mj-lt"/>
              <a:buAutoNum type="arabicPeriod" startAt="12"/>
            </a:pPr>
            <a:r>
              <a:rPr lang="en-US" sz="1400" b="0" i="0" u="none" strike="noStrike" dirty="0">
                <a:effectLst/>
                <a:latin typeface="Times New Roman" panose="02020603050405020304" pitchFamily="18" charset="0"/>
              </a:rPr>
              <a:t>We all need jobs and money, but what</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(you / do) if</a:t>
            </a:r>
          </a:p>
          <a:p>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(you / not / have) to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rtl="0">
              <a:spcBef>
                <a:spcPts val="0"/>
              </a:spcBef>
              <a:spcAft>
                <a:spcPts val="0"/>
              </a:spcAft>
            </a:pPr>
            <a:r>
              <a:rPr lang="en-US" sz="1600" b="1" i="0" u="none" strike="noStrike" dirty="0">
                <a:effectLst/>
                <a:latin typeface="Times New Roman" panose="02020603050405020304" pitchFamily="18" charset="0"/>
              </a:rPr>
              <a:t>6) Write a sentence with </a:t>
            </a:r>
            <a:r>
              <a:rPr lang="en-US" sz="1600" b="1" i="1" u="none" strike="noStrike" dirty="0">
                <a:effectLst/>
                <a:latin typeface="Times New Roman" panose="02020603050405020304" pitchFamily="18" charset="0"/>
              </a:rPr>
              <a:t>if …</a:t>
            </a:r>
            <a:r>
              <a:rPr lang="en-US" sz="1600" b="1" i="0" u="none" strike="noStrike" dirty="0">
                <a:effectLst/>
                <a:latin typeface="Times New Roman" panose="02020603050405020304" pitchFamily="18" charset="0"/>
              </a:rPr>
              <a:t> for each situation.</a:t>
            </a:r>
            <a:endParaRPr lang="en-US" sz="1600" b="0" dirty="0">
              <a:effectLst/>
            </a:endParaRP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We don’t see you very often because you live so far away.</a:t>
            </a:r>
          </a:p>
          <a:p>
            <a:pPr rtl="0">
              <a:spcBef>
                <a:spcPts val="0"/>
              </a:spcBef>
              <a:spcAft>
                <a:spcPts val="0"/>
              </a:spcAft>
            </a:pPr>
            <a:r>
              <a:rPr lang="en-US" sz="1600" b="0" i="0" u="sng" dirty="0">
                <a:effectLst/>
                <a:latin typeface="Times New Roman" panose="02020603050405020304" pitchFamily="18" charset="0"/>
              </a:rPr>
              <a:t>  If you didn’t live so far away, we’d see you more often.</a:t>
            </a:r>
            <a:endParaRPr lang="en-US" sz="1600" b="0" dirty="0">
              <a:effectLst/>
            </a:endParaRPr>
          </a:p>
          <a:p>
            <a:pPr rtl="0" fontAlgn="base">
              <a:spcBef>
                <a:spcPts val="0"/>
              </a:spcBef>
              <a:spcAft>
                <a:spcPts val="0"/>
              </a:spcAft>
              <a:buFont typeface="+mj-lt"/>
              <a:buAutoNum type="arabicPeriod" startAt="2"/>
            </a:pPr>
            <a:r>
              <a:rPr lang="en-US" sz="1600" b="0" i="0" u="none" strike="noStrike" dirty="0">
                <a:effectLst/>
                <a:latin typeface="Times New Roman" panose="02020603050405020304" pitchFamily="18" charset="0"/>
              </a:rPr>
              <a:t>I like these shoes but they’re too expensive, so I’m not going to buy them.</a:t>
            </a:r>
          </a:p>
          <a:p>
            <a:pPr rtl="0">
              <a:spcBef>
                <a:spcPts val="0"/>
              </a:spcBef>
              <a:spcAft>
                <a:spcPts val="0"/>
              </a:spcAft>
            </a:pPr>
            <a:r>
              <a:rPr lang="en-US" sz="1600" b="0" i="0" u="none" strike="noStrike" dirty="0">
                <a:effectLst/>
                <a:latin typeface="Times New Roman" panose="02020603050405020304" pitchFamily="18" charset="0"/>
              </a:rPr>
              <a:t>I</a:t>
            </a:r>
            <a:r>
              <a:rPr lang="en-US" sz="1600" b="0" i="0" u="sng" dirty="0">
                <a:effectLst/>
                <a:latin typeface="Times New Roman" panose="02020603050405020304" pitchFamily="18" charset="0"/>
              </a:rPr>
              <a:t>          </a:t>
            </a:r>
            <a:r>
              <a:rPr lang="en-US" sz="1600" b="0" i="0" u="none" strike="noStrike" dirty="0">
                <a:effectLst/>
                <a:latin typeface="Times New Roman" panose="02020603050405020304" pitchFamily="18" charset="0"/>
              </a:rPr>
              <a:t>them if</a:t>
            </a:r>
            <a:r>
              <a:rPr lang="en-US" sz="1600" b="0" i="0" u="sng" dirty="0">
                <a:effectLst/>
                <a:latin typeface="Times New Roman" panose="02020603050405020304" pitchFamily="18" charset="0"/>
              </a:rPr>
              <a:t>     </a:t>
            </a:r>
            <a:r>
              <a:rPr lang="en-US" sz="1600" b="0" i="0" u="none" strike="noStrike" dirty="0">
                <a:effectLst/>
                <a:latin typeface="Times New Roman" panose="02020603050405020304" pitchFamily="18" charset="0"/>
              </a:rPr>
              <a:t>so</a:t>
            </a:r>
            <a:r>
              <a:rPr lang="en-US" sz="16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3"/>
            </a:pPr>
            <a:r>
              <a:rPr lang="en-US" sz="1600" b="0" i="0" u="none" strike="noStrike" dirty="0">
                <a:effectLst/>
                <a:latin typeface="Times New Roman" panose="02020603050405020304" pitchFamily="18" charset="0"/>
              </a:rPr>
              <a:t>We’d like to go on holiday, but we can’t afford it.</a:t>
            </a:r>
          </a:p>
          <a:p>
            <a:pPr rtl="0">
              <a:spcBef>
                <a:spcPts val="0"/>
              </a:spcBef>
              <a:spcAft>
                <a:spcPts val="0"/>
              </a:spcAft>
            </a:pPr>
            <a:r>
              <a:rPr lang="en-US" sz="1600" b="0" i="0" u="none" strike="noStrike" dirty="0">
                <a:effectLst/>
                <a:latin typeface="Times New Roman" panose="02020603050405020304" pitchFamily="18" charset="0"/>
              </a:rPr>
              <a:t>We</a:t>
            </a:r>
            <a:r>
              <a:rPr lang="en-US" sz="1600" b="0" i="0" u="sng" dirty="0">
                <a:effectLst/>
                <a:latin typeface="Times New Roman" panose="02020603050405020304" pitchFamily="18" charset="0"/>
              </a:rPr>
              <a:t>         </a:t>
            </a:r>
            <a:r>
              <a:rPr lang="en-US" sz="1600" b="0" i="0" u="none" strike="noStrike" dirty="0">
                <a:effectLst/>
                <a:latin typeface="Times New Roman" panose="02020603050405020304" pitchFamily="18" charset="0"/>
              </a:rPr>
              <a:t>if </a:t>
            </a:r>
            <a:r>
              <a:rPr lang="en-US" sz="16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4"/>
            </a:pPr>
            <a:r>
              <a:rPr lang="en-US" sz="1600" b="0" i="0" u="none" strike="noStrike" dirty="0">
                <a:effectLst/>
                <a:latin typeface="Times New Roman" panose="02020603050405020304" pitchFamily="18" charset="0"/>
              </a:rPr>
              <a:t>It would be nice to have lunch outside but it’s raining, so we can’t.</a:t>
            </a:r>
          </a:p>
          <a:p>
            <a:pPr rtl="0">
              <a:spcBef>
                <a:spcPts val="0"/>
              </a:spcBef>
              <a:spcAft>
                <a:spcPts val="0"/>
              </a:spcAft>
            </a:pPr>
            <a:r>
              <a:rPr lang="en-US" sz="1600" b="0" i="0" u="none" strike="noStrike" dirty="0">
                <a:effectLst/>
                <a:latin typeface="Times New Roman" panose="02020603050405020304" pitchFamily="18" charset="0"/>
              </a:rPr>
              <a:t>We </a:t>
            </a:r>
            <a:r>
              <a:rPr lang="en-US" sz="16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5"/>
            </a:pPr>
            <a:r>
              <a:rPr lang="en-US" sz="1600" b="0" i="0" u="none" strike="noStrike" dirty="0">
                <a:effectLst/>
                <a:latin typeface="Times New Roman" panose="02020603050405020304" pitchFamily="18" charset="0"/>
              </a:rPr>
              <a:t>I don’t want his advice, and that’s why I’m not going to ask for it.</a:t>
            </a:r>
          </a:p>
          <a:p>
            <a:pPr rtl="0">
              <a:spcBef>
                <a:spcPts val="0"/>
              </a:spcBef>
              <a:spcAft>
                <a:spcPts val="0"/>
              </a:spcAft>
            </a:pPr>
            <a:r>
              <a:rPr lang="en-US" sz="1600" b="0" i="0" u="none" strike="noStrike" dirty="0">
                <a:effectLst/>
                <a:latin typeface="Times New Roman" panose="02020603050405020304" pitchFamily="18" charset="0"/>
              </a:rPr>
              <a:t>If </a:t>
            </a:r>
            <a:r>
              <a:rPr lang="en-US" sz="1600" b="0" i="0" u="sng" dirty="0">
                <a:effectLst/>
                <a:latin typeface="Times New Roman" panose="02020603050405020304" pitchFamily="18" charset="0"/>
              </a:rPr>
              <a:t>                                                                                                                                                                    .</a:t>
            </a:r>
            <a:br>
              <a:rPr lang="en-US" sz="1600" dirty="0"/>
            </a:br>
            <a:endParaRPr lang="en-US" sz="16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275</TotalTime>
  <Words>1691</Words>
  <Application>Microsoft Office PowerPoint</Application>
  <PresentationFormat>Экран (4:3)</PresentationFormat>
  <Paragraphs>86</Paragraphs>
  <Slides>12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17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193</cp:revision>
  <dcterms:created xsi:type="dcterms:W3CDTF">2023-02-25T18:05:02Z</dcterms:created>
  <dcterms:modified xsi:type="dcterms:W3CDTF">2023-08-04T19:59:26Z</dcterms:modified>
</cp:coreProperties>
</file>