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7)Put the words in brackets in the correct order.</a:t>
            </a:r>
            <a:endParaRPr lang="en-US" sz="1600" b="0" dirty="0">
              <a:effectLst/>
            </a:endParaRPr>
          </a:p>
          <a:p>
            <a:pPr marR="443230"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 was / built / this house?)</a:t>
            </a:r>
            <a:r>
              <a:rPr lang="en-US" sz="1800" b="0" i="0" u="sng" strike="noStrike" dirty="0">
                <a:effectLst/>
                <a:latin typeface="Times New Roman" panose="02020603050405020304" pitchFamily="18" charset="0"/>
              </a:rPr>
              <a:t> </a:t>
            </a:r>
            <a:r>
              <a:rPr lang="en-US" sz="1800" b="0" i="1" u="sng" strike="noStrike" dirty="0">
                <a:effectLst/>
                <a:latin typeface="Times New Roman" panose="02020603050405020304" pitchFamily="18" charset="0"/>
              </a:rPr>
              <a:t>When was this house built?</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(how / cheese / is / made?)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20370"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(why / Sue / working / isn’t / today?)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23545"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(what time / arriving / your friends / are?)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(why / was / cancelled / the meeting?)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(when / invented / paper / was?)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(where / your parents / were / born?)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2037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(why / you / to the party / didn’t / come?)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(how / the accident / did / happen?)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(why / happy / you / aren’t?)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marR="41910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(how many / speak / can / languages / you?)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 Write negative questions from the words in brackets. In each situation you are surprised.</a:t>
            </a:r>
            <a:endParaRPr lang="en-US" sz="1800" b="0" dirty="0">
              <a:effectLst/>
            </a:endParaRPr>
          </a:p>
          <a:p>
            <a:pPr rtl="0" fontAlgn="base">
              <a:spcBef>
                <a:spcPts val="0"/>
              </a:spcBef>
              <a:spcAft>
                <a:spcPts val="0"/>
              </a:spcAft>
              <a:buFont typeface="+mj-lt"/>
              <a:buAutoNum type="arabicPeriod"/>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We won’t see Lisa this evening.</a:t>
            </a:r>
          </a:p>
          <a:p>
            <a:pPr rtl="0">
              <a:spcBef>
                <a:spcPts val="0"/>
              </a:spcBef>
              <a:spcAft>
                <a:spcPts val="0"/>
              </a:spcAft>
            </a:pPr>
            <a:r>
              <a:rPr lang="en-US" sz="1800" b="0" i="0" u="none" strike="noStrike" dirty="0">
                <a:effectLst/>
                <a:latin typeface="Times New Roman" panose="02020603050405020304" pitchFamily="18" charset="0"/>
              </a:rPr>
              <a:t>b: Why not? (she / not / come / out with us?)</a:t>
            </a:r>
            <a:r>
              <a:rPr lang="en-US" sz="1800" b="0" i="0" u="sng" dirty="0">
                <a:effectLst/>
                <a:latin typeface="Times New Roman" panose="02020603050405020304" pitchFamily="18" charset="0"/>
              </a:rPr>
              <a:t> </a:t>
            </a:r>
            <a:r>
              <a:rPr lang="en-US" sz="1800" b="0" i="1" u="sng" dirty="0">
                <a:effectLst/>
                <a:latin typeface="Times New Roman" panose="02020603050405020304" pitchFamily="18" charset="0"/>
              </a:rPr>
              <a:t>Isn’t she coming out with us?</a:t>
            </a: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2"/>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 hope we don’t meet Luke tonight.</a:t>
            </a:r>
          </a:p>
          <a:p>
            <a:pPr rtl="0">
              <a:spcBef>
                <a:spcPts val="0"/>
              </a:spcBef>
              <a:spcAft>
                <a:spcPts val="0"/>
              </a:spcAft>
            </a:pPr>
            <a:r>
              <a:rPr lang="en-US" sz="1800" b="0" i="0" u="none" strike="noStrike" dirty="0">
                <a:effectLst/>
                <a:latin typeface="Times New Roman" panose="02020603050405020304" pitchFamily="18" charset="0"/>
              </a:rPr>
              <a:t>b: Why? (you / not / like / him?)</a:t>
            </a: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3"/>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Don’t go and see that film.</a:t>
            </a:r>
          </a:p>
          <a:p>
            <a:pPr rtl="0">
              <a:spcBef>
                <a:spcPts val="0"/>
              </a:spcBef>
              <a:spcAft>
                <a:spcPts val="0"/>
              </a:spcAft>
            </a:pPr>
            <a:r>
              <a:rPr lang="en-US" sz="1800" b="0" i="0" u="none" strike="noStrike" dirty="0">
                <a:effectLst/>
                <a:latin typeface="Times New Roman" panose="02020603050405020304" pitchFamily="18" charset="0"/>
              </a:rPr>
              <a:t>b: Why not? (it / not / good?)</a:t>
            </a: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4"/>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I’ll have to borrow some money.</a:t>
            </a:r>
          </a:p>
          <a:p>
            <a:pPr rtl="0">
              <a:spcBef>
                <a:spcPts val="0"/>
              </a:spcBef>
              <a:spcAft>
                <a:spcPts val="0"/>
              </a:spcAft>
            </a:pPr>
            <a:r>
              <a:rPr lang="en-US" sz="1800" b="0" i="0" u="none" strike="noStrike" dirty="0">
                <a:effectLst/>
                <a:latin typeface="Times New Roman" panose="02020603050405020304" pitchFamily="18" charset="0"/>
              </a:rPr>
              <a:t>b: Why? (you / not / have / any?)</a:t>
            </a:r>
            <a:r>
              <a:rPr lang="en-US" sz="1800" b="0" i="0" u="sng" dirty="0">
                <a:effectLst/>
                <a:latin typeface="Times New Roman" panose="02020603050405020304" pitchFamily="18" charset="0"/>
              </a:rPr>
              <a:t>                                                                                                                    .</a:t>
            </a:r>
            <a:endParaRPr lang="en-US" sz="1800" b="0" dirty="0">
              <a:effectLst/>
            </a:endParaRPr>
          </a:p>
          <a:p>
            <a:br>
              <a:rPr lang="en-US" sz="1800" dirty="0"/>
            </a:br>
            <a:br>
              <a:rPr lang="en-US" sz="1800" dirty="0"/>
            </a:b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808395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20</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Topic «Algorithms. » Word order (Questions 1) Grammar revision</a:t>
            </a:r>
            <a:br>
              <a:rPr lang="en-US" sz="2800" dirty="0"/>
            </a:b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912768"/>
          </a:xfrm>
        </p:spPr>
        <p:txBody>
          <a:bodyPr>
            <a:noAutofit/>
          </a:bodyPr>
          <a:lstStyle/>
          <a:p>
            <a:pPr marL="0" indent="0" algn="just" rtl="0">
              <a:spcBef>
                <a:spcPts val="0"/>
              </a:spcBef>
              <a:spcAft>
                <a:spcPts val="0"/>
              </a:spcAft>
              <a:buNone/>
            </a:pPr>
            <a:r>
              <a:rPr lang="en-US" sz="1200" b="1" i="0" u="none" strike="noStrike" dirty="0">
                <a:effectLst/>
                <a:latin typeface="Times New Roman" panose="02020603050405020304" pitchFamily="18" charset="0"/>
              </a:rPr>
              <a:t>Algorithms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Algorithms are fundamental to the field of computer science and play a crucial role in solving complex problems efficiently. They are step-by-step procedures or sets of rules designed to perform specific tasks or solve particular problems. In this article, we delve into the world of algorithms and their significance in computational problem-solving.</a:t>
            </a:r>
            <a:endParaRPr lang="en-US" sz="14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Definition and Importance:</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An algorithm is a well-defined sequence of instructions that takes input, performs a series of operations, and produces an output. They provide a systematic approach to problem-solving, enabling computers to perform tasks accurately and efficiently. Algorithms are the backbone of various computer applications, from search engines to sorting algorithms, and are the foundation of computational thinking.</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Characteristics of Algorithms:</a:t>
            </a:r>
            <a:endParaRPr lang="en-US" sz="12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Good algorithms possess certain characteristics, such as correctness, efficiency, and simplicity. They should provide the correct output for all valid inputs, minimize resource usage, and be easy to understand and implement. Well-designed algorithms are scalable and can handle larger inputs without a significant increase in execution time or memory usage.</a:t>
            </a:r>
            <a:endParaRPr lang="en-US" sz="14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Types of Algorithms: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There are various types of algorithms, each suited for specific problem domains. Some common categories include:</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Sorting Algorithms:</a:t>
            </a:r>
            <a:endParaRPr lang="en-US" sz="12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Used to arrange a collection of elements in a specific order, such as numerical or alphabetical. Searching Algorithms: Designed to find a specific element or information within a collection of data. Graph Algorithms: Used to analyze relationships and connections within graphs, solving problems like finding the shortest path or detecting cycles. Dynamic Programming Algorithms: Employed to solve complex problems by breaking them down into smaller, overlapping subproblems.</a:t>
            </a:r>
            <a:endParaRPr lang="en-US" sz="14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Greedy Algorithms: </a:t>
            </a:r>
            <a:endParaRPr lang="en-US" sz="12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Make locally optimal choices at each step to find an overall optimal solution. Backtracking Algorithms: Employed to explore all possible solutions to a problem by incrementally building and undoing choices. Genetic Algorithms: Inspired by biological evolution, these algorithms use a population-based approach to find optimized solutions.</a:t>
            </a:r>
            <a:endParaRPr lang="en-US" sz="14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Algorithm Analysis:</a:t>
            </a:r>
            <a:endParaRPr lang="en-US" sz="12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 Analyzing algorithms helps understand their performance characteristics, such as time complexity and space complexity. Time complexity measures the amount of time an algorithm takes to execute as a function of input size, while space complexity refers to the amount of memory an algorithm requires. Efficient algorithms aim for low time and space complexity to ensure scalability.</a:t>
            </a:r>
            <a:endParaRPr lang="en-US" sz="1400" b="0" dirty="0">
              <a:effectLst/>
            </a:endParaRPr>
          </a:p>
          <a:p>
            <a:pPr marL="0" indent="0">
              <a:buNone/>
            </a:pPr>
            <a:br>
              <a:rPr lang="en-US" sz="1200" dirty="0"/>
            </a:b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1000"/>
              </a:spcAft>
            </a:pPr>
            <a:r>
              <a:rPr lang="en-US" sz="1800" b="1" i="0" u="none" strike="noStrike" dirty="0">
                <a:effectLst/>
                <a:latin typeface="Times New Roman" panose="02020603050405020304" pitchFamily="18" charset="0"/>
              </a:rPr>
              <a:t>5) Ask Joe questions.</a:t>
            </a:r>
            <a:br>
              <a:rPr lang="en-US" sz="1600" dirty="0"/>
            </a:br>
            <a:endParaRPr lang="en-US" sz="14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8ED08209-44D3-3B3A-7F50-873C4C7E7423}"/>
              </a:ext>
            </a:extLst>
          </p:cNvPr>
          <p:cNvPicPr>
            <a:picLocks noChangeAspect="1"/>
          </p:cNvPicPr>
          <p:nvPr/>
        </p:nvPicPr>
        <p:blipFill>
          <a:blip r:embed="rId2"/>
          <a:stretch>
            <a:fillRect/>
          </a:stretch>
        </p:blipFill>
        <p:spPr>
          <a:xfrm>
            <a:off x="755576" y="1052736"/>
            <a:ext cx="5781675" cy="19431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Make questions with </a:t>
            </a:r>
            <a:r>
              <a:rPr lang="en-US" sz="1800" b="1" i="1" u="none" strike="noStrike" dirty="0">
                <a:effectLst/>
                <a:latin typeface="Times New Roman" panose="02020603050405020304" pitchFamily="18" charset="0"/>
              </a:rPr>
              <a:t>who </a:t>
            </a:r>
            <a:r>
              <a:rPr lang="en-US" sz="1800" b="1" i="0" u="none" strike="noStrike" dirty="0">
                <a:effectLst/>
                <a:latin typeface="Times New Roman" panose="02020603050405020304" pitchFamily="18" charset="0"/>
              </a:rPr>
              <a:t>or </a:t>
            </a:r>
            <a:r>
              <a:rPr lang="en-US" sz="1800" b="1" i="1" u="none" strike="noStrike" dirty="0">
                <a:effectLst/>
                <a:latin typeface="Times New Roman" panose="02020603050405020304" pitchFamily="18" charset="0"/>
              </a:rPr>
              <a:t>what</a:t>
            </a:r>
            <a:r>
              <a:rPr lang="en-US" sz="1800" b="1" i="0" u="none" strike="noStrike" dirty="0">
                <a:effectLst/>
                <a:latin typeface="Times New Roman" panose="02020603050405020304" pitchFamily="18" charset="0"/>
              </a:rPr>
              <a:t>.</a:t>
            </a:r>
            <a:endParaRPr lang="en-US" sz="1600" b="0" dirty="0">
              <a:effectLst/>
            </a:endParaRPr>
          </a:p>
          <a:p>
            <a:pPr marL="0" indent="0">
              <a:buNone/>
            </a:pPr>
            <a:endParaRPr lang="en-US" sz="18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901BDB49-2F68-E53C-DDF4-707843771811}"/>
              </a:ext>
            </a:extLst>
          </p:cNvPr>
          <p:cNvPicPr>
            <a:picLocks noChangeAspect="1"/>
          </p:cNvPicPr>
          <p:nvPr/>
        </p:nvPicPr>
        <p:blipFill>
          <a:blip r:embed="rId2"/>
          <a:stretch>
            <a:fillRect/>
          </a:stretch>
        </p:blipFill>
        <p:spPr>
          <a:xfrm>
            <a:off x="683568" y="980728"/>
            <a:ext cx="4608512" cy="232722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291</TotalTime>
  <Words>1276</Words>
  <Application>Microsoft Office PowerPoint</Application>
  <PresentationFormat>Экран (4:3)</PresentationFormat>
  <Paragraphs>74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20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216</cp:revision>
  <dcterms:created xsi:type="dcterms:W3CDTF">2023-02-25T18:05:02Z</dcterms:created>
  <dcterms:modified xsi:type="dcterms:W3CDTF">2023-08-04T20:19:53Z</dcterms:modified>
</cp:coreProperties>
</file>