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600" b="1" i="0" u="none" strike="noStrike" dirty="0">
                <a:effectLst/>
                <a:latin typeface="Times New Roman" panose="02020603050405020304" pitchFamily="18" charset="0"/>
              </a:rPr>
              <a:t>7) Complete the sentences.</a:t>
            </a:r>
            <a:endParaRPr lang="en-US" sz="1600" b="0" dirty="0">
              <a:effectLst/>
            </a:endParaRP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I’d be very scared if</a:t>
            </a:r>
            <a:r>
              <a:rPr lang="en-US" sz="1600" b="0" i="0" u="sng" strike="noStrike" dirty="0">
                <a:effectLst/>
                <a:latin typeface="Calibri" panose="020F0502020204030204" pitchFamily="34" charset="0"/>
              </a:rPr>
              <a:t>     </a:t>
            </a:r>
            <a:r>
              <a:rPr lang="en-US" sz="1600" b="1" i="1" u="sng" strike="noStrike" dirty="0">
                <a:effectLst/>
                <a:latin typeface="Times New Roman" panose="02020603050405020304" pitchFamily="18" charset="0"/>
              </a:rPr>
              <a:t>somebody pointed</a:t>
            </a:r>
            <a:r>
              <a:rPr lang="en-US" sz="1600" b="1" i="1"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(somebody / point) a gun at me.</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 can’t afford to buy a car. If</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(I / buy) a car, I’d have to borrow the money.</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If you had a party, who</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(you / invite)?</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Don’t lend James your car. If</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(he / ask) me, I wouldn’t lend him mine.</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 don’t think Gary and Emma will get married.</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                       (I / be) amazed if they did.</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If</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(somebody / give) me $20,000,</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(I / have) a long holiday.</a:t>
            </a:r>
          </a:p>
          <a:p>
            <a:pPr rtl="0" fontAlgn="base">
              <a:spcBef>
                <a:spcPts val="0"/>
              </a:spcBef>
              <a:spcAft>
                <a:spcPts val="0"/>
              </a:spcAft>
              <a:buFont typeface="+mj-lt"/>
              <a:buAutoNum type="arabicPeriod"/>
            </a:pPr>
            <a:r>
              <a:rPr lang="en-US" sz="1600" b="0" i="0" u="sng" strike="noStrike" dirty="0">
                <a:effectLst/>
                <a:latin typeface="Times New Roman" panose="02020603050405020304" pitchFamily="18" charset="0"/>
              </a:rPr>
              <a:t> </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 (you / be) nervous if</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(you / meet) a famous person?</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What</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(you / do) if</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(you / be) in a lift and</a:t>
            </a:r>
            <a:r>
              <a:rPr lang="en-US" sz="1600" b="0" i="0" u="sng" strike="noStrike" dirty="0">
                <a:effectLst/>
                <a:latin typeface="Calibri" panose="020F0502020204030204" pitchFamily="34" charset="0"/>
              </a:rPr>
              <a:t>                                </a:t>
            </a:r>
            <a:r>
              <a:rPr lang="en-US" sz="1600" b="0" i="0" u="none" strike="noStrike" dirty="0">
                <a:effectLst/>
                <a:latin typeface="Times New Roman" panose="02020603050405020304" pitchFamily="18" charset="0"/>
              </a:rPr>
              <a:t>(it / stop) between floors?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8)Write sentences beginning </a:t>
            </a:r>
            <a:r>
              <a:rPr lang="en-US" sz="1800" b="1" i="1" u="none" strike="noStrike" dirty="0">
                <a:effectLst/>
                <a:latin typeface="Times New Roman" panose="02020603050405020304" pitchFamily="18" charset="0"/>
              </a:rPr>
              <a:t>If …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We’re not going to take the 10.30 train. (we / arrive too early)</a:t>
            </a:r>
          </a:p>
          <a:p>
            <a:pPr marL="0" indent="0" rtl="0">
              <a:spcBef>
                <a:spcPts val="0"/>
              </a:spcBef>
              <a:spcAft>
                <a:spcPts val="0"/>
              </a:spcAft>
              <a:buNone/>
            </a:pPr>
            <a:r>
              <a:rPr lang="en-US" sz="1800" b="0" i="0" u="sng" dirty="0">
                <a:effectLst/>
                <a:latin typeface="Times New Roman" panose="02020603050405020304" pitchFamily="18" charset="0"/>
              </a:rPr>
              <a:t>  If we took the 10.30 train, we’d arrive too early</a:t>
            </a:r>
            <a:r>
              <a:rPr lang="en-US" sz="1800" b="0" i="0" u="sng" dirty="0">
                <a:effectLst/>
                <a:latin typeface="Calibri" panose="020F0502020204030204" pitchFamily="34" charset="0"/>
              </a:rPr>
              <a:t>                                                                                              .</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We’re not going to stay at a hotel. (it / cost too much)</a:t>
            </a:r>
          </a:p>
          <a:p>
            <a:pPr marL="0" indent="0" rtl="0">
              <a:spcBef>
                <a:spcPts val="0"/>
              </a:spcBef>
              <a:spcAft>
                <a:spcPts val="0"/>
              </a:spcAft>
              <a:buNone/>
            </a:pPr>
            <a:r>
              <a:rPr lang="en-US" sz="1800" b="0" i="0" u="none" strike="noStrike" dirty="0">
                <a:effectLst/>
                <a:latin typeface="Times New Roman" panose="02020603050405020304" pitchFamily="18" charset="0"/>
              </a:rPr>
              <a:t>If we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it</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There’s no point in telling you what happened. (you / not / believe)</a:t>
            </a:r>
          </a:p>
          <a:p>
            <a:pPr marL="0" indent="0" rtl="0">
              <a:spcBef>
                <a:spcPts val="0"/>
              </a:spcBef>
              <a:spcAft>
                <a:spcPts val="0"/>
              </a:spcAft>
              <a:buNone/>
            </a:pPr>
            <a:r>
              <a:rPr lang="en-US" sz="1800" b="0" i="0" u="none" strike="noStrike" dirty="0">
                <a:effectLst/>
                <a:latin typeface="Times New Roman" panose="02020603050405020304" pitchFamily="18" charset="0"/>
              </a:rPr>
              <a:t>If I</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Sally has no plans to leave her job. (it / hard to find another one)</a:t>
            </a:r>
          </a:p>
          <a:p>
            <a:pPr marL="0" indent="0" rtl="0">
              <a:spcBef>
                <a:spcPts val="0"/>
              </a:spcBef>
              <a:spcAft>
                <a:spcPts val="0"/>
              </a:spcAft>
              <a:buNone/>
            </a:pPr>
            <a:r>
              <a:rPr lang="en-US" sz="1800" b="0" i="0" u="none" strike="noStrike" dirty="0">
                <a:effectLst/>
                <a:latin typeface="Times New Roman" panose="02020603050405020304" pitchFamily="18" charset="0"/>
              </a:rPr>
              <a:t>If she</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Kevin is not going to apply for the job. (he / not / get it). </a:t>
            </a:r>
            <a:r>
              <a:rPr lang="en-US" sz="1800" dirty="0">
                <a:latin typeface="Times New Roman" panose="02020603050405020304" pitchFamily="18" charset="0"/>
              </a:rPr>
              <a:t>_</a:t>
            </a: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16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Programming Robots. Conditional Mood(if I do … and if I did …).»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03208" cy="6912768"/>
          </a:xfrm>
        </p:spPr>
        <p:txBody>
          <a:bodyPr>
            <a:noAutofit/>
          </a:bodyPr>
          <a:lstStyle/>
          <a:p>
            <a:pPr marL="0" indent="0" rtl="0">
              <a:spcBef>
                <a:spcPts val="0"/>
              </a:spcBef>
              <a:spcAft>
                <a:spcPts val="0"/>
              </a:spcAft>
              <a:buNone/>
            </a:pPr>
            <a:r>
              <a:rPr lang="en-US" sz="1400" b="1" i="0" u="none" strike="noStrike" dirty="0">
                <a:effectLst/>
                <a:latin typeface="Times New Roman" panose="02020603050405020304" pitchFamily="18" charset="0"/>
              </a:rPr>
              <a:t>Programming Robots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Arduino is a popular open-source electronics platform that provides a flexible and accessible way to create interactive projects. With Arduino, you can program and control a wide range of robots, from simple robotic arms to complex autonomous vehicles. Programming robots with Arduino involves writing code to control their movements, interact with sensors, and respond to their environment.</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Arduino boards are equipped with microcontrollers that can be programmed using the Arduino programming language, a simplified version of C++. The Arduino IDE (Integrated Development Environment) provides a user-friendly interface for writing, compiling, and uploading code to the Arduino board.</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To program a robot with Arduino, you first need to understand the basics of the Arduino platform and its components. This includes learning about the different types of Arduino boards available, understanding digital and analog input/output, and becoming familiar with various sensors and actuators that can be connected to the board.</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Once you have a good grasp of the hardware, you can start writing code to control your robot. This involves using Arduino libraries and functions to control motors, read sensor values, and implement algorithms for tasks such as obstacle avoidance, line following, or object detection.</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Arduino also supports the use of external shields and modules, which provide additional functionalities such as wireless communication, GPS positioning, or computer vision capabilities. By incorporating these modules into your Arduino-based robot, you can extend its capabilities and create more advanced applications.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Programming robots with Arduino offers a hands-on and accessible approach to robotics, making it an ideal platform for beginners and hobbyists. It allows you to unleash your creativity and experiment with different robot designs and behaviors. Whether you're building a simple robot for educational purposes or a complex robotic system for a specific application, Arduino provides a versatile and powerful platform for bringing your ideas to life.</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With Arduino, the possibilities for programming robots are vast. You can create robotic projects that interact with their surroundings, perform specific tasks, or even simulate intelligent behaviors. The versatility of Arduino, combined with its active community and extensive online resources, makes it a popular choice for robot enthusiasts and professionals alike.</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So, if you're fascinated by the field of robotics and want to bring your robot ideas to life, consider diving into the world of Arduino programming. You'll discover a wealth of knowledge, tools, and opportunities to create amazin</a:t>
            </a:r>
            <a:r>
              <a:rPr lang="en-US" sz="1400" dirty="0">
                <a:latin typeface="Times New Roman" panose="02020603050405020304" pitchFamily="18" charset="0"/>
              </a:rPr>
              <a:t>g </a:t>
            </a:r>
            <a:r>
              <a:rPr lang="en-US" sz="1400" b="0" i="0" u="none" strike="noStrike" dirty="0">
                <a:effectLst/>
                <a:latin typeface="Times New Roman" panose="02020603050405020304" pitchFamily="18" charset="0"/>
              </a:rPr>
              <a:t>robotic creations.</a:t>
            </a:r>
            <a:br>
              <a:rPr lang="en-US" sz="1400" dirty="0"/>
            </a:b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1052736"/>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 sentences. Choose from:</a:t>
            </a:r>
          </a:p>
          <a:p>
            <a:pPr rtl="0">
              <a:spcBef>
                <a:spcPts val="0"/>
              </a:spcBef>
              <a:spcAft>
                <a:spcPts val="0"/>
              </a:spcAft>
            </a:pPr>
            <a:endParaRPr lang="en-US" sz="1800" b="1" dirty="0">
              <a:latin typeface="Times New Roman" panose="02020603050405020304" pitchFamily="18" charset="0"/>
            </a:endParaRPr>
          </a:p>
          <a:p>
            <a:pPr marL="0" indent="0" rtl="0">
              <a:spcBef>
                <a:spcPts val="0"/>
              </a:spcBef>
              <a:spcAft>
                <a:spcPts val="0"/>
              </a:spcAft>
              <a:buNone/>
            </a:pP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a:t>
            </a:r>
            <a:r>
              <a:rPr lang="en-US" sz="1800" b="0" i="0" u="sng" strike="noStrike" dirty="0">
                <a:effectLst/>
                <a:latin typeface="Times New Roman" panose="02020603050405020304" pitchFamily="18" charset="0"/>
              </a:rPr>
              <a:t> found </a:t>
            </a:r>
            <a:r>
              <a:rPr lang="en-US" sz="1800" b="0" i="0" u="none" strike="noStrike" dirty="0">
                <a:effectLst/>
                <a:latin typeface="Times New Roman" panose="02020603050405020304" pitchFamily="18" charset="0"/>
              </a:rPr>
              <a:t> a wallet in the street, what would you do with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Be careful with that vase. If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it would break into small pieces.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notebook is very important to me. I’d be very upset if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expect to lose my job but if that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I’d have to find another one.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We’re thinking about our holiday for next year. If we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Italy, would you come with us?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think he’ll fail the exam. I’d be very surprised if 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there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fire in the building, would you know how to put the fire out?</a:t>
            </a:r>
          </a:p>
        </p:txBody>
      </p:sp>
      <p:pic>
        <p:nvPicPr>
          <p:cNvPr id="4" name="Рисунок 3">
            <a:extLst>
              <a:ext uri="{FF2B5EF4-FFF2-40B4-BE49-F238E27FC236}">
                <a16:creationId xmlns:a16="http://schemas.microsoft.com/office/drawing/2014/main" id="{04E66AA3-3FE0-0F87-6716-A89940DCD9EA}"/>
              </a:ext>
            </a:extLst>
          </p:cNvPr>
          <p:cNvPicPr>
            <a:picLocks noChangeAspect="1"/>
          </p:cNvPicPr>
          <p:nvPr/>
        </p:nvPicPr>
        <p:blipFill>
          <a:blip r:embed="rId2"/>
          <a:stretch>
            <a:fillRect/>
          </a:stretch>
        </p:blipFill>
        <p:spPr>
          <a:xfrm>
            <a:off x="971600" y="1484784"/>
            <a:ext cx="4248150" cy="3143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400" b="1" i="0" u="none" strike="noStrike" dirty="0">
                <a:effectLst/>
                <a:latin typeface="Times New Roman" panose="02020603050405020304" pitchFamily="18" charset="0"/>
              </a:rPr>
              <a:t>6) What do you say in these situations?</a:t>
            </a:r>
            <a:endParaRPr lang="en-US" b="0" dirty="0">
              <a:effectLst/>
            </a:endParaRPr>
          </a:p>
          <a:p>
            <a:pPr rtl="0" fontAlgn="base">
              <a:spcBef>
                <a:spcPts val="0"/>
              </a:spcBef>
              <a:spcAft>
                <a:spcPts val="0"/>
              </a:spcAft>
              <a:buFont typeface="+mj-lt"/>
              <a:buAutoNum type="arabicPeriod"/>
            </a:pPr>
            <a:r>
              <a:rPr lang="en-US" sz="1200" b="0" i="0" u="none" strike="noStrike" dirty="0">
                <a:effectLst/>
                <a:latin typeface="Times New Roman" panose="02020603050405020304" pitchFamily="18" charset="0"/>
              </a:rPr>
              <a:t>Of course you don’t expect to win the lottery. Which do you say?</a:t>
            </a:r>
          </a:p>
          <a:p>
            <a:pPr marL="457200" lvl="1" indent="0" rtl="0" fontAlgn="base">
              <a:spcBef>
                <a:spcPts val="0"/>
              </a:spcBef>
              <a:spcAft>
                <a:spcPts val="0"/>
              </a:spcAft>
              <a:buNone/>
            </a:pPr>
            <a:r>
              <a:rPr lang="en-US" sz="1200" b="0" i="0" u="none" strike="noStrike" dirty="0">
                <a:effectLst/>
                <a:latin typeface="Times New Roman" panose="02020603050405020304" pitchFamily="18" charset="0"/>
              </a:rPr>
              <a:t>a) If I win the lottery, I’ll buy a big house.</a:t>
            </a:r>
          </a:p>
          <a:p>
            <a:pPr marL="457200" lvl="1" indent="0" rtl="0" fontAlgn="base">
              <a:spcBef>
                <a:spcPts val="0"/>
              </a:spcBef>
              <a:spcAft>
                <a:spcPts val="0"/>
              </a:spcAft>
              <a:buNone/>
            </a:pPr>
            <a:r>
              <a:rPr lang="en-US" sz="1200" b="0" i="0" u="none" strike="noStrike" dirty="0">
                <a:effectLst/>
                <a:latin typeface="Times New Roman" panose="02020603050405020304" pitchFamily="18" charset="0"/>
              </a:rPr>
              <a:t>b) If I won the lottery, I’d buy a big </a:t>
            </a:r>
            <a:r>
              <a:rPr lang="en-US" sz="1200" b="1" i="1" u="none" strike="noStrike" dirty="0">
                <a:effectLst/>
                <a:latin typeface="Times New Roman" panose="02020603050405020304" pitchFamily="18" charset="0"/>
              </a:rPr>
              <a:t>house</a:t>
            </a:r>
            <a:r>
              <a:rPr lang="en-US" sz="1200" b="0" i="0" u="none" strike="noStrike" dirty="0">
                <a:effectLst/>
                <a:latin typeface="Times New Roman" panose="02020603050405020304" pitchFamily="18" charset="0"/>
              </a:rPr>
              <a:t>.(b </a:t>
            </a:r>
            <a:r>
              <a:rPr lang="en-US" sz="1200" b="0" i="1" u="none" strike="noStrike" dirty="0">
                <a:effectLst/>
                <a:latin typeface="Times New Roman" panose="02020603050405020304" pitchFamily="18" charset="0"/>
              </a:rPr>
              <a:t>is correct</a:t>
            </a:r>
            <a:r>
              <a:rPr lang="en-US" sz="1200" b="0" i="0" u="none" strike="noStrike" dirty="0">
                <a:effectLst/>
                <a:latin typeface="Times New Roman" panose="02020603050405020304" pitchFamily="18" charset="0"/>
              </a:rPr>
              <a:t>)</a:t>
            </a:r>
          </a:p>
          <a:p>
            <a:pPr marL="457200" lvl="1"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200" b="0" i="0" u="none" strike="noStrike" dirty="0">
                <a:effectLst/>
                <a:latin typeface="Times New Roman" panose="02020603050405020304" pitchFamily="18" charset="0"/>
              </a:rPr>
              <a:t>You’re not going to sell your car because it’s old and not worth much. Which do you say?</a:t>
            </a:r>
          </a:p>
          <a:p>
            <a:pPr marL="0" indent="0" rtl="0" fontAlgn="base">
              <a:spcBef>
                <a:spcPts val="0"/>
              </a:spcBef>
              <a:spcAft>
                <a:spcPts val="0"/>
              </a:spcAft>
              <a:buNone/>
            </a:pPr>
            <a:r>
              <a:rPr lang="en-US" sz="1200" b="0" i="0" u="none" strike="noStrike" dirty="0">
                <a:effectLst/>
                <a:latin typeface="Times New Roman" panose="02020603050405020304" pitchFamily="18" charset="0"/>
              </a:rPr>
              <a:t>  a) If I sell my car, I won’t get much money for it.</a:t>
            </a:r>
          </a:p>
          <a:p>
            <a:pPr marL="0" indent="0" rtl="0" fontAlgn="base">
              <a:spcBef>
                <a:spcPts val="0"/>
              </a:spcBef>
              <a:spcAft>
                <a:spcPts val="0"/>
              </a:spcAft>
              <a:buNone/>
            </a:pPr>
            <a:r>
              <a:rPr lang="en-US" sz="1200" b="0" i="0" u="none" strike="noStrike" dirty="0">
                <a:effectLst/>
                <a:latin typeface="Times New Roman" panose="02020603050405020304" pitchFamily="18" charset="0"/>
              </a:rPr>
              <a:t>  b) If I sold my car, I wouldn’t get much money for it.</a:t>
            </a:r>
          </a:p>
          <a:p>
            <a:pPr marL="0"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3"/>
            </a:pPr>
            <a:r>
              <a:rPr lang="en-US" sz="1200" b="0" i="0" u="none" strike="noStrike" dirty="0">
                <a:effectLst/>
                <a:latin typeface="Times New Roman" panose="02020603050405020304" pitchFamily="18" charset="0"/>
              </a:rPr>
              <a:t>You often see Sarah. A friend of yours wants to contact her. Which do you say?</a:t>
            </a:r>
          </a:p>
          <a:p>
            <a:pPr marL="0" indent="0" rtl="0" fontAlgn="base">
              <a:spcBef>
                <a:spcPts val="0"/>
              </a:spcBef>
              <a:spcAft>
                <a:spcPts val="0"/>
              </a:spcAft>
              <a:buNone/>
            </a:pPr>
            <a:r>
              <a:rPr lang="en-US" sz="1200" b="0" i="0" u="none" strike="noStrike" dirty="0">
                <a:effectLst/>
                <a:latin typeface="Times New Roman" panose="02020603050405020304" pitchFamily="18" charset="0"/>
              </a:rPr>
              <a:t>a) If I see Sarah, I’ll tell her to call you.</a:t>
            </a:r>
          </a:p>
          <a:p>
            <a:pPr marL="0" indent="0" rtl="0" fontAlgn="base">
              <a:spcBef>
                <a:spcPts val="0"/>
              </a:spcBef>
              <a:spcAft>
                <a:spcPts val="0"/>
              </a:spcAft>
              <a:buNone/>
            </a:pPr>
            <a:r>
              <a:rPr lang="en-US" sz="1200" b="0" i="0" u="none" strike="noStrike" dirty="0">
                <a:effectLst/>
                <a:latin typeface="Times New Roman" panose="02020603050405020304" pitchFamily="18" charset="0"/>
              </a:rPr>
              <a:t>b) If I saw Sarah, I’d tell her to call you.</a:t>
            </a:r>
          </a:p>
          <a:p>
            <a:pPr marL="0"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4"/>
            </a:pPr>
            <a:r>
              <a:rPr lang="en-US" sz="1200" b="0" i="0" u="none" strike="noStrike" dirty="0">
                <a:effectLst/>
                <a:latin typeface="Times New Roman" panose="02020603050405020304" pitchFamily="18" charset="0"/>
              </a:rPr>
              <a:t>You don’t expect that there will be a fire in the building. Which do you say?</a:t>
            </a:r>
          </a:p>
          <a:p>
            <a:pPr marL="0" indent="0" rtl="0" fontAlgn="base">
              <a:spcBef>
                <a:spcPts val="0"/>
              </a:spcBef>
              <a:spcAft>
                <a:spcPts val="0"/>
              </a:spcAft>
              <a:buNone/>
            </a:pPr>
            <a:r>
              <a:rPr lang="en-US" sz="1200" b="0" i="0" u="none" strike="noStrike" dirty="0">
                <a:effectLst/>
                <a:latin typeface="Times New Roman" panose="02020603050405020304" pitchFamily="18" charset="0"/>
              </a:rPr>
              <a:t>a) What will you do if there is a fire in the building?</a:t>
            </a:r>
          </a:p>
          <a:p>
            <a:pPr marL="0" indent="0" rtl="0" fontAlgn="base">
              <a:spcBef>
                <a:spcPts val="0"/>
              </a:spcBef>
              <a:spcAft>
                <a:spcPts val="0"/>
              </a:spcAft>
              <a:buNone/>
            </a:pPr>
            <a:r>
              <a:rPr lang="en-US" sz="1200" b="0" i="0" u="none" strike="noStrike" dirty="0">
                <a:effectLst/>
                <a:latin typeface="Times New Roman" panose="02020603050405020304" pitchFamily="18" charset="0"/>
              </a:rPr>
              <a:t>b) What would you do if there was a fire in the building?</a:t>
            </a:r>
          </a:p>
          <a:p>
            <a:pPr marL="0"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5"/>
            </a:pPr>
            <a:r>
              <a:rPr lang="en-US" sz="1200" b="0" i="0" u="none" strike="noStrike" dirty="0">
                <a:effectLst/>
                <a:latin typeface="Times New Roman" panose="02020603050405020304" pitchFamily="18" charset="0"/>
              </a:rPr>
              <a:t>You’ve never lost your passport. You can only imagine it.</a:t>
            </a:r>
          </a:p>
          <a:p>
            <a:pPr marL="0" indent="0" rtl="0" fontAlgn="base">
              <a:spcBef>
                <a:spcPts val="0"/>
              </a:spcBef>
              <a:spcAft>
                <a:spcPts val="0"/>
              </a:spcAft>
              <a:buNone/>
            </a:pPr>
            <a:r>
              <a:rPr lang="en-US" sz="1200" b="0" i="0" u="none" strike="noStrike" dirty="0">
                <a:effectLst/>
                <a:latin typeface="Times New Roman" panose="02020603050405020304" pitchFamily="18" charset="0"/>
              </a:rPr>
              <a:t>a) I don’t know what I’ll do if I lose my passport.</a:t>
            </a:r>
          </a:p>
          <a:p>
            <a:pPr marL="0" indent="0" rtl="0" fontAlgn="base">
              <a:spcBef>
                <a:spcPts val="0"/>
              </a:spcBef>
              <a:spcAft>
                <a:spcPts val="0"/>
              </a:spcAft>
              <a:buNone/>
            </a:pPr>
            <a:r>
              <a:rPr lang="en-US" sz="1200" dirty="0">
                <a:latin typeface="Times New Roman" panose="02020603050405020304" pitchFamily="18" charset="0"/>
              </a:rPr>
              <a:t>b) </a:t>
            </a:r>
            <a:r>
              <a:rPr lang="en-US" sz="1200" b="0" i="0" u="none" strike="noStrike" dirty="0">
                <a:effectLst/>
                <a:latin typeface="Times New Roman" panose="02020603050405020304" pitchFamily="18" charset="0"/>
              </a:rPr>
              <a:t>I don’t know what I’d do if I lost my passport.</a:t>
            </a:r>
          </a:p>
          <a:p>
            <a:pPr marL="0"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6"/>
            </a:pPr>
            <a:r>
              <a:rPr lang="en-US" sz="1200" b="0" i="0" u="none" strike="noStrike" dirty="0">
                <a:effectLst/>
                <a:latin typeface="Times New Roman" panose="02020603050405020304" pitchFamily="18" charset="0"/>
              </a:rPr>
              <a:t>Somebody stops you and asks the way to a bank. Which do you say?</a:t>
            </a:r>
          </a:p>
          <a:p>
            <a:pPr marL="0" indent="0" rtl="0" fontAlgn="base">
              <a:spcBef>
                <a:spcPts val="0"/>
              </a:spcBef>
              <a:spcAft>
                <a:spcPts val="0"/>
              </a:spcAft>
              <a:buNone/>
            </a:pPr>
            <a:r>
              <a:rPr lang="en-US" sz="1200" b="0" i="0" u="none" strike="noStrike" dirty="0">
                <a:effectLst/>
                <a:latin typeface="Times New Roman" panose="02020603050405020304" pitchFamily="18" charset="0"/>
              </a:rPr>
              <a:t>a) If you go right at the end of this street, you’ll see a bank on your left.</a:t>
            </a:r>
          </a:p>
          <a:p>
            <a:pPr marL="0" indent="0" rtl="0" fontAlgn="base">
              <a:spcBef>
                <a:spcPts val="0"/>
              </a:spcBef>
              <a:spcAft>
                <a:spcPts val="0"/>
              </a:spcAft>
              <a:buNone/>
            </a:pPr>
            <a:r>
              <a:rPr lang="en-US" sz="1200" b="0" i="0" u="none" strike="noStrike" dirty="0">
                <a:effectLst/>
                <a:latin typeface="Times New Roman" panose="02020603050405020304" pitchFamily="18" charset="0"/>
              </a:rPr>
              <a:t>b) If you went right at the end of this street, you’d see a bank on your left.</a:t>
            </a:r>
          </a:p>
          <a:p>
            <a:pPr marL="0" indent="0" rtl="0" fontAlgn="base">
              <a:spcBef>
                <a:spcPts val="0"/>
              </a:spcBef>
              <a:spcAft>
                <a:spcPts val="0"/>
              </a:spcAft>
              <a:buNone/>
            </a:pPr>
            <a:endParaRPr lang="en-US" sz="12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7"/>
            </a:pPr>
            <a:r>
              <a:rPr lang="en-US" sz="1200" b="0" i="0" u="none" strike="noStrike" dirty="0">
                <a:effectLst/>
                <a:latin typeface="Times New Roman" panose="02020603050405020304" pitchFamily="18" charset="0"/>
              </a:rPr>
              <a:t>You’re in a lift. There is an emergency button. Nobody is going to press it. Which do you say?</a:t>
            </a:r>
          </a:p>
          <a:p>
            <a:pPr marL="0" indent="0" rtl="0" fontAlgn="base">
              <a:spcBef>
                <a:spcPts val="0"/>
              </a:spcBef>
              <a:spcAft>
                <a:spcPts val="0"/>
              </a:spcAft>
              <a:buNone/>
            </a:pPr>
            <a:r>
              <a:rPr lang="en-US" sz="1200" b="0" i="0" u="none" strike="noStrike" dirty="0">
                <a:effectLst/>
                <a:latin typeface="Times New Roman" panose="02020603050405020304" pitchFamily="18" charset="0"/>
              </a:rPr>
              <a:t>a) What will happen if somebody presses that button?</a:t>
            </a:r>
          </a:p>
          <a:p>
            <a:pPr marL="0" indent="0" rtl="0" fontAlgn="base">
              <a:spcBef>
                <a:spcPts val="0"/>
              </a:spcBef>
              <a:spcAft>
                <a:spcPts val="0"/>
              </a:spcAft>
              <a:buNone/>
            </a:pPr>
            <a:r>
              <a:rPr lang="en-US" sz="1200" b="0" i="0" u="none" strike="noStrike" dirty="0">
                <a:effectLst/>
                <a:latin typeface="Times New Roman" panose="02020603050405020304" pitchFamily="18" charset="0"/>
              </a:rPr>
              <a:t>b) What would happen if somebody pressed that button?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271</TotalTime>
  <Words>1797</Words>
  <Application>Microsoft Office PowerPoint</Application>
  <PresentationFormat>Экран (4:3)</PresentationFormat>
  <Paragraphs>101</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16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184</cp:revision>
  <dcterms:created xsi:type="dcterms:W3CDTF">2023-02-25T18:05:02Z</dcterms:created>
  <dcterms:modified xsi:type="dcterms:W3CDTF">2023-08-04T19:54:10Z</dcterms:modified>
</cp:coreProperties>
</file>