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3" r:id="rId1"/>
  </p:sldMasterIdLst>
  <p:sldIdLst>
    <p:sldId id="256" r:id="rId2"/>
    <p:sldId id="257" r:id="rId3"/>
    <p:sldId id="258" r:id="rId4"/>
    <p:sldId id="259" r:id="rId5"/>
    <p:sldId id="260" r:id="rId6"/>
    <p:sldId id="261" r:id="rId7"/>
    <p:sldId id="262" r:id="rId8"/>
    <p:sldId id="264" r:id="rId9"/>
    <p:sldId id="265" r:id="rId10"/>
    <p:sldId id="274" r:id="rId11"/>
    <p:sldId id="271"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74" autoAdjust="0"/>
    <p:restoredTop sz="94660"/>
  </p:normalViewPr>
  <p:slideViewPr>
    <p:cSldViewPr>
      <p:cViewPr varScale="1">
        <p:scale>
          <a:sx n="108" d="100"/>
          <a:sy n="108" d="100"/>
        </p:scale>
        <p:origin x="170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96553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556502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12855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2050749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446074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0236292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68474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0806303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211686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736203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599462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836716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897678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793505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08764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210549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00306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04.08.2023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3697741075"/>
      </p:ext>
    </p:extLst>
  </p:cSld>
  <p:clrMap bg1="dk1" tx1="lt1" bg2="dk2" tx2="lt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 id="2147483760"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02946" y="386615"/>
            <a:ext cx="8338108" cy="4084506"/>
          </a:xfrm>
        </p:spPr>
        <p:txBody>
          <a:bodyPr>
            <a:noAutofit/>
          </a:bodyPr>
          <a:lstStyle/>
          <a:p>
            <a:r>
              <a:rPr lang="ru-RU" sz="3600" dirty="0" err="1">
                <a:effectLst/>
                <a:latin typeface="Bahnschrift" panose="020B0502040204020203" pitchFamily="34" charset="0"/>
              </a:rPr>
              <a:t>Презентації</a:t>
            </a:r>
            <a:r>
              <a:rPr lang="ru-RU" sz="3600" dirty="0">
                <a:effectLst/>
                <a:latin typeface="Bahnschrift" panose="020B0502040204020203" pitchFamily="34" charset="0"/>
              </a:rPr>
              <a:t> практичних занять з </a:t>
            </a:r>
            <a:r>
              <a:rPr lang="ru-RU" sz="3600" dirty="0" err="1">
                <a:effectLst/>
                <a:latin typeface="Bahnschrift" panose="020B0502040204020203" pitchFamily="34" charset="0"/>
              </a:rPr>
              <a:t>дисципліни</a:t>
            </a:r>
            <a:r>
              <a:rPr lang="ru-RU" sz="3600" dirty="0">
                <a:effectLst/>
                <a:latin typeface="Bahnschrift" panose="020B0502040204020203" pitchFamily="34" charset="0"/>
              </a:rPr>
              <a:t> «Іноземна мова»</a:t>
            </a:r>
            <a:br>
              <a:rPr lang="ru-RU" sz="3600" dirty="0">
                <a:effectLst/>
                <a:latin typeface="Bahnschrift" panose="020B0502040204020203" pitchFamily="34" charset="0"/>
              </a:rPr>
            </a:br>
            <a:r>
              <a:rPr lang="uk-UA" sz="3600" dirty="0">
                <a:effectLst/>
                <a:latin typeface="Bahnschrift" panose="020B0502040204020203" pitchFamily="34" charset="0"/>
              </a:rPr>
              <a:t>з </a:t>
            </a:r>
            <a:r>
              <a:rPr lang="ru-RU" sz="3600" dirty="0">
                <a:effectLst/>
                <a:latin typeface="Bahnschrift" panose="020B0502040204020203" pitchFamily="34" charset="0"/>
              </a:rPr>
              <a:t>галузі </a:t>
            </a:r>
            <a:r>
              <a:rPr lang="ru-RU" sz="3600" dirty="0" err="1">
                <a:effectLst/>
                <a:latin typeface="Bahnschrift" panose="020B0502040204020203" pitchFamily="34" charset="0"/>
              </a:rPr>
              <a:t>знань</a:t>
            </a:r>
            <a:r>
              <a:rPr lang="ru-RU" sz="3600" dirty="0">
                <a:effectLst/>
                <a:latin typeface="Bahnschrift" panose="020B0502040204020203" pitchFamily="34" charset="0"/>
              </a:rPr>
              <a:t> 12 «</a:t>
            </a:r>
            <a:r>
              <a:rPr lang="ru-RU" sz="3600" dirty="0" err="1">
                <a:effectLst/>
                <a:latin typeface="Bahnschrift" panose="020B0502040204020203" pitchFamily="34" charset="0"/>
              </a:rPr>
              <a:t>Інформаційні</a:t>
            </a:r>
            <a:r>
              <a:rPr lang="ru-RU" sz="3600" dirty="0">
                <a:effectLst/>
                <a:latin typeface="Bahnschrift" panose="020B0502040204020203" pitchFamily="34" charset="0"/>
              </a:rPr>
              <a:t> </a:t>
            </a:r>
            <a:r>
              <a:rPr lang="ru-RU" sz="3600" dirty="0" err="1">
                <a:effectLst/>
                <a:latin typeface="Bahnschrift" panose="020B0502040204020203" pitchFamily="34" charset="0"/>
              </a:rPr>
              <a:t>технології</a:t>
            </a:r>
            <a:r>
              <a:rPr lang="ru-RU" sz="3600" dirty="0">
                <a:effectLst/>
                <a:latin typeface="Bahnschrift" panose="020B0502040204020203" pitchFamily="34" charset="0"/>
              </a:rPr>
              <a:t>»</a:t>
            </a:r>
            <a:br>
              <a:rPr lang="ru-RU" sz="3600" dirty="0">
                <a:effectLst/>
                <a:latin typeface="Bahnschrift" panose="020B0502040204020203" pitchFamily="34" charset="0"/>
              </a:rPr>
            </a:br>
            <a:r>
              <a:rPr lang="ru-RU" sz="3600" dirty="0">
                <a:effectLst/>
                <a:latin typeface="Bahnschrift" panose="020B0502040204020203" pitchFamily="34" charset="0"/>
              </a:rPr>
              <a:t>спеціальності : </a:t>
            </a:r>
            <a:r>
              <a:rPr lang="uk-UA" sz="3600" dirty="0">
                <a:effectLst/>
                <a:latin typeface="Bahnschrift" panose="020B0502040204020203" pitchFamily="34" charset="0"/>
              </a:rPr>
              <a:t>122</a:t>
            </a:r>
            <a:r>
              <a:rPr lang="ru-RU" sz="3600" dirty="0">
                <a:effectLst/>
                <a:latin typeface="Bahnschrift" panose="020B0502040204020203" pitchFamily="34" charset="0"/>
              </a:rPr>
              <a:t>. Комп</a:t>
            </a:r>
            <a:r>
              <a:rPr lang="en-US" sz="3600" dirty="0">
                <a:latin typeface="Bahnschrift" panose="020B0502040204020203" pitchFamily="34" charset="0"/>
              </a:rPr>
              <a:t>’</a:t>
            </a:r>
            <a:r>
              <a:rPr lang="uk-UA" sz="3600" dirty="0" err="1">
                <a:latin typeface="Bahnschrift" panose="020B0502040204020203" pitchFamily="34" charset="0"/>
              </a:rPr>
              <a:t>ютерні</a:t>
            </a:r>
            <a:r>
              <a:rPr lang="uk-UA" sz="3600" dirty="0">
                <a:latin typeface="Bahnschrift" panose="020B0502040204020203" pitchFamily="34" charset="0"/>
              </a:rPr>
              <a:t> науки</a:t>
            </a:r>
            <a:endParaRPr lang="ru-RU" sz="3600" dirty="0">
              <a:latin typeface="Bahnschrift" panose="020B0502040204020203" pitchFamily="34" charset="0"/>
            </a:endParaRPr>
          </a:p>
        </p:txBody>
      </p:sp>
      <p:sp>
        <p:nvSpPr>
          <p:cNvPr id="3" name="Подзаголовок 2"/>
          <p:cNvSpPr>
            <a:spLocks noGrp="1"/>
          </p:cNvSpPr>
          <p:nvPr>
            <p:ph type="subTitle" idx="1"/>
          </p:nvPr>
        </p:nvSpPr>
        <p:spPr>
          <a:xfrm>
            <a:off x="1071538" y="4429132"/>
            <a:ext cx="6480048" cy="1752600"/>
          </a:xfrm>
        </p:spPr>
        <p:txBody>
          <a:bodyPr>
            <a:normAutofit fontScale="70000" lnSpcReduction="20000"/>
          </a:bodyPr>
          <a:lstStyle/>
          <a:p>
            <a:endParaRPr lang="uk-UA" sz="2800" dirty="0"/>
          </a:p>
          <a:p>
            <a:endParaRPr lang="uk-UA" sz="2800" dirty="0"/>
          </a:p>
          <a:p>
            <a:endParaRPr lang="uk-UA" sz="2800" dirty="0"/>
          </a:p>
          <a:p>
            <a:r>
              <a:rPr lang="uk-UA" sz="2800" dirty="0"/>
              <a:t>Семестр 7,8 (56 годин)</a:t>
            </a:r>
            <a:br>
              <a:rPr lang="ru-RU" sz="2800" dirty="0"/>
            </a:br>
            <a:r>
              <a:rPr lang="ru-RU" sz="2800" b="1" dirty="0" err="1"/>
              <a:t>Атестація</a:t>
            </a:r>
            <a:r>
              <a:rPr lang="ru-RU" sz="2800" b="1" dirty="0"/>
              <a:t> </a:t>
            </a:r>
            <a:r>
              <a:rPr lang="en-US" sz="2800" b="1" dirty="0"/>
              <a:t>4</a:t>
            </a:r>
            <a:r>
              <a:rPr lang="ru-RU" sz="2800" b="1" dirty="0"/>
              <a:t> (14 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332656"/>
            <a:ext cx="8435280" cy="6072230"/>
          </a:xfrm>
        </p:spPr>
        <p:txBody>
          <a:bodyPr>
            <a:normAutofit/>
          </a:bodyPr>
          <a:lstStyle/>
          <a:p>
            <a:pPr marL="0" indent="0" rtl="0">
              <a:spcBef>
                <a:spcPts val="0"/>
              </a:spcBef>
              <a:spcAft>
                <a:spcPts val="0"/>
              </a:spcAft>
              <a:buNone/>
            </a:pPr>
            <a:r>
              <a:rPr lang="en-US" sz="1800" b="1" i="0" u="none" strike="noStrike" dirty="0">
                <a:effectLst/>
                <a:latin typeface="Times New Roman" panose="02020603050405020304" pitchFamily="18" charset="0"/>
              </a:rPr>
              <a:t>7) In these situations you are asking for information, asking people to do things etc.</a:t>
            </a:r>
            <a:endParaRPr lang="en-US" sz="1600" b="0" dirty="0">
              <a:effectLst/>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You need a pen. Perhaps Jane has one. Ask her.</a:t>
            </a:r>
          </a:p>
          <a:p>
            <a:pPr marL="0" indent="0" rtl="0">
              <a:spcBef>
                <a:spcPts val="0"/>
              </a:spcBef>
              <a:spcAft>
                <a:spcPts val="0"/>
              </a:spcAft>
              <a:buNone/>
            </a:pPr>
            <a:r>
              <a:rPr lang="en-US" sz="1800" b="0" i="1" u="sng" dirty="0">
                <a:effectLst/>
                <a:latin typeface="Times New Roman" panose="02020603050405020304" pitchFamily="18" charset="0"/>
              </a:rPr>
              <a:t>  Jane, you don’t have a pen I could borrow, do you</a:t>
            </a:r>
            <a:r>
              <a:rPr lang="en-US" sz="1800" b="0" i="1" u="sng" dirty="0">
                <a:effectLst/>
                <a:latin typeface="Calibri" panose="020F0502020204030204" pitchFamily="34" charset="0"/>
              </a:rPr>
              <a:t>       </a:t>
            </a:r>
            <a:r>
              <a:rPr lang="en-US" sz="1800" b="0" i="0" u="sng" dirty="0">
                <a:effectLst/>
                <a:latin typeface="Calibri" panose="020F0502020204030204" pitchFamily="34" charset="0"/>
              </a:rPr>
              <a:t>                                                                    </a:t>
            </a:r>
            <a:r>
              <a:rPr lang="en-US" sz="1800" b="0" i="1" u="sng" dirty="0">
                <a:effectLst/>
                <a:latin typeface="Calibri" panose="020F0502020204030204" pitchFamily="34" charset="0"/>
              </a:rPr>
              <a:t>           </a:t>
            </a:r>
            <a:r>
              <a:rPr lang="en-US" sz="1800" b="0" i="1" u="sng" dirty="0">
                <a:effectLst/>
                <a:latin typeface="Times New Roman" panose="02020603050405020304" pitchFamily="18" charset="0"/>
              </a:rPr>
              <a:t>?</a:t>
            </a:r>
            <a:endParaRPr lang="en-US" sz="1600" b="0" dirty="0">
              <a:effectLst/>
            </a:endParaRPr>
          </a:p>
          <a:p>
            <a:pPr rtl="0" fontAlgn="base">
              <a:spcBef>
                <a:spcPts val="0"/>
              </a:spcBef>
              <a:spcAft>
                <a:spcPts val="0"/>
              </a:spcAft>
              <a:buFont typeface="+mj-lt"/>
              <a:buAutoNum type="arabicPeriod" startAt="2"/>
            </a:pPr>
            <a:r>
              <a:rPr lang="en-US" sz="1800" b="0" i="0" u="none" strike="noStrike" dirty="0">
                <a:effectLst/>
                <a:latin typeface="Times New Roman" panose="02020603050405020304" pitchFamily="18" charset="0"/>
              </a:rPr>
              <a:t>You have to move a heavy table. You want Joe to help you with it. Ask him.</a:t>
            </a:r>
          </a:p>
          <a:p>
            <a:pPr marL="0" indent="0" rtl="0">
              <a:spcBef>
                <a:spcPts val="0"/>
              </a:spcBef>
              <a:spcAft>
                <a:spcPts val="0"/>
              </a:spcAft>
              <a:buNone/>
            </a:pPr>
            <a:r>
              <a:rPr lang="en-US" sz="1800" b="0" i="0" u="none" strike="noStrike" dirty="0">
                <a:effectLst/>
                <a:latin typeface="Times New Roman" panose="02020603050405020304" pitchFamily="18" charset="0"/>
              </a:rPr>
              <a:t>Joe, you</a:t>
            </a:r>
            <a:r>
              <a:rPr lang="en-US" sz="1800" b="0" i="0" u="sng" dirty="0">
                <a:effectLst/>
                <a:latin typeface="Times New Roman" panose="02020603050405020304" pitchFamily="18" charset="0"/>
              </a:rPr>
              <a:t>                                                                                                                                                           .</a:t>
            </a:r>
            <a:endParaRPr lang="en-US" sz="1600" b="0" dirty="0">
              <a:effectLst/>
            </a:endParaRPr>
          </a:p>
          <a:p>
            <a:pPr rtl="0" fontAlgn="base">
              <a:spcBef>
                <a:spcPts val="0"/>
              </a:spcBef>
              <a:spcAft>
                <a:spcPts val="0"/>
              </a:spcAft>
              <a:buFont typeface="+mj-lt"/>
              <a:buAutoNum type="arabicPeriod" startAt="3"/>
            </a:pPr>
            <a:r>
              <a:rPr lang="en-US" sz="1800" b="0" i="0" u="none" strike="noStrike" dirty="0">
                <a:effectLst/>
                <a:latin typeface="Times New Roman" panose="02020603050405020304" pitchFamily="18" charset="0"/>
              </a:rPr>
              <a:t>You’re looking for Sarah. Perhaps Lisa knows where she is. Ask her.</a:t>
            </a:r>
          </a:p>
          <a:p>
            <a:pPr marL="0" indent="0" rtl="0">
              <a:spcBef>
                <a:spcPts val="0"/>
              </a:spcBef>
              <a:spcAft>
                <a:spcPts val="0"/>
              </a:spcAft>
              <a:buNone/>
            </a:pPr>
            <a:r>
              <a:rPr lang="en-US" sz="1800" b="0" i="0" u="none" strike="noStrike" dirty="0">
                <a:effectLst/>
                <a:latin typeface="Times New Roman" panose="02020603050405020304" pitchFamily="18" charset="0"/>
              </a:rPr>
              <a:t>Lisa, you</a:t>
            </a:r>
            <a:r>
              <a:rPr lang="en-US" sz="1800" b="0" i="0" u="sng" dirty="0">
                <a:effectLst/>
                <a:latin typeface="Times New Roman" panose="02020603050405020304" pitchFamily="18" charset="0"/>
              </a:rPr>
              <a:t>                                                                                                                                                         .</a:t>
            </a:r>
            <a:endParaRPr lang="en-US" sz="1600" b="0" dirty="0">
              <a:effectLst/>
            </a:endParaRPr>
          </a:p>
          <a:p>
            <a:pPr rtl="0" fontAlgn="base">
              <a:spcBef>
                <a:spcPts val="0"/>
              </a:spcBef>
              <a:spcAft>
                <a:spcPts val="0"/>
              </a:spcAft>
              <a:buFont typeface="+mj-lt"/>
              <a:buAutoNum type="arabicPeriod" startAt="4"/>
            </a:pPr>
            <a:r>
              <a:rPr lang="en-US" sz="1800" b="0" i="0" u="none" strike="noStrike" dirty="0">
                <a:effectLst/>
                <a:latin typeface="Times New Roman" panose="02020603050405020304" pitchFamily="18" charset="0"/>
              </a:rPr>
              <a:t>You want to borrow a tennis racket. Perhaps Helen has one. Ask her.</a:t>
            </a:r>
          </a:p>
          <a:p>
            <a:pPr marL="0" indent="0" rtl="0">
              <a:spcBef>
                <a:spcPts val="0"/>
              </a:spcBef>
              <a:spcAft>
                <a:spcPts val="0"/>
              </a:spcAft>
              <a:buNone/>
            </a:pPr>
            <a:r>
              <a:rPr lang="en-US" sz="1800" b="0" i="0" u="none" strike="noStrike" dirty="0">
                <a:effectLst/>
                <a:latin typeface="Times New Roman" panose="02020603050405020304" pitchFamily="18" charset="0"/>
              </a:rPr>
              <a:t>Helen,</a:t>
            </a:r>
            <a:r>
              <a:rPr lang="en-US" sz="1800" b="0" i="0" u="sng" dirty="0">
                <a:effectLst/>
                <a:latin typeface="Times New Roman" panose="02020603050405020304" pitchFamily="18" charset="0"/>
              </a:rPr>
              <a:t>                                                                                                                                                             .</a:t>
            </a:r>
            <a:endParaRPr lang="en-US" sz="1600" b="0" dirty="0">
              <a:effectLst/>
            </a:endParaRPr>
          </a:p>
          <a:p>
            <a:pPr rtl="0" fontAlgn="base">
              <a:spcBef>
                <a:spcPts val="0"/>
              </a:spcBef>
              <a:spcAft>
                <a:spcPts val="0"/>
              </a:spcAft>
              <a:buFont typeface="+mj-lt"/>
              <a:buAutoNum type="arabicPeriod" startAt="5"/>
            </a:pPr>
            <a:r>
              <a:rPr lang="en-US" sz="1800" b="0" i="0" u="none" strike="noStrike" dirty="0">
                <a:effectLst/>
                <a:latin typeface="Times New Roman" panose="02020603050405020304" pitchFamily="18" charset="0"/>
              </a:rPr>
              <a:t>Anna has a car and you need a lift to the station. Perhaps she’ll take you. Ask her.</a:t>
            </a:r>
          </a:p>
          <a:p>
            <a:pPr marL="0" indent="0" rtl="0">
              <a:spcBef>
                <a:spcPts val="0"/>
              </a:spcBef>
              <a:spcAft>
                <a:spcPts val="0"/>
              </a:spcAft>
              <a:buNone/>
            </a:pPr>
            <a:r>
              <a:rPr lang="en-US" sz="1800" b="0" i="0" u="none" strike="noStrike" dirty="0">
                <a:effectLst/>
                <a:latin typeface="Times New Roman" panose="02020603050405020304" pitchFamily="18" charset="0"/>
              </a:rPr>
              <a:t>Anna,</a:t>
            </a:r>
            <a:r>
              <a:rPr lang="en-US" sz="1800" b="0" i="0" u="sng" dirty="0">
                <a:effectLst/>
                <a:latin typeface="Times New Roman" panose="02020603050405020304" pitchFamily="18" charset="0"/>
              </a:rPr>
              <a:t>                                                                                                                                                              .</a:t>
            </a:r>
            <a:endParaRPr lang="en-US" sz="1600" b="0" dirty="0">
              <a:effectLst/>
            </a:endParaRPr>
          </a:p>
          <a:p>
            <a:pPr rtl="0" fontAlgn="base">
              <a:spcBef>
                <a:spcPts val="0"/>
              </a:spcBef>
              <a:spcAft>
                <a:spcPts val="0"/>
              </a:spcAft>
              <a:buFont typeface="+mj-lt"/>
              <a:buAutoNum type="arabicPeriod" startAt="6"/>
            </a:pPr>
            <a:r>
              <a:rPr lang="en-US" sz="1800" b="0" i="0" u="none" strike="noStrike" dirty="0">
                <a:effectLst/>
                <a:latin typeface="Times New Roman" panose="02020603050405020304" pitchFamily="18" charset="0"/>
              </a:rPr>
              <a:t>You’re looking for your keys. Perhaps Robert has seen them. Ask him.</a:t>
            </a:r>
          </a:p>
          <a:p>
            <a:pPr marL="0" indent="0">
              <a:buNone/>
            </a:pPr>
            <a:r>
              <a:rPr lang="en-US" sz="1800" b="0" i="0" u="none" strike="noStrike" dirty="0">
                <a:effectLst/>
                <a:latin typeface="Times New Roman" panose="02020603050405020304" pitchFamily="18" charset="0"/>
              </a:rPr>
              <a:t>Robert,</a:t>
            </a:r>
            <a:r>
              <a:rPr lang="en-US" sz="1800" b="0" i="0" u="sng" dirty="0">
                <a:effectLst/>
                <a:latin typeface="Times New Roman" panose="02020603050405020304" pitchFamily="18" charset="0"/>
              </a:rPr>
              <a:t>                                                                                             </a:t>
            </a:r>
            <a:endParaRPr lang="en-US" sz="1800" b="0" i="0" u="none" strike="noStrike" dirty="0">
              <a:effectLst/>
              <a:latin typeface="Times New Roman" panose="02020603050405020304" pitchFamily="18" charset="0"/>
            </a:endParaRPr>
          </a:p>
        </p:txBody>
      </p:sp>
    </p:spTree>
    <p:extLst>
      <p:ext uri="{BB962C8B-B14F-4D97-AF65-F5344CB8AC3E}">
        <p14:creationId xmlns:p14="http://schemas.microsoft.com/office/powerpoint/2010/main" val="29480077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B60C120-E153-4FFB-4C39-7C6E2FDBFA0D}"/>
              </a:ext>
            </a:extLst>
          </p:cNvPr>
          <p:cNvSpPr txBox="1"/>
          <p:nvPr/>
        </p:nvSpPr>
        <p:spPr>
          <a:xfrm>
            <a:off x="1763688" y="2276872"/>
            <a:ext cx="5760640" cy="1938992"/>
          </a:xfrm>
          <a:prstGeom prst="rect">
            <a:avLst/>
          </a:prstGeom>
          <a:noFill/>
        </p:spPr>
        <p:txBody>
          <a:bodyPr wrap="square" rtlCol="0">
            <a:spAutoFit/>
          </a:bodyPr>
          <a:lstStyle/>
          <a:p>
            <a:pPr algn="ctr"/>
            <a:r>
              <a:rPr lang="uk-UA" sz="4000" b="1" dirty="0"/>
              <a:t>Дякую за увагу!</a:t>
            </a:r>
            <a:br>
              <a:rPr lang="uk-UA" sz="4000" b="1" dirty="0"/>
            </a:br>
            <a:r>
              <a:rPr lang="en-US" sz="4000" b="1" dirty="0"/>
              <a:t>Thank you for your attention!</a:t>
            </a:r>
            <a:endParaRPr lang="ru-UA" sz="40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Autofit/>
          </a:bodyPr>
          <a:lstStyle/>
          <a:p>
            <a:pPr algn="ctr" rtl="0">
              <a:spcBef>
                <a:spcPts val="0"/>
              </a:spcBef>
              <a:spcAft>
                <a:spcPts val="0"/>
              </a:spcAft>
            </a:pPr>
            <a:r>
              <a:rPr lang="uk-UA" sz="3200" b="0" i="0" u="none" strike="noStrike" dirty="0">
                <a:solidFill>
                  <a:schemeClr val="accent3"/>
                </a:solidFill>
                <a:effectLst/>
                <a:latin typeface="Times New Roman" panose="02020603050405020304" pitchFamily="18" charset="0"/>
              </a:rPr>
              <a:t>Практичне заняття </a:t>
            </a:r>
            <a:r>
              <a:rPr lang="en-US" sz="3200" dirty="0">
                <a:solidFill>
                  <a:schemeClr val="accent3"/>
                </a:solidFill>
                <a:latin typeface="Times New Roman" panose="02020603050405020304" pitchFamily="18" charset="0"/>
              </a:rPr>
              <a:t>23</a:t>
            </a:r>
            <a:r>
              <a:rPr lang="uk-UA" sz="3200" b="0" i="0" u="none" strike="noStrike" dirty="0">
                <a:solidFill>
                  <a:schemeClr val="accent3"/>
                </a:solidFill>
                <a:effectLst/>
                <a:latin typeface="Times New Roman" panose="02020603050405020304" pitchFamily="18" charset="0"/>
              </a:rPr>
              <a:t> (2 год.)</a:t>
            </a:r>
            <a:endParaRPr lang="ru-RU" sz="3200" b="1" i="1" dirty="0">
              <a:ln w="17780" cmpd="sng">
                <a:solidFill>
                  <a:schemeClr val="accent1">
                    <a:tint val="3000"/>
                  </a:schemeClr>
                </a:solidFill>
                <a:prstDash val="solid"/>
                <a:miter lim="800000"/>
              </a:ln>
              <a:solidFill>
                <a:schemeClr val="accent3"/>
              </a:soli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364840" y="2771817"/>
            <a:ext cx="8414320" cy="1800200"/>
          </a:xfrm>
        </p:spPr>
        <p:txBody>
          <a:bodyPr>
            <a:noAutofit/>
          </a:bodyPr>
          <a:lstStyle/>
          <a:p>
            <a:pPr marL="107309" indent="0" algn="ctr" rtl="0">
              <a:spcBef>
                <a:spcPts val="0"/>
              </a:spcBef>
              <a:spcAft>
                <a:spcPts val="0"/>
              </a:spcAft>
              <a:buNone/>
            </a:pPr>
            <a:r>
              <a:rPr lang="en-US" sz="2800" b="1" i="0" u="none" strike="noStrike" dirty="0">
                <a:effectLst/>
                <a:latin typeface="Times New Roman" panose="02020603050405020304" pitchFamily="18" charset="0"/>
              </a:rPr>
              <a:t>Virtual Reality. tags (do you? isn’t it? etc.) Grammar revision</a:t>
            </a:r>
            <a:endParaRPr lang="en-US" sz="2800" b="0" dirty="0">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Objectives:</a:t>
            </a:r>
            <a:endParaRPr lang="ru-RU" dirty="0"/>
          </a:p>
        </p:txBody>
      </p:sp>
      <p:sp>
        <p:nvSpPr>
          <p:cNvPr id="3" name="Содержимое 2"/>
          <p:cNvSpPr>
            <a:spLocks noGrp="1"/>
          </p:cNvSpPr>
          <p:nvPr>
            <p:ph idx="1"/>
          </p:nvPr>
        </p:nvSpPr>
        <p:spPr>
          <a:xfrm>
            <a:off x="611560" y="1988840"/>
            <a:ext cx="7704740" cy="4195481"/>
          </a:xfrm>
        </p:spPr>
        <p:txBody>
          <a:bodyPr>
            <a:normAutofit/>
          </a:bodyPr>
          <a:lstStyle/>
          <a:p>
            <a:pPr rtl="0">
              <a:spcBef>
                <a:spcPts val="0"/>
              </a:spcBef>
              <a:spcAft>
                <a:spcPts val="0"/>
              </a:spcAft>
            </a:pPr>
            <a:r>
              <a:rPr lang="en-US" sz="1800" b="0" i="0" u="none" strike="noStrike" dirty="0">
                <a:effectLst/>
                <a:latin typeface="Times New Roman" panose="02020603050405020304" pitchFamily="18" charset="0"/>
              </a:rPr>
              <a:t>- to learn new vocabulary;</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   to practice grammar structures;</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enable </a:t>
            </a:r>
            <a:r>
              <a:rPr lang="en-US" sz="1800" b="0" i="0" u="none" strike="noStrike" dirty="0" err="1">
                <a:effectLst/>
                <a:latin typeface="Times New Roman" panose="02020603050405020304" pitchFamily="18" charset="0"/>
              </a:rPr>
              <a:t>st’s</a:t>
            </a:r>
            <a:r>
              <a:rPr lang="en-US" sz="1800" b="0" i="0" u="none" strike="noStrike" dirty="0">
                <a:effectLst/>
                <a:latin typeface="Times New Roman" panose="02020603050405020304" pitchFamily="18" charset="0"/>
              </a:rPr>
              <a:t> to talk and write on the topic;</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a:t>
            </a:r>
            <a:r>
              <a:rPr lang="en-US" sz="1800" b="0" i="0" u="none" strike="noStrike" dirty="0" err="1">
                <a:effectLst/>
                <a:latin typeface="Times New Roman" panose="02020603050405020304" pitchFamily="18" charset="0"/>
              </a:rPr>
              <a:t>instil</a:t>
            </a:r>
            <a:r>
              <a:rPr lang="en-US" sz="1800" b="0" i="0" u="none" strike="noStrike" dirty="0">
                <a:effectLst/>
                <a:latin typeface="Times New Roman" panose="02020603050405020304" pitchFamily="18" charset="0"/>
              </a:rPr>
              <a:t> the idea that learning languages is necessary and essential;</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encourage </a:t>
            </a:r>
            <a:r>
              <a:rPr lang="en-US" sz="1800" b="0" i="0" u="none" strike="noStrike" dirty="0" err="1">
                <a:effectLst/>
                <a:latin typeface="Times New Roman" panose="02020603050405020304" pitchFamily="18" charset="0"/>
              </a:rPr>
              <a:t>st’s</a:t>
            </a:r>
            <a:r>
              <a:rPr lang="en-US" sz="1800" b="0" i="0" u="none" strike="noStrike" dirty="0">
                <a:effectLst/>
                <a:latin typeface="Times New Roman" panose="02020603050405020304" pitchFamily="18" charset="0"/>
              </a:rPr>
              <a:t> to go on learning English at the next level;</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lay the foundations for future study in terms to basic structures, lexis, language functions and basic study</a:t>
            </a:r>
            <a:endParaRPr lang="en-US" sz="1600" b="0" dirty="0">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Plan:</a:t>
            </a:r>
            <a:endParaRPr lang="ru-RU" dirty="0"/>
          </a:p>
        </p:txBody>
      </p:sp>
      <p:sp>
        <p:nvSpPr>
          <p:cNvPr id="3" name="Содержимое 2"/>
          <p:cNvSpPr>
            <a:spLocks noGrp="1"/>
          </p:cNvSpPr>
          <p:nvPr>
            <p:ph idx="1"/>
          </p:nvPr>
        </p:nvSpPr>
        <p:spPr>
          <a:xfrm>
            <a:off x="457200" y="1600200"/>
            <a:ext cx="8329642" cy="5114948"/>
          </a:xfrm>
        </p:spPr>
        <p:txBody>
          <a:bodyPr>
            <a:normAutofit/>
          </a:bodyPr>
          <a:lstStyle/>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Vocabulary activity.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Discussing of the topic « Internet safety, Passive 3</a:t>
            </a:r>
            <a:r>
              <a:rPr lang="en-US" sz="1800" b="1" i="0" u="none"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  Grammar revision</a:t>
            </a:r>
            <a:endParaRPr lang="en-US" sz="1800" b="1"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Listening, reading, writing, speaking.</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Grammar activity.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Communicative activities :</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1. Give the English equivalents the following words and word combinations.</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2. Answer the questions to the text.</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3. Fill in the blanks with the necessary words from the active vocabulary. </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4. Complete the following sentences.</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5. Put in the right order. The underlined word is the beginning of the sentence.</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6. Translate the following sentences into English.</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Home task: Reading an additional text on the topic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References:</a:t>
            </a:r>
            <a:endParaRPr lang="ru-RU" dirty="0"/>
          </a:p>
        </p:txBody>
      </p:sp>
      <p:sp>
        <p:nvSpPr>
          <p:cNvPr id="3" name="Содержимое 2"/>
          <p:cNvSpPr>
            <a:spLocks noGrp="1"/>
          </p:cNvSpPr>
          <p:nvPr>
            <p:ph idx="1"/>
          </p:nvPr>
        </p:nvSpPr>
        <p:spPr>
          <a:xfrm>
            <a:off x="323528" y="1152983"/>
            <a:ext cx="8335762" cy="5638451"/>
          </a:xfrm>
        </p:spPr>
        <p:txBody>
          <a:bodyPr>
            <a:noAutofit/>
          </a:bodyPr>
          <a:lstStyle/>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Волошина О.В., </a:t>
            </a:r>
            <a:r>
              <a:rPr lang="en-US" sz="1600" b="0" i="0" u="none" strike="noStrike" dirty="0">
                <a:effectLst/>
                <a:latin typeface="Times New Roman" panose="02020603050405020304" pitchFamily="18" charset="0"/>
              </a:rPr>
              <a:t>English for Computer Science Students: </a:t>
            </a:r>
            <a:r>
              <a:rPr lang="uk-UA" sz="1600" b="0" i="0" u="none" strike="noStrike" dirty="0">
                <a:effectLst/>
                <a:latin typeface="Times New Roman" panose="02020603050405020304" pitchFamily="18" charset="0"/>
              </a:rPr>
              <a:t>Методичні рекомендації для практичних занять з дисципліни «Іноземна мова» для студентів денної форми навчання першого (бакалаврського) освітнього рівня галузі знань 12 «Інформаційні технології» спеціальності 122 «Комп’ютерні науки». Вінниця: ВНАУ, 2023. 73 ст.</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Modern English-Ukrainian Dictionary: Over 160,000 Words and Expressions / Mykola </a:t>
            </a:r>
            <a:r>
              <a:rPr lang="en-US" sz="1600" b="0" i="0" u="none" strike="noStrike" dirty="0" err="1">
                <a:effectLst/>
                <a:latin typeface="Times New Roman" panose="02020603050405020304" pitchFamily="18" charset="0"/>
              </a:rPr>
              <a:t>Ivanovych</a:t>
            </a:r>
            <a:r>
              <a:rPr lang="en-US" sz="1600" b="0" i="0" u="none" strike="noStrike" dirty="0">
                <a:effectLst/>
                <a:latin typeface="Times New Roman" panose="02020603050405020304" pitchFamily="18" charset="0"/>
              </a:rPr>
              <a:t> </a:t>
            </a:r>
            <a:r>
              <a:rPr lang="en-US" sz="1600" b="0" i="0" u="none" strike="noStrike" dirty="0" err="1">
                <a:effectLst/>
                <a:latin typeface="Times New Roman" panose="02020603050405020304" pitchFamily="18" charset="0"/>
              </a:rPr>
              <a:t>Balla</a:t>
            </a:r>
            <a:r>
              <a:rPr lang="en-US" sz="1600" b="0" i="0" u="none" strike="noStrike" dirty="0">
                <a:effectLst/>
                <a:latin typeface="Times New Roman" panose="02020603050405020304" pitchFamily="18" charset="0"/>
              </a:rPr>
              <a:t>. – Kyiv: </a:t>
            </a:r>
            <a:r>
              <a:rPr lang="en-US" sz="1600" b="0" i="0" u="none" strike="noStrike" dirty="0" err="1">
                <a:effectLst/>
                <a:latin typeface="Times New Roman" panose="02020603050405020304" pitchFamily="18" charset="0"/>
              </a:rPr>
              <a:t>Chumatskiy</a:t>
            </a:r>
            <a:r>
              <a:rPr lang="en-US" sz="1600" b="0" i="0" u="none" strike="noStrike" dirty="0">
                <a:effectLst/>
                <a:latin typeface="Times New Roman" panose="02020603050405020304" pitchFamily="18" charset="0"/>
              </a:rPr>
              <a:t> </a:t>
            </a:r>
            <a:r>
              <a:rPr lang="en-US" sz="1600" b="0" i="0" u="none" strike="noStrike" dirty="0" err="1">
                <a:effectLst/>
                <a:latin typeface="Times New Roman" panose="02020603050405020304" pitchFamily="18" charset="0"/>
              </a:rPr>
              <a:t>Shliakh</a:t>
            </a:r>
            <a:r>
              <a:rPr lang="en-US" sz="1600" b="0" i="0" u="none" strike="noStrike" dirty="0">
                <a:effectLst/>
                <a:latin typeface="Times New Roman" panose="02020603050405020304" pitchFamily="18" charset="0"/>
              </a:rPr>
              <a:t> pub., 2007. – 668 p.</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The Oxford Dictionary of Business World. (2020) //</a:t>
            </a:r>
            <a:r>
              <a:rPr lang="en-US" sz="1600" b="0" i="0" u="none" strike="noStrike" dirty="0" err="1">
                <a:effectLst/>
                <a:latin typeface="Times New Roman" panose="02020603050405020304" pitchFamily="18" charset="0"/>
              </a:rPr>
              <a:t>Gen.Editors</a:t>
            </a:r>
            <a:r>
              <a:rPr lang="en-US" sz="1600" b="0" i="0" u="none" strike="noStrike" dirty="0">
                <a:effectLst/>
                <a:latin typeface="Times New Roman" panose="02020603050405020304" pitchFamily="18" charset="0"/>
              </a:rPr>
              <a:t> Dr Alan Isaacs, </a:t>
            </a:r>
            <a:r>
              <a:rPr lang="en-US" sz="1600" b="0" i="0" u="none" strike="noStrike" dirty="0" err="1">
                <a:effectLst/>
                <a:latin typeface="Times New Roman" panose="02020603050405020304" pitchFamily="18" charset="0"/>
              </a:rPr>
              <a:t>Ms</a:t>
            </a:r>
            <a:r>
              <a:rPr lang="en-US" sz="1600" b="0" i="0" u="none" strike="noStrike" dirty="0">
                <a:effectLst/>
                <a:latin typeface="Times New Roman" panose="02020603050405020304" pitchFamily="18" charset="0"/>
              </a:rPr>
              <a:t> Elizabeth Martin. Oxford: Oxford University Press</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Верба Л.Г., Верба Г.В. Граматика сучасної англійської мови. Довідник: Мова </a:t>
            </a:r>
            <a:r>
              <a:rPr lang="uk-UA" sz="1600" b="0" i="0" u="none" strike="noStrike" dirty="0" err="1">
                <a:effectLst/>
                <a:latin typeface="Times New Roman" panose="02020603050405020304" pitchFamily="18" charset="0"/>
              </a:rPr>
              <a:t>англ</a:t>
            </a:r>
            <a:r>
              <a:rPr lang="uk-UA" sz="1600" b="0" i="0" u="none" strike="noStrike" dirty="0">
                <a:effectLst/>
                <a:latin typeface="Times New Roman" panose="02020603050405020304" pitchFamily="18" charset="0"/>
              </a:rPr>
              <a:t>., </a:t>
            </a:r>
            <a:r>
              <a:rPr lang="uk-UA" sz="1600" b="0" i="0" u="none" strike="noStrike" dirty="0" err="1">
                <a:effectLst/>
                <a:latin typeface="Times New Roman" panose="02020603050405020304" pitchFamily="18" charset="0"/>
              </a:rPr>
              <a:t>укр</a:t>
            </a:r>
            <a:r>
              <a:rPr lang="uk-UA" sz="1600" b="0" i="0" u="none" strike="noStrike" dirty="0">
                <a:effectLst/>
                <a:latin typeface="Times New Roman" panose="02020603050405020304" pitchFamily="18" charset="0"/>
              </a:rPr>
              <a:t>. Київ: ТОВ «ВП Логос-М», 2020.</a:t>
            </a:r>
          </a:p>
          <a:p>
            <a:pPr rtl="0" fontAlgn="base">
              <a:spcBef>
                <a:spcPts val="0"/>
              </a:spcBef>
              <a:spcAft>
                <a:spcPts val="0"/>
              </a:spcAft>
              <a:buFont typeface="+mj-lt"/>
              <a:buAutoNum type="arabicPeriod"/>
            </a:pPr>
            <a:r>
              <a:rPr lang="uk-UA" sz="1600" b="0" i="0" u="none" strike="noStrike" dirty="0" err="1">
                <a:effectLst/>
                <a:latin typeface="Times New Roman" panose="02020603050405020304" pitchFamily="18" charset="0"/>
              </a:rPr>
              <a:t>Голіцинський</a:t>
            </a:r>
            <a:r>
              <a:rPr lang="uk-UA" sz="1600" b="0" i="0" u="none" strike="noStrike" dirty="0">
                <a:effectLst/>
                <a:latin typeface="Times New Roman" panose="02020603050405020304" pitchFamily="18" charset="0"/>
              </a:rPr>
              <a:t> Ю. Граматика. Збірник вправ. Київ: </a:t>
            </a:r>
            <a:r>
              <a:rPr lang="uk-UA" sz="1600" b="0" i="0" u="none" strike="noStrike" dirty="0" err="1">
                <a:effectLst/>
                <a:latin typeface="Times New Roman" panose="02020603050405020304" pitchFamily="18" charset="0"/>
              </a:rPr>
              <a:t>Інкос</a:t>
            </a:r>
            <a:r>
              <a:rPr lang="uk-UA" sz="1600" b="0" i="0" u="none" strike="noStrike" dirty="0">
                <a:effectLst/>
                <a:latin typeface="Times New Roman" panose="02020603050405020304" pitchFamily="18" charset="0"/>
              </a:rPr>
              <a:t>, 2020.</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Murphy R. English Grammar in Use /Murphy R. – Cambridge University Press, 2021.</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a:t>Хід</a:t>
            </a:r>
            <a:r>
              <a:rPr lang="ru-RU" dirty="0"/>
              <a:t> </a:t>
            </a:r>
            <a:r>
              <a:rPr lang="ru-RU" dirty="0" err="1"/>
              <a:t>заняття</a:t>
            </a:r>
            <a:r>
              <a:rPr lang="ru-RU" dirty="0"/>
              <a:t> (</a:t>
            </a:r>
            <a:r>
              <a:rPr lang="en-US" dirty="0"/>
              <a:t>Procedure)</a:t>
            </a:r>
            <a:endParaRPr lang="ru-RU" dirty="0"/>
          </a:p>
        </p:txBody>
      </p:sp>
      <p:sp>
        <p:nvSpPr>
          <p:cNvPr id="3" name="Содержимое 2"/>
          <p:cNvSpPr>
            <a:spLocks noGrp="1"/>
          </p:cNvSpPr>
          <p:nvPr>
            <p:ph idx="1"/>
          </p:nvPr>
        </p:nvSpPr>
        <p:spPr>
          <a:xfrm>
            <a:off x="642910" y="1857364"/>
            <a:ext cx="7467600" cy="4525963"/>
          </a:xfrm>
        </p:spPr>
        <p:txBody>
          <a:bodyPr>
            <a:normAutofit/>
          </a:bodyPr>
          <a:lstStyle/>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Learn the new words and word combinations.</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Make some questions on the text.</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Read the text and translate into Ukrainian in the written form.</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Make summery of the text in English.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7504" y="404664"/>
            <a:ext cx="8928992" cy="6912768"/>
          </a:xfrm>
        </p:spPr>
        <p:txBody>
          <a:bodyPr>
            <a:noAutofit/>
          </a:bodyPr>
          <a:lstStyle/>
          <a:p>
            <a:pPr rtl="0">
              <a:spcBef>
                <a:spcPts val="0"/>
              </a:spcBef>
              <a:spcAft>
                <a:spcPts val="0"/>
              </a:spcAft>
            </a:pPr>
            <a:r>
              <a:rPr lang="en-US" sz="1300" b="1" i="0" u="none" strike="noStrike" dirty="0">
                <a:effectLst/>
                <a:latin typeface="Times New Roman" panose="02020603050405020304" pitchFamily="18" charset="0"/>
              </a:rPr>
              <a:t>Virtual Reality</a:t>
            </a:r>
            <a:endParaRPr lang="en-US" sz="1300" b="0" dirty="0">
              <a:effectLst/>
            </a:endParaRPr>
          </a:p>
          <a:p>
            <a:pPr indent="0" algn="just" rtl="0">
              <a:spcBef>
                <a:spcPts val="0"/>
              </a:spcBef>
              <a:spcAft>
                <a:spcPts val="0"/>
              </a:spcAft>
              <a:buNone/>
            </a:pPr>
            <a:r>
              <a:rPr lang="en-US" sz="13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Virtual reality (VR) has revolutionized the way we interact with digital content, creating immersive experiences that transport us to virtual worlds. Through the use of advanced technologies and simulations, VR enables users to engage with computer-generated environments and interact with virtual objects in a seemingly real and tangible way.</a:t>
            </a:r>
            <a:endParaRPr lang="en-US" sz="1400" b="0" dirty="0">
              <a:effectLst/>
            </a:endParaRPr>
          </a:p>
          <a:p>
            <a:pPr indent="0" algn="just" rtl="0">
              <a:spcBef>
                <a:spcPts val="0"/>
              </a:spcBef>
              <a:spcAft>
                <a:spcPts val="0"/>
              </a:spcAft>
              <a:buNone/>
            </a:pPr>
            <a:r>
              <a:rPr lang="en-US" sz="1300" b="0" i="0" u="none" strike="noStrike" dirty="0">
                <a:effectLst/>
                <a:latin typeface="Times New Roman" panose="02020603050405020304" pitchFamily="18" charset="0"/>
              </a:rPr>
              <a:t> At the heart of virtual reality is the concept of presence, which refers to the feeling of actually being present in a virtual environment. Through the combination of high-resolution displays, motion tracking sensors, and realistic audio, VR systems create a sense of immersion that can trick our senses into perceiving the virtual world as if it were real.</a:t>
            </a:r>
            <a:endParaRPr lang="en-US" sz="1300" b="0" dirty="0">
              <a:effectLst/>
            </a:endParaRPr>
          </a:p>
          <a:p>
            <a:pPr indent="0" algn="just" rtl="0">
              <a:spcBef>
                <a:spcPts val="0"/>
              </a:spcBef>
              <a:spcAft>
                <a:spcPts val="0"/>
              </a:spcAft>
              <a:buNone/>
            </a:pPr>
            <a:r>
              <a:rPr lang="en-US" sz="1300" b="0" i="0" u="none" strike="noStrike" dirty="0">
                <a:effectLst/>
                <a:latin typeface="Times New Roman" panose="02020603050405020304" pitchFamily="18" charset="0"/>
              </a:rPr>
              <a:t> One of the key applications of virtual reality is in gaming and entertainment. VR gaming takes players beyond the traditional screen, allowing them to step into the game and become an active participant. With the ability to physically move, gesture, and manipulate objects in the virtual space, gamers are provided with a heightened sense of realism and interactivity, enhancing their overall gaming experience.</a:t>
            </a:r>
            <a:endParaRPr lang="en-US" sz="1300" b="0" dirty="0">
              <a:effectLst/>
            </a:endParaRPr>
          </a:p>
          <a:p>
            <a:pPr indent="0" algn="just" rtl="0">
              <a:spcBef>
                <a:spcPts val="0"/>
              </a:spcBef>
              <a:spcAft>
                <a:spcPts val="0"/>
              </a:spcAft>
              <a:buNone/>
            </a:pPr>
            <a:r>
              <a:rPr lang="en-US" sz="1300" b="0" i="0" u="none" strike="noStrike" dirty="0">
                <a:effectLst/>
                <a:latin typeface="Times New Roman" panose="02020603050405020304" pitchFamily="18" charset="0"/>
              </a:rPr>
              <a:t> However, virtual reality extends far beyond gaming. It has found applications in various industries, including education, training, healthcare, architecture, and tourism. In education, VR can transport students to historical events or distant places, providing them with a more engaging and immersive learning experience. In the field of healthcare, VR simulations enable medical professionals to practice complex procedures in a safe and controlled environment, improving their skills and reducing risks.</a:t>
            </a:r>
            <a:endParaRPr lang="en-US" sz="1300" b="0" dirty="0">
              <a:effectLst/>
            </a:endParaRPr>
          </a:p>
          <a:p>
            <a:pPr indent="0" algn="just" rtl="0">
              <a:spcBef>
                <a:spcPts val="0"/>
              </a:spcBef>
              <a:spcAft>
                <a:spcPts val="0"/>
              </a:spcAft>
              <a:buNone/>
            </a:pPr>
            <a:r>
              <a:rPr lang="en-US" sz="13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Moreover, virtual reality has opened up new possibilities in design and visualization. Architects and designers can create virtual walkthroughs of buildings and spaces, allowing clients to experience and provide feedback on designs before they are built. This level of immersion and interaction enhances the design process and facilitates better decision-making.</a:t>
            </a:r>
            <a:endParaRPr lang="en-US" sz="1400" b="0" dirty="0">
              <a:effectLst/>
            </a:endParaRPr>
          </a:p>
          <a:p>
            <a:pPr indent="0" algn="just" rtl="0">
              <a:spcBef>
                <a:spcPts val="0"/>
              </a:spcBef>
              <a:spcAft>
                <a:spcPts val="0"/>
              </a:spcAft>
              <a:buNone/>
            </a:pPr>
            <a:r>
              <a:rPr lang="en-US" sz="1400" b="0" i="0" u="none" strike="noStrike" dirty="0">
                <a:effectLst/>
                <a:latin typeface="Times New Roman" panose="02020603050405020304" pitchFamily="18" charset="0"/>
              </a:rPr>
              <a:t> The development of virtual reality applications and content creation requires expertise in computer graphics, user interface design, and software development. Additionally, the hardware components such as head-mounted displays, controllers, and tracking systems continue to evolve, providing more realistic and intuitive experiences.</a:t>
            </a:r>
            <a:endParaRPr lang="en-US" sz="1400" b="0" dirty="0">
              <a:effectLst/>
            </a:endParaRPr>
          </a:p>
          <a:p>
            <a:pPr indent="0" algn="just" rtl="0">
              <a:spcBef>
                <a:spcPts val="0"/>
              </a:spcBef>
              <a:spcAft>
                <a:spcPts val="0"/>
              </a:spcAft>
              <a:buNone/>
            </a:pPr>
            <a:r>
              <a:rPr lang="en-US" sz="1400" b="0" i="0" u="none" strike="noStrike" dirty="0">
                <a:effectLst/>
                <a:latin typeface="Times New Roman" panose="02020603050405020304" pitchFamily="18" charset="0"/>
              </a:rPr>
              <a:t> In conclusion, virtual reality is transforming the way we engage with digital content by creating immersive and interactive experiences. Whether in gaming, education, healthcare, or design, VR has the potential to revolutionize various industries and enhance the way we learn, train, and interact with virtual environments. As technology continues to advance, the future of virtual reality holds exciting possibilities for the creation of even more compelling and realistic digital experiences.</a:t>
            </a:r>
            <a:endParaRPr lang="en-US" sz="1400" b="0" dirty="0">
              <a:effectLs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2">
            <a:extLst>
              <a:ext uri="{FF2B5EF4-FFF2-40B4-BE49-F238E27FC236}">
                <a16:creationId xmlns:a16="http://schemas.microsoft.com/office/drawing/2014/main" id="{D912CAE9-9851-C912-D659-404114AD57DA}"/>
              </a:ext>
            </a:extLst>
          </p:cNvPr>
          <p:cNvSpPr txBox="1">
            <a:spLocks/>
          </p:cNvSpPr>
          <p:nvPr/>
        </p:nvSpPr>
        <p:spPr>
          <a:xfrm>
            <a:off x="323528" y="620688"/>
            <a:ext cx="8712967" cy="5616624"/>
          </a:xfrm>
          <a:prstGeom prst="rect">
            <a:avLst/>
          </a:prstGeom>
        </p:spPr>
        <p:txBody>
          <a:bodyPr vert="horz" lIns="91440" tIns="45720" rIns="91440" bIns="45720" rtlCol="0">
            <a:noAutofit/>
          </a:bodyPr>
          <a:lst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rtl="0">
              <a:spcBef>
                <a:spcPts val="0"/>
              </a:spcBef>
              <a:spcAft>
                <a:spcPts val="0"/>
              </a:spcAft>
            </a:pPr>
            <a:r>
              <a:rPr lang="en-US" sz="1800" b="1" i="0" u="none" strike="noStrike" dirty="0">
                <a:effectLst/>
                <a:latin typeface="Times New Roman" panose="02020603050405020304" pitchFamily="18" charset="0"/>
              </a:rPr>
              <a:t>5) Complete these sentences with a question tag.</a:t>
            </a:r>
            <a:endParaRPr lang="en-US" sz="1600" b="0" dirty="0">
              <a:effectLst/>
            </a:endParaRPr>
          </a:p>
          <a:p>
            <a:pPr marL="0" indent="0">
              <a:buNone/>
            </a:pPr>
            <a:br>
              <a:rPr lang="en-US" sz="1600" dirty="0"/>
            </a:br>
            <a:endParaRPr lang="en-US" sz="1800" b="0" i="0" u="none" strike="noStrike" dirty="0">
              <a:effectLst/>
              <a:latin typeface="Times New Roman" panose="02020603050405020304" pitchFamily="18" charset="0"/>
            </a:endParaRPr>
          </a:p>
        </p:txBody>
      </p:sp>
      <p:pic>
        <p:nvPicPr>
          <p:cNvPr id="1026" name="Picture 2">
            <a:extLst>
              <a:ext uri="{FF2B5EF4-FFF2-40B4-BE49-F238E27FC236}">
                <a16:creationId xmlns:a16="http://schemas.microsoft.com/office/drawing/2014/main" id="{05EFFFBC-9518-5FDC-6091-F16761F9B1A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33688" y="-2049463"/>
            <a:ext cx="104775" cy="104775"/>
          </a:xfrm>
          <a:prstGeom prst="rect">
            <a:avLst/>
          </a:prstGeom>
          <a:noFill/>
          <a:extLst>
            <a:ext uri="{909E8E84-426E-40DD-AFC4-6F175D3DCCD1}">
              <a14:hiddenFill xmlns:a14="http://schemas.microsoft.com/office/drawing/2010/main">
                <a:solidFill>
                  <a:srgbClr val="FFFFFF"/>
                </a:solidFill>
              </a14:hiddenFill>
            </a:ext>
          </a:extLst>
        </p:spPr>
      </p:pic>
      <p:pic>
        <p:nvPicPr>
          <p:cNvPr id="4" name="Рисунок 3">
            <a:extLst>
              <a:ext uri="{FF2B5EF4-FFF2-40B4-BE49-F238E27FC236}">
                <a16:creationId xmlns:a16="http://schemas.microsoft.com/office/drawing/2014/main" id="{1ABA53AA-9E25-1A2B-82E6-071CAC6C34A4}"/>
              </a:ext>
            </a:extLst>
          </p:cNvPr>
          <p:cNvPicPr>
            <a:picLocks noChangeAspect="1"/>
          </p:cNvPicPr>
          <p:nvPr/>
        </p:nvPicPr>
        <p:blipFill>
          <a:blip r:embed="rId3"/>
          <a:stretch>
            <a:fillRect/>
          </a:stretch>
        </p:blipFill>
        <p:spPr>
          <a:xfrm>
            <a:off x="755576" y="1124744"/>
            <a:ext cx="6038850" cy="3609975"/>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476672"/>
            <a:ext cx="8435280" cy="6072230"/>
          </a:xfrm>
        </p:spPr>
        <p:txBody>
          <a:bodyPr>
            <a:normAutofit fontScale="92500" lnSpcReduction="20000"/>
          </a:bodyPr>
          <a:lstStyle/>
          <a:p>
            <a:pPr rtl="0">
              <a:spcBef>
                <a:spcPts val="0"/>
              </a:spcBef>
              <a:spcAft>
                <a:spcPts val="0"/>
              </a:spcAft>
            </a:pPr>
            <a:r>
              <a:rPr lang="en-US" sz="1800" b="1" i="0" u="none" strike="noStrike" dirty="0">
                <a:effectLst/>
                <a:latin typeface="Times New Roman" panose="02020603050405020304" pitchFamily="18" charset="0"/>
              </a:rPr>
              <a:t>6) In these situations you expect your friend to agree with you. Use a question tag in your sentences.</a:t>
            </a:r>
            <a:endParaRPr lang="en-US" sz="1600" b="0" dirty="0">
              <a:effectLst/>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You look out of the window. The sky is blue and the sun is shining. You say to your friend:</a:t>
            </a:r>
          </a:p>
          <a:p>
            <a:pPr marL="0" indent="0" rtl="0">
              <a:spcBef>
                <a:spcPts val="0"/>
              </a:spcBef>
              <a:spcAft>
                <a:spcPts val="0"/>
              </a:spcAft>
              <a:buNone/>
            </a:pPr>
            <a:r>
              <a:rPr lang="en-US" sz="1800" b="0" i="0" u="none" strike="noStrike" dirty="0">
                <a:effectLst/>
                <a:latin typeface="Times New Roman" panose="02020603050405020304" pitchFamily="18" charset="0"/>
              </a:rPr>
              <a:t>(beautiful day) </a:t>
            </a:r>
            <a:r>
              <a:rPr lang="en-US" sz="1800" b="0" i="0" u="sng" dirty="0">
                <a:effectLst/>
                <a:latin typeface="Times New Roman" panose="02020603050405020304" pitchFamily="18" charset="0"/>
              </a:rPr>
              <a:t> </a:t>
            </a:r>
            <a:r>
              <a:rPr lang="en-US" sz="1800" b="0" i="1" u="sng" dirty="0">
                <a:effectLst/>
                <a:latin typeface="Times New Roman" panose="02020603050405020304" pitchFamily="18" charset="0"/>
              </a:rPr>
              <a:t>It’s a beautiful day, isn’t it</a:t>
            </a:r>
            <a:r>
              <a:rPr lang="en-US" sz="1800" b="0" i="0" u="sng" dirty="0">
                <a:effectLst/>
                <a:latin typeface="Calibri" panose="020F0502020204030204" pitchFamily="34" charset="0"/>
              </a:rPr>
              <a:t>                                                                                                     </a:t>
            </a:r>
            <a:r>
              <a:rPr lang="en-US" sz="1800" b="0" i="0" u="sng" dirty="0">
                <a:effectLst/>
                <a:latin typeface="Times New Roman" panose="02020603050405020304" pitchFamily="18" charset="0"/>
              </a:rPr>
              <a:t>?</a:t>
            </a:r>
            <a:endParaRPr lang="en-US" sz="1600" b="0" dirty="0">
              <a:effectLst/>
            </a:endParaRPr>
          </a:p>
          <a:p>
            <a:pPr rtl="0" fontAlgn="base">
              <a:spcBef>
                <a:spcPts val="0"/>
              </a:spcBef>
              <a:spcAft>
                <a:spcPts val="0"/>
              </a:spcAft>
              <a:buFont typeface="+mj-lt"/>
              <a:buAutoNum type="arabicPeriod" startAt="2"/>
            </a:pPr>
            <a:r>
              <a:rPr lang="en-US" sz="1800" b="0" i="0" u="none" strike="noStrike" dirty="0">
                <a:effectLst/>
                <a:latin typeface="Times New Roman" panose="02020603050405020304" pitchFamily="18" charset="0"/>
              </a:rPr>
              <a:t>You’re with a friend outside a restaurant. You’re looking at the prices, which are very high.</a:t>
            </a:r>
          </a:p>
          <a:p>
            <a:pPr marL="0" indent="0" rtl="0">
              <a:spcBef>
                <a:spcPts val="0"/>
              </a:spcBef>
              <a:spcAft>
                <a:spcPts val="0"/>
              </a:spcAft>
              <a:buNone/>
            </a:pPr>
            <a:r>
              <a:rPr lang="en-US" sz="1800" b="0" i="0" u="none" strike="noStrike" dirty="0">
                <a:effectLst/>
                <a:latin typeface="Times New Roman" panose="02020603050405020304" pitchFamily="18" charset="0"/>
              </a:rPr>
              <a:t>You say: (expensive) It</a:t>
            </a:r>
            <a:r>
              <a:rPr lang="en-US" sz="1800" b="0" i="0" u="sng" dirty="0">
                <a:effectLst/>
                <a:latin typeface="Times New Roman" panose="02020603050405020304" pitchFamily="18" charset="0"/>
              </a:rPr>
              <a:t>                                                                                                                                  .</a:t>
            </a:r>
            <a:endParaRPr lang="en-US" sz="1600" b="0" dirty="0">
              <a:effectLst/>
            </a:endParaRPr>
          </a:p>
          <a:p>
            <a:pPr rtl="0" fontAlgn="base">
              <a:spcBef>
                <a:spcPts val="0"/>
              </a:spcBef>
              <a:spcAft>
                <a:spcPts val="0"/>
              </a:spcAft>
              <a:buFont typeface="+mj-lt"/>
              <a:buAutoNum type="arabicPeriod" startAt="3"/>
            </a:pPr>
            <a:r>
              <a:rPr lang="en-US" sz="1800" b="0" i="0" u="none" strike="noStrike" dirty="0">
                <a:effectLst/>
                <a:latin typeface="Times New Roman" panose="02020603050405020304" pitchFamily="18" charset="0"/>
              </a:rPr>
              <a:t>You and a colleague have just finished a training course. You really enjoyed it. You say to your colleague: (great) The course</a:t>
            </a:r>
            <a:r>
              <a:rPr lang="en-US" sz="1800" b="0" i="0" u="sng" strike="noStrike" dirty="0">
                <a:effectLst/>
                <a:latin typeface="Calibri" panose="020F0502020204030204" pitchFamily="34" charset="0"/>
              </a:rPr>
              <a:t>                                                                                                                                    .</a:t>
            </a:r>
            <a:endParaRPr lang="en-US" sz="1800" b="0" i="0" u="none" strike="noStrike" dirty="0">
              <a:effectLst/>
              <a:latin typeface="Times New Roman" panose="02020603050405020304" pitchFamily="18" charset="0"/>
            </a:endParaRPr>
          </a:p>
          <a:p>
            <a:pPr rtl="0" fontAlgn="base">
              <a:spcBef>
                <a:spcPts val="0"/>
              </a:spcBef>
              <a:spcAft>
                <a:spcPts val="0"/>
              </a:spcAft>
              <a:buFont typeface="+mj-lt"/>
              <a:buAutoNum type="arabicPeriod" startAt="3"/>
            </a:pPr>
            <a:r>
              <a:rPr lang="en-US" sz="1800" b="0" i="0" u="none" strike="noStrike" dirty="0">
                <a:effectLst/>
                <a:latin typeface="Times New Roman" panose="02020603050405020304" pitchFamily="18" charset="0"/>
              </a:rPr>
              <a:t>Your friend’s hair is much shorter than when you last met. You say to her/him:</a:t>
            </a:r>
          </a:p>
          <a:p>
            <a:pPr marL="0" indent="0" rtl="0">
              <a:spcBef>
                <a:spcPts val="0"/>
              </a:spcBef>
              <a:spcAft>
                <a:spcPts val="0"/>
              </a:spcAft>
              <a:buNone/>
            </a:pPr>
            <a:r>
              <a:rPr lang="en-US" sz="1800" b="0" i="0" u="none" strike="noStrike" dirty="0">
                <a:effectLst/>
                <a:latin typeface="Times New Roman" panose="02020603050405020304" pitchFamily="18" charset="0"/>
              </a:rPr>
              <a:t>(have / your hair / cut) You</a:t>
            </a:r>
            <a:r>
              <a:rPr lang="en-US" sz="1800" b="0" i="0" u="sng" dirty="0">
                <a:effectLst/>
                <a:latin typeface="Times New Roman" panose="02020603050405020304" pitchFamily="18" charset="0"/>
              </a:rPr>
              <a:t>                                                                                                                             .</a:t>
            </a:r>
            <a:endParaRPr lang="en-US" sz="1600" b="0" dirty="0">
              <a:effectLst/>
            </a:endParaRPr>
          </a:p>
          <a:p>
            <a:pPr rtl="0" fontAlgn="base">
              <a:spcBef>
                <a:spcPts val="0"/>
              </a:spcBef>
              <a:spcAft>
                <a:spcPts val="0"/>
              </a:spcAft>
              <a:buFont typeface="+mj-lt"/>
              <a:buAutoNum type="arabicPeriod" startAt="5"/>
            </a:pPr>
            <a:r>
              <a:rPr lang="en-US" sz="1800" b="0" i="0" u="none" strike="noStrike" dirty="0">
                <a:effectLst/>
                <a:latin typeface="Times New Roman" panose="02020603050405020304" pitchFamily="18" charset="0"/>
              </a:rPr>
              <a:t>You’re listening to a woman singing. You like her voice very much. You say to your friend:</a:t>
            </a:r>
          </a:p>
          <a:p>
            <a:pPr marL="0" indent="0" rtl="0">
              <a:spcBef>
                <a:spcPts val="0"/>
              </a:spcBef>
              <a:spcAft>
                <a:spcPts val="0"/>
              </a:spcAft>
              <a:buNone/>
            </a:pPr>
            <a:r>
              <a:rPr lang="en-US" sz="1800" b="0" i="0" u="none" strike="noStrike" dirty="0">
                <a:effectLst/>
                <a:latin typeface="Times New Roman" panose="02020603050405020304" pitchFamily="18" charset="0"/>
              </a:rPr>
              <a:t>(a good voice) She</a:t>
            </a:r>
            <a:r>
              <a:rPr lang="en-US" sz="1800" b="0" i="0" u="sng" dirty="0">
                <a:effectLst/>
                <a:latin typeface="Times New Roman" panose="02020603050405020304" pitchFamily="18" charset="0"/>
              </a:rPr>
              <a:t>                                                                                                                                          .</a:t>
            </a:r>
            <a:endParaRPr lang="en-US" sz="1600" b="0" dirty="0">
              <a:effectLst/>
            </a:endParaRPr>
          </a:p>
          <a:p>
            <a:pPr rtl="0" fontAlgn="base">
              <a:spcBef>
                <a:spcPts val="0"/>
              </a:spcBef>
              <a:spcAft>
                <a:spcPts val="0"/>
              </a:spcAft>
              <a:buFont typeface="+mj-lt"/>
              <a:buAutoNum type="arabicPeriod" startAt="6"/>
            </a:pPr>
            <a:r>
              <a:rPr lang="en-US" sz="1800" b="0" i="0" u="none" strike="noStrike" dirty="0">
                <a:effectLst/>
                <a:latin typeface="Times New Roman" panose="02020603050405020304" pitchFamily="18" charset="0"/>
              </a:rPr>
              <a:t>You’re trying on a jacket in a shop. You look in the mirror and you don’t like what you see. You say to your friend:</a:t>
            </a:r>
          </a:p>
          <a:p>
            <a:pPr marL="0" indent="0" rtl="0">
              <a:spcBef>
                <a:spcPts val="0"/>
              </a:spcBef>
              <a:spcAft>
                <a:spcPts val="0"/>
              </a:spcAft>
              <a:buNone/>
            </a:pPr>
            <a:r>
              <a:rPr lang="en-US" sz="1800" b="0" i="0" u="none" strike="noStrike" dirty="0">
                <a:effectLst/>
                <a:latin typeface="Times New Roman" panose="02020603050405020304" pitchFamily="18" charset="0"/>
              </a:rPr>
              <a:t>(not / look / right) It</a:t>
            </a:r>
            <a:r>
              <a:rPr lang="en-US" sz="1800" b="0" i="0" u="sng" dirty="0">
                <a:effectLst/>
                <a:latin typeface="Times New Roman" panose="02020603050405020304" pitchFamily="18" charset="0"/>
              </a:rPr>
              <a:t>                                                                                                                                         .</a:t>
            </a:r>
            <a:endParaRPr lang="en-US" sz="1600" b="0" dirty="0">
              <a:effectLst/>
            </a:endParaRPr>
          </a:p>
          <a:p>
            <a:pPr rtl="0" fontAlgn="base">
              <a:spcBef>
                <a:spcPts val="0"/>
              </a:spcBef>
              <a:spcAft>
                <a:spcPts val="0"/>
              </a:spcAft>
              <a:buFont typeface="+mj-lt"/>
              <a:buAutoNum type="arabicPeriod" startAt="7"/>
            </a:pPr>
            <a:r>
              <a:rPr lang="en-US" sz="1800" b="0" i="0" u="none" strike="noStrike" dirty="0">
                <a:effectLst/>
                <a:latin typeface="Times New Roman" panose="02020603050405020304" pitchFamily="18" charset="0"/>
              </a:rPr>
              <a:t>You and a friend are walking over a small wooden bridge. The bridge is old and some parts are broken. You say:</a:t>
            </a:r>
          </a:p>
          <a:p>
            <a:pPr marL="0" indent="0" rtl="0">
              <a:spcBef>
                <a:spcPts val="0"/>
              </a:spcBef>
              <a:spcAft>
                <a:spcPts val="0"/>
              </a:spcAft>
              <a:buNone/>
            </a:pPr>
            <a:r>
              <a:rPr lang="en-US" sz="1800" b="0" i="0" u="none" strike="noStrike" dirty="0">
                <a:effectLst/>
                <a:latin typeface="Times New Roman" panose="02020603050405020304" pitchFamily="18" charset="0"/>
              </a:rPr>
              <a:t>(not / very safe) This bridge</a:t>
            </a:r>
            <a:r>
              <a:rPr lang="en-US" sz="1800" b="0" i="0" u="sng" dirty="0">
                <a:effectLst/>
                <a:latin typeface="Calibri" panose="020F0502020204030204" pitchFamily="34" charset="0"/>
              </a:rPr>
              <a:t>                                                                                                                                         .</a:t>
            </a:r>
            <a:endParaRPr lang="en-US" sz="1600" b="0" dirty="0">
              <a:effectLst/>
            </a:endParaRPr>
          </a:p>
          <a:p>
            <a:pPr marL="0" indent="0">
              <a:buNone/>
            </a:pPr>
            <a:br>
              <a:rPr lang="en-US" sz="1600" dirty="0"/>
            </a:br>
            <a:endParaRPr lang="en-US" sz="1800" b="0" i="0" u="none" strike="noStrike" dirty="0">
              <a:effectLst/>
              <a:latin typeface="Times New Roman" panose="02020603050405020304" pitchFamily="18"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Ион</Template>
  <TotalTime>312</TotalTime>
  <Words>1451</Words>
  <Application>Microsoft Office PowerPoint</Application>
  <PresentationFormat>Экран (4:3)</PresentationFormat>
  <Paragraphs>73</Paragraphs>
  <Slides>11</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11</vt:i4>
      </vt:variant>
    </vt:vector>
  </HeadingPairs>
  <TitlesOfParts>
    <vt:vector size="18" baseType="lpstr">
      <vt:lpstr>Arial</vt:lpstr>
      <vt:lpstr>Bahnschrift</vt:lpstr>
      <vt:lpstr>Calibri</vt:lpstr>
      <vt:lpstr>Century Gothic</vt:lpstr>
      <vt:lpstr>Times New Roman</vt:lpstr>
      <vt:lpstr>Wingdings 3</vt:lpstr>
      <vt:lpstr>Ион</vt:lpstr>
      <vt:lpstr>Презентації практичних занять з дисципліни «Іноземна мова» з галузі знань 12 «Інформаційні технології» спеціальності : 122. Комп’ютерні науки</vt:lpstr>
      <vt:lpstr>Практичне заняття 23 (2 год.)</vt:lpstr>
      <vt:lpstr>Objectives:</vt:lpstr>
      <vt:lpstr>Plan:</vt:lpstr>
      <vt:lpstr>References:</vt:lpstr>
      <vt:lpstr>Хід заняття (Procedure)</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Dreeg Show</cp:lastModifiedBy>
  <cp:revision>233</cp:revision>
  <dcterms:created xsi:type="dcterms:W3CDTF">2023-02-25T18:05:02Z</dcterms:created>
  <dcterms:modified xsi:type="dcterms:W3CDTF">2023-08-04T20:49:18Z</dcterms:modified>
</cp:coreProperties>
</file>