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2" r:id="rId9"/>
    <p:sldId id="263" r:id="rId10"/>
    <p:sldId id="264" r:id="rId11"/>
    <p:sldId id="265" r:id="rId12"/>
    <p:sldId id="266"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1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78617" y="1124744"/>
            <a:ext cx="8186766" cy="360040"/>
          </a:xfrm>
        </p:spPr>
        <p:txBody>
          <a:bodyPr>
            <a:normAutofit lnSpcReduction="10000"/>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6) </a:t>
            </a:r>
            <a:r>
              <a:rPr lang="en-US" sz="1800" b="1" i="0" u="none" strike="noStrike" dirty="0">
                <a:effectLst/>
                <a:latin typeface="Times New Roman" panose="02020603050405020304" pitchFamily="18" charset="0"/>
              </a:rPr>
              <a:t>Complete the sentences using by -</a:t>
            </a:r>
            <a:r>
              <a:rPr lang="en-US" sz="1800" b="1" i="0" u="none" strike="noStrike" dirty="0" err="1">
                <a:effectLst/>
                <a:latin typeface="Times New Roman" panose="02020603050405020304" pitchFamily="18" charset="0"/>
              </a:rPr>
              <a:t>ing</a:t>
            </a:r>
            <a:r>
              <a:rPr lang="en-US" sz="1800" b="1" i="0" u="none" strike="noStrike" dirty="0">
                <a:effectLst/>
                <a:latin typeface="Times New Roman" panose="02020603050405020304" pitchFamily="18" charset="0"/>
              </a:rPr>
              <a:t>. Choose from these verbs:</a:t>
            </a:r>
          </a:p>
        </p:txBody>
      </p:sp>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478617" y="2924944"/>
            <a:ext cx="8186766" cy="2808312"/>
          </a:xfrm>
          <a:prstGeom prst="rect">
            <a:avLst/>
          </a:prstGeom>
        </p:spPr>
        <p:txBody>
          <a:bodyPr vert="horz" lIns="91440" tIns="45720" rIns="91440" bIns="45720" rtlCol="0">
            <a:norm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rtl="0" fontAlgn="base">
              <a:spcBef>
                <a:spcPts val="395"/>
              </a:spcBef>
              <a:spcAft>
                <a:spcPts val="0"/>
              </a:spcAft>
              <a:buFont typeface="+mj-lt"/>
              <a:buAutoNum type="arabicPeriod"/>
            </a:pPr>
            <a:r>
              <a:rPr lang="en-US" sz="1600" b="0" i="0" u="none" strike="noStrike" dirty="0">
                <a:effectLst/>
                <a:latin typeface="Times New Roman" panose="02020603050405020304" pitchFamily="18" charset="0"/>
              </a:rPr>
              <a:t>The burglars got into the house</a:t>
            </a:r>
            <a:r>
              <a:rPr lang="en-US" sz="1600" b="0" i="0" u="sng" strike="noStrike" dirty="0">
                <a:effectLst/>
                <a:latin typeface="Times New Roman" panose="02020603050405020304" pitchFamily="18" charset="0"/>
              </a:rPr>
              <a:t> </a:t>
            </a:r>
            <a:r>
              <a:rPr lang="en-US" sz="1600" b="0" i="1" u="sng" strike="noStrike" dirty="0">
                <a:effectLst/>
                <a:latin typeface="Times New Roman" panose="02020603050405020304" pitchFamily="18" charset="0"/>
              </a:rPr>
              <a:t>by breaking</a:t>
            </a:r>
            <a:r>
              <a:rPr lang="en-US" sz="1600" b="0" i="0" u="none" strike="noStrike" dirty="0">
                <a:effectLst/>
                <a:latin typeface="Times New Roman" panose="02020603050405020304" pitchFamily="18" charset="0"/>
              </a:rPr>
              <a:t> a window</a:t>
            </a:r>
            <a:r>
              <a:rPr lang="en-US" sz="1600" b="0" i="1" u="none" strike="noStrike" dirty="0">
                <a:effectLst/>
                <a:latin typeface="Times New Roman" panose="02020603050405020304" pitchFamily="18" charset="0"/>
              </a:rPr>
              <a:t>.</a:t>
            </a:r>
          </a:p>
          <a:p>
            <a:pPr rtl="0" fontAlgn="base">
              <a:spcBef>
                <a:spcPts val="395"/>
              </a:spcBef>
              <a:spcAft>
                <a:spcPts val="0"/>
              </a:spcAft>
              <a:buFont typeface="+mj-lt"/>
              <a:buAutoNum type="arabicPeriod"/>
            </a:pPr>
            <a:r>
              <a:rPr lang="en-US" sz="1600" b="0" i="0" u="none" strike="noStrike" dirty="0">
                <a:effectLst/>
                <a:latin typeface="Times New Roman" panose="02020603050405020304" pitchFamily="18" charset="0"/>
              </a:rPr>
              <a:t>I was able to reach the top shelf</a:t>
            </a:r>
            <a:r>
              <a:rPr lang="en-US" sz="1600" b="0" i="0" u="sng" strike="noStrike" dirty="0">
                <a:effectLst/>
                <a:latin typeface="Times New Roman" panose="02020603050405020304" pitchFamily="18" charset="0"/>
              </a:rPr>
              <a:t> </a:t>
            </a:r>
            <a:r>
              <a:rPr lang="uk-UA" sz="1600" b="0" i="0" u="sng" strike="noStrike" dirty="0">
                <a:effectLst/>
                <a:latin typeface="Times New Roman" panose="02020603050405020304" pitchFamily="18" charset="0"/>
              </a:rPr>
              <a:t>______________</a:t>
            </a:r>
            <a:r>
              <a:rPr lang="en-US" sz="1600" b="0" i="0" u="none" strike="noStrike" dirty="0">
                <a:effectLst/>
                <a:latin typeface="Times New Roman" panose="02020603050405020304" pitchFamily="18" charset="0"/>
              </a:rPr>
              <a:t>on a chair.</a:t>
            </a:r>
            <a:endParaRPr lang="en-US" sz="1600" b="0" i="1" u="none" strike="noStrike" dirty="0">
              <a:effectLst/>
              <a:latin typeface="Times New Roman" panose="02020603050405020304" pitchFamily="18" charset="0"/>
            </a:endParaRPr>
          </a:p>
          <a:p>
            <a:pPr rtl="0" fontAlgn="base">
              <a:spcBef>
                <a:spcPts val="395"/>
              </a:spcBef>
              <a:spcAft>
                <a:spcPts val="0"/>
              </a:spcAft>
              <a:buFont typeface="+mj-lt"/>
              <a:buAutoNum type="arabicPeriod"/>
            </a:pPr>
            <a:r>
              <a:rPr lang="en-US" sz="1600" b="0" i="0" u="none" strike="noStrike" dirty="0">
                <a:effectLst/>
                <a:latin typeface="Times New Roman" panose="02020603050405020304" pitchFamily="18" charset="0"/>
              </a:rPr>
              <a:t>You turn on the computer</a:t>
            </a:r>
            <a:r>
              <a:rPr lang="uk-UA" sz="1600" b="0" i="0" u="none" strike="noStrike" dirty="0">
                <a:effectLst/>
                <a:latin typeface="Times New Roman" panose="02020603050405020304" pitchFamily="18" charset="0"/>
              </a:rPr>
              <a:t>______________</a:t>
            </a:r>
            <a:r>
              <a:rPr lang="en-US" sz="1600" b="0" i="0" u="sng" strike="noStrike" dirty="0">
                <a:effectLst/>
                <a:latin typeface="Times New Roman" panose="02020603050405020304" pitchFamily="18" charset="0"/>
              </a:rPr>
              <a:t> </a:t>
            </a:r>
            <a:r>
              <a:rPr lang="en-US" sz="1600" b="0" i="0" u="none" strike="noStrike" dirty="0">
                <a:effectLst/>
                <a:latin typeface="Times New Roman" panose="02020603050405020304" pitchFamily="18" charset="0"/>
              </a:rPr>
              <a:t>the button at the back.</a:t>
            </a:r>
            <a:endParaRPr lang="en-US" sz="1600" b="0" i="1" u="none" strike="noStrike" dirty="0">
              <a:effectLst/>
              <a:latin typeface="Times New Roman" panose="02020603050405020304" pitchFamily="18" charset="0"/>
            </a:endParaRPr>
          </a:p>
          <a:p>
            <a:pPr rtl="0" fontAlgn="base">
              <a:spcBef>
                <a:spcPts val="395"/>
              </a:spcBef>
              <a:spcAft>
                <a:spcPts val="0"/>
              </a:spcAft>
              <a:buFont typeface="+mj-lt"/>
              <a:buAutoNum type="arabicPeriod"/>
            </a:pPr>
            <a:r>
              <a:rPr lang="en-US" sz="1600" b="0" i="0" u="none" strike="noStrike" dirty="0">
                <a:effectLst/>
                <a:latin typeface="Times New Roman" panose="02020603050405020304" pitchFamily="18" charset="0"/>
              </a:rPr>
              <a:t>Kevin got himself into financial trouble</a:t>
            </a:r>
            <a:r>
              <a:rPr lang="en-US" sz="1600" b="0" i="0" u="sng" strike="noStrike" dirty="0">
                <a:effectLst/>
                <a:latin typeface="Times New Roman" panose="02020603050405020304" pitchFamily="18" charset="0"/>
              </a:rPr>
              <a:t> </a:t>
            </a:r>
            <a:r>
              <a:rPr lang="uk-UA" sz="1600" b="0" i="0" u="sng" strike="noStrike" dirty="0">
                <a:effectLst/>
                <a:latin typeface="Times New Roman" panose="02020603050405020304" pitchFamily="18" charset="0"/>
              </a:rPr>
              <a:t>_________</a:t>
            </a:r>
            <a:r>
              <a:rPr lang="en-US" sz="1600" b="0" i="0" u="none" strike="noStrike" dirty="0">
                <a:effectLst/>
                <a:latin typeface="Times New Roman" panose="02020603050405020304" pitchFamily="18" charset="0"/>
              </a:rPr>
              <a:t>too much money.</a:t>
            </a:r>
            <a:endParaRPr lang="en-US" sz="1600" b="0" i="1" u="none" strike="noStrike" dirty="0">
              <a:effectLst/>
              <a:latin typeface="Times New Roman" panose="02020603050405020304" pitchFamily="18" charset="0"/>
            </a:endParaRPr>
          </a:p>
          <a:p>
            <a:pPr rtl="0" fontAlgn="base">
              <a:spcBef>
                <a:spcPts val="395"/>
              </a:spcBef>
              <a:spcAft>
                <a:spcPts val="0"/>
              </a:spcAft>
              <a:buFont typeface="+mj-lt"/>
              <a:buAutoNum type="arabicPeriod"/>
            </a:pPr>
            <a:r>
              <a:rPr lang="en-US" sz="1600" b="0" i="0" u="none" strike="noStrike" dirty="0">
                <a:effectLst/>
                <a:latin typeface="Times New Roman" panose="02020603050405020304" pitchFamily="18" charset="0"/>
              </a:rPr>
              <a:t>You can put people’s lives in danger</a:t>
            </a:r>
            <a:r>
              <a:rPr lang="uk-UA" sz="1600" b="0" i="0" u="none" strike="noStrike" dirty="0">
                <a:effectLst/>
                <a:latin typeface="Times New Roman" panose="02020603050405020304" pitchFamily="18" charset="0"/>
              </a:rPr>
              <a:t>____________</a:t>
            </a:r>
            <a:r>
              <a:rPr lang="en-US" sz="1600" b="0" i="0" u="none" strike="noStrike" dirty="0">
                <a:effectLst/>
                <a:latin typeface="Times New Roman" panose="02020603050405020304" pitchFamily="18" charset="0"/>
              </a:rPr>
              <a:t>too fast.</a:t>
            </a:r>
            <a:endParaRPr lang="en-US" sz="1600" b="0" i="1" u="none" strike="noStrike" dirty="0">
              <a:effectLst/>
              <a:latin typeface="Times New Roman" panose="02020603050405020304" pitchFamily="18" charset="0"/>
            </a:endParaRPr>
          </a:p>
          <a:p>
            <a:pPr rtl="0" fontAlgn="base">
              <a:spcBef>
                <a:spcPts val="395"/>
              </a:spcBef>
              <a:spcAft>
                <a:spcPts val="0"/>
              </a:spcAft>
              <a:buFont typeface="+mj-lt"/>
              <a:buAutoNum type="arabicPeriod"/>
            </a:pPr>
            <a:r>
              <a:rPr lang="en-US" sz="1600" b="0" i="0" u="none" strike="noStrike" dirty="0">
                <a:effectLst/>
                <a:latin typeface="Times New Roman" panose="02020603050405020304" pitchFamily="18" charset="0"/>
              </a:rPr>
              <a:t>We made the room look nicer</a:t>
            </a:r>
            <a:r>
              <a:rPr lang="uk-UA" sz="1600" b="0" i="0" u="none" strike="noStrike" dirty="0">
                <a:effectLst/>
                <a:latin typeface="Times New Roman" panose="02020603050405020304" pitchFamily="18" charset="0"/>
              </a:rPr>
              <a:t>________________</a:t>
            </a:r>
            <a:r>
              <a:rPr lang="en-US" sz="1600" b="0" i="0" u="sng" strike="noStrike" dirty="0">
                <a:effectLst/>
                <a:latin typeface="Times New Roman" panose="02020603050405020304" pitchFamily="18" charset="0"/>
              </a:rPr>
              <a:t> </a:t>
            </a:r>
            <a:r>
              <a:rPr lang="en-US" sz="1600" b="0" i="0" u="none" strike="noStrike" dirty="0">
                <a:effectLst/>
                <a:latin typeface="Times New Roman" panose="02020603050405020304" pitchFamily="18" charset="0"/>
              </a:rPr>
              <a:t>some pictures on the walls.</a:t>
            </a:r>
            <a:endParaRPr lang="en-US" sz="1600" b="0" i="1" u="none" strike="noStrike" dirty="0">
              <a:effectLst/>
              <a:latin typeface="Times New Roman" panose="02020603050405020304" pitchFamily="18" charset="0"/>
            </a:endParaRPr>
          </a:p>
        </p:txBody>
      </p:sp>
      <p:pic>
        <p:nvPicPr>
          <p:cNvPr id="5" name="Рисунок 4">
            <a:extLst>
              <a:ext uri="{FF2B5EF4-FFF2-40B4-BE49-F238E27FC236}">
                <a16:creationId xmlns:a16="http://schemas.microsoft.com/office/drawing/2014/main" id="{62FAED43-0243-4E2F-EA32-47AFDB5AB9A7}"/>
              </a:ext>
            </a:extLst>
          </p:cNvPr>
          <p:cNvPicPr>
            <a:picLocks noChangeAspect="1"/>
          </p:cNvPicPr>
          <p:nvPr/>
        </p:nvPicPr>
        <p:blipFill>
          <a:blip r:embed="rId2"/>
          <a:stretch>
            <a:fillRect/>
          </a:stretch>
        </p:blipFill>
        <p:spPr>
          <a:xfrm>
            <a:off x="2051720" y="1875306"/>
            <a:ext cx="4355323" cy="360040"/>
          </a:xfrm>
          <a:prstGeom prst="rect">
            <a:avLst/>
          </a:prstGeom>
          <a:ln>
            <a:solidFill>
              <a:schemeClr val="accent1"/>
            </a:solid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7) </a:t>
            </a:r>
            <a:r>
              <a:rPr lang="en-US" sz="1800" b="1" i="0" u="none" strike="noStrike" dirty="0">
                <a:effectLst/>
                <a:latin typeface="Times New Roman" panose="02020603050405020304" pitchFamily="18" charset="0"/>
              </a:rPr>
              <a:t>Complete the sentences with a suitable word. Use only one word each time.</a:t>
            </a:r>
            <a:endParaRPr lang="en-US" sz="1800" b="1" i="1"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ran ten </a:t>
            </a:r>
            <a:r>
              <a:rPr lang="en-US" sz="1800" b="0" i="0" u="none" strike="noStrike" dirty="0" err="1">
                <a:effectLst/>
                <a:latin typeface="Times New Roman" panose="02020603050405020304" pitchFamily="18" charset="0"/>
              </a:rPr>
              <a:t>kilometres</a:t>
            </a:r>
            <a:r>
              <a:rPr lang="en-US" sz="1800" b="0" i="0" u="none" strike="noStrike" dirty="0">
                <a:effectLst/>
                <a:latin typeface="Times New Roman" panose="02020603050405020304" pitchFamily="18" charset="0"/>
              </a:rPr>
              <a:t> without</a:t>
            </a:r>
            <a:r>
              <a:rPr lang="en-US" sz="1800" b="0" i="0" u="sng" strike="noStrike" dirty="0">
                <a:effectLst/>
                <a:latin typeface="Times New Roman" panose="02020603050405020304" pitchFamily="18" charset="0"/>
              </a:rPr>
              <a:t> stopping</a:t>
            </a:r>
            <a:r>
              <a:rPr lang="en-US" sz="1800" b="0" i="0" u="none" strike="noStrike" dirty="0">
                <a:effectLst/>
                <a:latin typeface="Times New Roman" panose="02020603050405020304" pitchFamily="18" charset="0"/>
              </a:rPr>
              <a:t> .</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Dan left the hotel without</a:t>
            </a:r>
            <a:r>
              <a:rPr lang="uk-UA" sz="1800" b="0" i="0" u="none" strike="noStrike" dirty="0">
                <a:effectLst/>
                <a:latin typeface="Times New Roman" panose="02020603050405020304" pitchFamily="18" charset="0"/>
              </a:rPr>
              <a:t>____________</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his bill.</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It’s a nice morning. How about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for a walk?</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You need to think carefully before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____________</a:t>
            </a:r>
            <a:r>
              <a:rPr lang="en-US" sz="1800" b="0" i="0" u="none" strike="noStrike" dirty="0">
                <a:effectLst/>
                <a:latin typeface="Times New Roman" panose="02020603050405020304" pitchFamily="18" charset="0"/>
              </a:rPr>
              <a:t>an important decision.</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It was a long trip. We were tired after</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__________</a:t>
            </a:r>
            <a:r>
              <a:rPr lang="en-US" sz="1800" b="0" i="0" u="none" strike="noStrike" dirty="0">
                <a:effectLst/>
                <a:latin typeface="Times New Roman" panose="02020603050405020304" pitchFamily="18" charset="0"/>
              </a:rPr>
              <a:t>on a train for 36 hours.</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I’m not looking forward to</a:t>
            </a:r>
            <a:r>
              <a:rPr lang="uk-UA" sz="1800" b="0" i="0" u="none" strike="noStrike" dirty="0">
                <a:effectLst/>
                <a:latin typeface="Times New Roman" panose="02020603050405020304" pitchFamily="18" charset="0"/>
              </a:rPr>
              <a:t>__________</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away. I’d prefer to stay here.</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I was annoyed because the decision was made without anybody</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__________</a:t>
            </a:r>
            <a:r>
              <a:rPr lang="en-US" sz="1800" b="0" i="0" u="none" strike="noStrike" dirty="0">
                <a:effectLst/>
                <a:latin typeface="Times New Roman" panose="02020603050405020304" pitchFamily="18" charset="0"/>
              </a:rPr>
              <a:t>me.</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After</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__________</a:t>
            </a:r>
            <a:r>
              <a:rPr lang="en-US" sz="1800" b="0" i="0" u="none" strike="noStrike" dirty="0">
                <a:effectLst/>
                <a:latin typeface="Times New Roman" panose="02020603050405020304" pitchFamily="18" charset="0"/>
              </a:rPr>
              <a:t>the same job for ten years, Ellie felt she needed a change.</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We got lost because we went straight on instead of</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_____________</a:t>
            </a:r>
            <a:r>
              <a:rPr lang="en-US" sz="1800" b="0" i="0" u="none" strike="noStrike" dirty="0">
                <a:effectLst/>
                <a:latin typeface="Times New Roman" panose="02020603050405020304" pitchFamily="18" charset="0"/>
              </a:rPr>
              <a:t>left.</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I like these pictures you took. You’re good at</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____________</a:t>
            </a:r>
            <a:r>
              <a:rPr lang="en-US" sz="1800" b="0" i="0" u="none" strike="noStrike" dirty="0">
                <a:effectLst/>
                <a:latin typeface="Times New Roman" panose="02020603050405020304" pitchFamily="18" charset="0"/>
              </a:rPr>
              <a:t>pictures.</a:t>
            </a:r>
          </a:p>
          <a:p>
            <a:pPr rtl="0" fontAlgn="base">
              <a:spcBef>
                <a:spcPts val="25"/>
              </a:spcBef>
              <a:spcAft>
                <a:spcPts val="0"/>
              </a:spcAft>
              <a:buFont typeface="+mj-lt"/>
              <a:buAutoNum type="arabicPeriod"/>
            </a:pPr>
            <a:r>
              <a:rPr lang="en-US" sz="1800" b="0" i="0" u="none" strike="noStrike" dirty="0">
                <a:effectLst/>
                <a:latin typeface="Times New Roman" panose="02020603050405020304" pitchFamily="18" charset="0"/>
              </a:rPr>
              <a:t>Can you touch your toes without</a:t>
            </a:r>
            <a:r>
              <a:rPr lang="uk-UA" sz="1800" b="0" i="0" u="none" strike="noStrike" dirty="0">
                <a:effectLst/>
                <a:latin typeface="Times New Roman" panose="02020603050405020304" pitchFamily="18" charset="0"/>
              </a:rPr>
              <a:t>_____________</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your knees?</a:t>
            </a:r>
          </a:p>
          <a:p>
            <a:pPr rtl="0" fontAlgn="base">
              <a:spcBef>
                <a:spcPts val="30"/>
              </a:spcBef>
              <a:spcAft>
                <a:spcPts val="0"/>
              </a:spcAft>
              <a:buFont typeface="+mj-lt"/>
              <a:buAutoNum type="arabicPeriod"/>
            </a:pPr>
            <a:r>
              <a:rPr lang="en-US" sz="1800" b="0" i="0" u="none" strike="noStrike" dirty="0">
                <a:effectLst/>
                <a:latin typeface="Times New Roman" panose="02020603050405020304" pitchFamily="18" charset="0"/>
              </a:rPr>
              <a:t>We’ve decided to sell our car. Are you interested in</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_________</a:t>
            </a:r>
            <a:r>
              <a:rPr lang="en-US" sz="1800" b="0" i="0" u="none" strike="noStrike" dirty="0">
                <a:effectLst/>
                <a:latin typeface="Times New Roman" panose="02020603050405020304" pitchFamily="18" charset="0"/>
              </a:rPr>
              <a:t>it?</a:t>
            </a:r>
            <a:endParaRPr lang="en-US" sz="1800" b="0" i="0" u="none" strike="noStrike" dirty="0">
              <a:effectLst/>
              <a:latin typeface="Calibri" panose="020F050202020403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fontAlgn="base">
              <a:spcBef>
                <a:spcPts val="30"/>
              </a:spcBef>
              <a:spcAft>
                <a:spcPts val="0"/>
              </a:spcAft>
              <a:buNone/>
            </a:pPr>
            <a:r>
              <a:rPr lang="uk-UA" sz="1800" b="1" i="0" u="none" strike="noStrike" dirty="0">
                <a:effectLst/>
                <a:latin typeface="Times New Roman" panose="02020603050405020304" pitchFamily="18" charset="0"/>
              </a:rPr>
              <a:t>8) </a:t>
            </a:r>
            <a:r>
              <a:rPr lang="en-US" sz="1800" b="1" i="0" u="none" strike="noStrike" dirty="0">
                <a:effectLst/>
                <a:latin typeface="Times New Roman" panose="02020603050405020304" pitchFamily="18" charset="0"/>
              </a:rPr>
              <a:t>For each situation, write a sentence with I’m (not) looking forward to.</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are going on holiday next week. How do you feel?</a:t>
            </a:r>
          </a:p>
          <a:p>
            <a:pPr marL="0" indent="0" rtl="0">
              <a:spcBef>
                <a:spcPts val="0"/>
              </a:spcBef>
              <a:spcAft>
                <a:spcPts val="0"/>
              </a:spcAft>
              <a:buNone/>
            </a:pPr>
            <a:r>
              <a:rPr lang="en-US" sz="1800" b="0" i="0" u="sng" dirty="0">
                <a:effectLst/>
                <a:latin typeface="Times New Roman" panose="02020603050405020304" pitchFamily="18" charset="0"/>
              </a:rPr>
              <a:t>  I’m looking forward to going on holiday.</a:t>
            </a:r>
            <a:endParaRPr lang="en-US" sz="16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A good friend of yours is coming to visit you soon. It will be good to see her again. How do you feel?</a:t>
            </a:r>
          </a:p>
          <a:p>
            <a:pPr marL="0" indent="0" rtl="0">
              <a:spcBef>
                <a:spcPts val="0"/>
              </a:spcBef>
              <a:spcAft>
                <a:spcPts val="0"/>
              </a:spcAft>
              <a:buNone/>
            </a:pPr>
            <a:r>
              <a:rPr lang="en-US" sz="1800" b="0" i="0" u="none" strike="noStrike" dirty="0">
                <a:effectLst/>
                <a:latin typeface="Times New Roman" panose="02020603050405020304" pitchFamily="18" charset="0"/>
              </a:rPr>
              <a:t>I’m </a:t>
            </a:r>
            <a:r>
              <a:rPr lang="en-US" sz="1800" b="0" i="0" u="sng" dirty="0">
                <a:effectLst/>
                <a:latin typeface="Times New Roman" panose="02020603050405020304" pitchFamily="18" charset="0"/>
              </a:rPr>
              <a:t> </a:t>
            </a:r>
            <a:r>
              <a:rPr lang="uk-UA" sz="1800" b="0" i="0" u="sng" dirty="0">
                <a:effectLst/>
                <a:latin typeface="Times New Roman" panose="02020603050405020304" pitchFamily="18" charset="0"/>
              </a:rPr>
              <a:t>____________________________________</a:t>
            </a:r>
            <a:endParaRPr lang="en-US" sz="16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You’re going to the dentist tomorrow. You don’t enjoy visits to the dentist. How do you feel?</a:t>
            </a:r>
          </a:p>
          <a:p>
            <a:pPr marL="0" indent="0" rtl="0">
              <a:spcBef>
                <a:spcPts val="0"/>
              </a:spcBef>
              <a:spcAft>
                <a:spcPts val="0"/>
              </a:spcAft>
              <a:buNone/>
            </a:pPr>
            <a:r>
              <a:rPr lang="en-US" sz="1800" b="0" i="0" u="none" strike="noStrike" dirty="0">
                <a:effectLst/>
                <a:latin typeface="Times New Roman" panose="02020603050405020304" pitchFamily="18" charset="0"/>
              </a:rPr>
              <a:t>I’m not </a:t>
            </a:r>
            <a:r>
              <a:rPr lang="en-US" sz="1800" b="0" i="0" u="sng" dirty="0">
                <a:effectLst/>
                <a:latin typeface="Times New Roman" panose="02020603050405020304" pitchFamily="18" charset="0"/>
              </a:rPr>
              <a:t> </a:t>
            </a:r>
            <a:r>
              <a:rPr lang="uk-UA" sz="1800" b="0" i="0" u="sng" dirty="0">
                <a:effectLst/>
                <a:latin typeface="Times New Roman" panose="02020603050405020304" pitchFamily="18" charset="0"/>
              </a:rPr>
              <a:t>_________________________________</a:t>
            </a:r>
            <a:endParaRPr lang="en-US" sz="16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Rachel doesn’t like school, but she’s leaving next summer. How does she feel?</a:t>
            </a: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rPr>
              <a:t>Joe and Helen are moving to a new apartment soon. It’s much nicer than where they live now.</a:t>
            </a:r>
          </a:p>
          <a:p>
            <a:pPr marL="0" indent="0" rtl="0">
              <a:spcBef>
                <a:spcPts val="0"/>
              </a:spcBef>
              <a:spcAft>
                <a:spcPts val="0"/>
              </a:spcAft>
              <a:buNone/>
            </a:pPr>
            <a:r>
              <a:rPr lang="en-US" sz="1800" b="0" i="0" u="none" strike="noStrike" dirty="0">
                <a:effectLst/>
                <a:latin typeface="Times New Roman" panose="02020603050405020304" pitchFamily="18" charset="0"/>
              </a:rPr>
              <a:t>How do they feel?</a:t>
            </a:r>
            <a:r>
              <a:rPr lang="uk-UA" sz="1800" b="0" i="0" u="none" strike="noStrike">
                <a:effectLst/>
                <a:latin typeface="Times New Roman" panose="02020603050405020304" pitchFamily="18" charset="0"/>
              </a:rPr>
              <a:t> ________________</a:t>
            </a:r>
            <a:endParaRPr lang="en-US" sz="1600" b="0" dirty="0">
              <a:effectLst/>
            </a:endParaRPr>
          </a:p>
          <a:p>
            <a:pPr marL="0" indent="0">
              <a:buNone/>
            </a:pPr>
            <a:br>
              <a:rPr lang="en-US" sz="1600" dirty="0"/>
            </a:br>
            <a:endParaRPr lang="en-US" sz="1800" b="0" dirty="0">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a:bodyPr>
          <a:lstStyle/>
          <a:p>
            <a:pPr algn="ctr" rtl="0">
              <a:spcBef>
                <a:spcPts val="0"/>
              </a:spcBef>
              <a:spcAft>
                <a:spcPts val="0"/>
              </a:spcAft>
            </a:pPr>
            <a:r>
              <a:rPr lang="uk-UA" sz="2800" b="0" i="0" u="none" strike="noStrike" dirty="0">
                <a:solidFill>
                  <a:schemeClr val="accent3"/>
                </a:solidFill>
                <a:effectLst/>
                <a:latin typeface="Times New Roman" panose="02020603050405020304" pitchFamily="18" charset="0"/>
              </a:rPr>
              <a:t>Практичне заняття 3(2 год.)</a:t>
            </a:r>
            <a:endParaRPr lang="ru-RU" sz="28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1285893"/>
          </a:xfrm>
        </p:spPr>
        <p:txBody>
          <a:bodyPr>
            <a:noAutofit/>
          </a:bodyPr>
          <a:lstStyle/>
          <a:p>
            <a:pPr marL="107309" indent="0" algn="ctr" rtl="0">
              <a:spcBef>
                <a:spcPts val="0"/>
              </a:spcBef>
              <a:spcAft>
                <a:spcPts val="0"/>
              </a:spcAft>
              <a:buNone/>
            </a:pPr>
            <a:r>
              <a:rPr lang="en-US" sz="2400" b="1" i="0" u="none" strike="noStrike" dirty="0">
                <a:effectLst/>
                <a:latin typeface="Times New Roman" panose="02020603050405020304" pitchFamily="18" charset="0"/>
              </a:rPr>
              <a:t>Topic «Computers at work or in education. Perfect Tenses. Prepositions.»  Grammar revision</a:t>
            </a:r>
            <a:endParaRPr lang="ru-RU" sz="2400" b="1" dirty="0">
              <a:ln w="19050">
                <a:solidFill>
                  <a:schemeClr val="tx2">
                    <a:tint val="1000"/>
                  </a:schemeClr>
                </a:solidFill>
                <a:prstDash val="solid"/>
              </a:ln>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marL="0" indent="0" rtl="0">
              <a:spcBef>
                <a:spcPts val="0"/>
              </a:spcBef>
              <a:spcAft>
                <a:spcPts val="0"/>
              </a:spcAft>
              <a:buNone/>
            </a:pPr>
            <a:r>
              <a:rPr lang="en-US" sz="2400" b="0" i="0" u="none" strike="noStrike" dirty="0">
                <a:effectLst/>
                <a:latin typeface="Times New Roman" panose="02020603050405020304" pitchFamily="18" charset="0"/>
              </a:rPr>
              <a:t>- to learn new vocabulary;</a:t>
            </a:r>
            <a:endParaRPr lang="uk-UA" sz="2400" dirty="0"/>
          </a:p>
          <a:p>
            <a:pPr marL="0" indent="0" rtl="0">
              <a:spcBef>
                <a:spcPts val="0"/>
              </a:spcBef>
              <a:spcAft>
                <a:spcPts val="0"/>
              </a:spcAft>
              <a:buNone/>
            </a:pPr>
            <a:r>
              <a:rPr lang="en-US" sz="2400" b="0" i="0" u="none" strike="noStrike" dirty="0">
                <a:effectLst/>
                <a:latin typeface="Times New Roman" panose="02020603050405020304" pitchFamily="18" charset="0"/>
              </a:rPr>
              <a:t>-   to practice grammar structures;</a:t>
            </a:r>
            <a:endParaRPr lang="en-US" sz="2400" b="0" dirty="0">
              <a:effectLst/>
            </a:endParaRPr>
          </a:p>
          <a:p>
            <a:pPr marL="0" indent="0" rtl="0">
              <a:spcBef>
                <a:spcPts val="0"/>
              </a:spcBef>
              <a:spcAft>
                <a:spcPts val="0"/>
              </a:spcAft>
              <a:buNone/>
            </a:pPr>
            <a:r>
              <a:rPr lang="en-US" sz="2400" b="0" i="0" u="none" strike="noStrike" dirty="0">
                <a:effectLst/>
                <a:latin typeface="Times New Roman" panose="02020603050405020304" pitchFamily="18" charset="0"/>
              </a:rPr>
              <a:t>- to enable </a:t>
            </a:r>
            <a:r>
              <a:rPr lang="en-US" sz="2400" b="0" i="0" u="none" strike="noStrike" dirty="0" err="1">
                <a:effectLst/>
                <a:latin typeface="Times New Roman" panose="02020603050405020304" pitchFamily="18" charset="0"/>
              </a:rPr>
              <a:t>st’s</a:t>
            </a:r>
            <a:r>
              <a:rPr lang="en-US" sz="2400" b="0" i="0" u="none" strike="noStrike" dirty="0">
                <a:effectLst/>
                <a:latin typeface="Times New Roman" panose="02020603050405020304" pitchFamily="18" charset="0"/>
              </a:rPr>
              <a:t> to talk and write on the topic;</a:t>
            </a:r>
            <a:endParaRPr lang="en-US" sz="2400" b="0" dirty="0">
              <a:effectLst/>
            </a:endParaRPr>
          </a:p>
          <a:p>
            <a:pPr marL="0" indent="0" rtl="0">
              <a:spcBef>
                <a:spcPts val="0"/>
              </a:spcBef>
              <a:spcAft>
                <a:spcPts val="0"/>
              </a:spcAft>
              <a:buNone/>
            </a:pPr>
            <a:r>
              <a:rPr lang="en-US" sz="2400" b="0" i="0" u="none" strike="noStrike" dirty="0">
                <a:effectLst/>
                <a:latin typeface="Times New Roman" panose="02020603050405020304" pitchFamily="18" charset="0"/>
              </a:rPr>
              <a:t>- to </a:t>
            </a:r>
            <a:r>
              <a:rPr lang="en-US" sz="2400" b="0" i="0" u="none" strike="noStrike" dirty="0" err="1">
                <a:effectLst/>
                <a:latin typeface="Times New Roman" panose="02020603050405020304" pitchFamily="18" charset="0"/>
              </a:rPr>
              <a:t>instil</a:t>
            </a:r>
            <a:r>
              <a:rPr lang="en-US" sz="2400" b="0" i="0" u="none" strike="noStrike" dirty="0">
                <a:effectLst/>
                <a:latin typeface="Times New Roman" panose="02020603050405020304" pitchFamily="18" charset="0"/>
              </a:rPr>
              <a:t> the idea that learning languages is necessary and essential;</a:t>
            </a:r>
            <a:endParaRPr lang="en-US" sz="2400" b="0" dirty="0">
              <a:effectLst/>
            </a:endParaRPr>
          </a:p>
          <a:p>
            <a:pPr marL="0" indent="0" rtl="0">
              <a:spcBef>
                <a:spcPts val="0"/>
              </a:spcBef>
              <a:spcAft>
                <a:spcPts val="0"/>
              </a:spcAft>
              <a:buNone/>
            </a:pPr>
            <a:r>
              <a:rPr lang="en-US" sz="2400" b="0" i="0" u="none" strike="noStrike" dirty="0">
                <a:effectLst/>
                <a:latin typeface="Times New Roman" panose="02020603050405020304" pitchFamily="18" charset="0"/>
              </a:rPr>
              <a:t>- to encourage </a:t>
            </a:r>
            <a:r>
              <a:rPr lang="en-US" sz="2400" b="0" i="0" u="none" strike="noStrike" dirty="0" err="1">
                <a:effectLst/>
                <a:latin typeface="Times New Roman" panose="02020603050405020304" pitchFamily="18" charset="0"/>
              </a:rPr>
              <a:t>st’s</a:t>
            </a:r>
            <a:r>
              <a:rPr lang="en-US" sz="2400" b="0" i="0" u="none" strike="noStrike" dirty="0">
                <a:effectLst/>
                <a:latin typeface="Times New Roman" panose="02020603050405020304" pitchFamily="18" charset="0"/>
              </a:rPr>
              <a:t> to go on learning English at the next level;</a:t>
            </a:r>
            <a:endParaRPr lang="en-US" sz="2400" b="0" dirty="0">
              <a:effectLst/>
            </a:endParaRPr>
          </a:p>
          <a:p>
            <a:pPr marL="0" indent="0" rtl="0">
              <a:spcBef>
                <a:spcPts val="0"/>
              </a:spcBef>
              <a:spcAft>
                <a:spcPts val="0"/>
              </a:spcAft>
              <a:buNone/>
            </a:pPr>
            <a:r>
              <a:rPr lang="en-US" sz="2400" b="0" i="0" u="none" strike="noStrike" dirty="0">
                <a:effectLst/>
                <a:latin typeface="Times New Roman" panose="02020603050405020304" pitchFamily="18" charset="0"/>
              </a:rPr>
              <a:t>- to lay the foundations for future study in terms to basic structures, lexis, language functions and basic study</a:t>
            </a:r>
            <a:endParaRPr lang="en-US" sz="24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«Computers at work or in education. Perfect Tenses. Prepositions.»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692696"/>
            <a:ext cx="8330782" cy="5929354"/>
          </a:xfrm>
        </p:spPr>
        <p:txBody>
          <a:bodyPr>
            <a:noAutofit/>
          </a:bodyPr>
          <a:lstStyle/>
          <a:p>
            <a:pPr marL="0" indent="0" rtl="0">
              <a:spcBef>
                <a:spcPts val="0"/>
              </a:spcBef>
              <a:spcAft>
                <a:spcPts val="0"/>
              </a:spcAft>
              <a:buNone/>
            </a:pPr>
            <a:r>
              <a:rPr lang="en-US" sz="1200" b="1" i="0" u="none" strike="noStrike" dirty="0">
                <a:effectLst/>
                <a:latin typeface="Times New Roman" panose="02020603050405020304" pitchFamily="18" charset="0"/>
              </a:rPr>
              <a:t>Computers at work or in education</a:t>
            </a:r>
            <a:endParaRPr lang="en-US" sz="1200" b="0" dirty="0">
              <a:effectLst/>
            </a:endParaRPr>
          </a:p>
          <a:p>
            <a:pPr indent="0" algn="just" rtl="0">
              <a:spcBef>
                <a:spcPts val="0"/>
              </a:spcBef>
              <a:spcAft>
                <a:spcPts val="0"/>
              </a:spcAft>
              <a:buNone/>
            </a:pPr>
            <a:r>
              <a:rPr lang="uk-UA" sz="1200" b="0" i="0" u="none" strike="noStrike" dirty="0">
                <a:effectLst/>
                <a:latin typeface="Times New Roman" panose="02020603050405020304" pitchFamily="18" charset="0"/>
              </a:rPr>
              <a:t> </a:t>
            </a:r>
            <a:r>
              <a:rPr lang="en-US" sz="1200" b="0" i="0" u="none" strike="noStrike" dirty="0">
                <a:effectLst/>
                <a:latin typeface="Arial" panose="020B0604020202020204" pitchFamily="34" charset="0"/>
                <a:cs typeface="Arial" panose="020B0604020202020204" pitchFamily="34" charset="0"/>
              </a:rPr>
              <a:t>Computer Based Training (CBT) offers a low cost solution to training needs where you need to train a large amount of people on a single subject. These programs are normally supplied on CD-ROM and combine text, graphics and sound. Packages range from general encyclopedias right through to learning a foreign language.</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en-US" sz="1200" b="0" i="0" u="none" strike="noStrike" dirty="0">
                <a:effectLst/>
                <a:latin typeface="Arial" panose="020B0604020202020204" pitchFamily="34" charset="0"/>
                <a:cs typeface="Arial" panose="020B0604020202020204" pitchFamily="34" charset="0"/>
              </a:rPr>
              <a:t>Automated production systems</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uk-UA" sz="1200" b="0" i="0" u="none" strike="noStrike" dirty="0">
                <a:effectLst/>
                <a:latin typeface="Arial" panose="020B0604020202020204" pitchFamily="34" charset="0"/>
                <a:cs typeface="Arial" panose="020B0604020202020204" pitchFamily="34" charset="0"/>
              </a:rPr>
              <a:t> </a:t>
            </a:r>
            <a:r>
              <a:rPr lang="en-US" sz="1200" b="0" i="0" u="none" strike="noStrike" dirty="0">
                <a:effectLst/>
                <a:latin typeface="Arial" panose="020B0604020202020204" pitchFamily="34" charset="0"/>
                <a:cs typeface="Arial" panose="020B0604020202020204" pitchFamily="34" charset="0"/>
              </a:rPr>
              <a:t>Many car factories are almost completely automated and the cars are assembled by computer-controlled robots. This automation is becoming increasingly common throughout industry.</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en-US" sz="1200" b="0" i="0" u="none" strike="noStrike" dirty="0">
                <a:effectLst/>
                <a:latin typeface="Arial" panose="020B0604020202020204" pitchFamily="34" charset="0"/>
                <a:cs typeface="Arial" panose="020B0604020202020204" pitchFamily="34" charset="0"/>
              </a:rPr>
              <a:t>Many products are designed using CAD (Computer Aided Design) programs to produce exact specifications and detailed drawings on the computer before producing models of new products.</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uk-UA" sz="1200" b="0" i="0" u="none" strike="noStrike" dirty="0">
                <a:effectLst/>
                <a:latin typeface="Arial" panose="020B0604020202020204" pitchFamily="34" charset="0"/>
                <a:cs typeface="Arial" panose="020B0604020202020204" pitchFamily="34" charset="0"/>
              </a:rPr>
              <a:t> </a:t>
            </a:r>
            <a:r>
              <a:rPr lang="en-US" sz="1200" b="0" i="0" u="none" strike="noStrike" dirty="0">
                <a:effectLst/>
                <a:latin typeface="Arial" panose="020B0604020202020204" pitchFamily="34" charset="0"/>
                <a:cs typeface="Arial" panose="020B0604020202020204" pitchFamily="34" charset="0"/>
              </a:rPr>
              <a:t>Types of systems used in business</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uk-UA" sz="1200" b="0" i="0" u="none" strike="noStrike" dirty="0">
                <a:effectLst/>
                <a:latin typeface="Arial" panose="020B0604020202020204" pitchFamily="34" charset="0"/>
                <a:cs typeface="Arial" panose="020B0604020202020204" pitchFamily="34" charset="0"/>
              </a:rPr>
              <a:t> </a:t>
            </a:r>
            <a:r>
              <a:rPr lang="en-US" sz="1200" b="0" i="0" u="none" strike="noStrike" dirty="0">
                <a:effectLst/>
                <a:latin typeface="Arial" panose="020B0604020202020204" pitchFamily="34" charset="0"/>
                <a:cs typeface="Arial" panose="020B0604020202020204" pitchFamily="34" charset="0"/>
              </a:rPr>
              <a:t>Computers are ideally suited to a wide range of business activities. In many cases, the use of computers has results in companies shedding staff and becoming more efficient. The flip slide is that many businesses such as banks while more efficient are also becoming more impersonal.</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en-US" sz="1200" b="0" i="0" u="none" strike="noStrike" dirty="0">
                <a:effectLst/>
                <a:latin typeface="Arial" panose="020B0604020202020204" pitchFamily="34" charset="0"/>
                <a:cs typeface="Arial" panose="020B0604020202020204" pitchFamily="34" charset="0"/>
              </a:rPr>
              <a:t>Stock control is ideal for automation and in many companies, it is now completely computerized. The stock control system keeps track of the number of items in stock and can automatically order replacement items when required.</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en-US" sz="1200" b="0" i="0" u="none" strike="noStrike" dirty="0">
                <a:effectLst/>
                <a:latin typeface="Arial" panose="020B0604020202020204" pitchFamily="34" charset="0"/>
                <a:cs typeface="Arial" panose="020B0604020202020204" pitchFamily="34" charset="0"/>
              </a:rPr>
              <a:t>In most large organizations, the accounts are maintained by a computerized system. Due to the repetitive nature of accounts, a computer system is ideally suited to this task and accuracy is guaranteed.</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en-US" sz="1200" b="0" i="0" u="none" strike="noStrike" dirty="0">
                <a:effectLst/>
                <a:latin typeface="Arial" panose="020B0604020202020204" pitchFamily="34" charset="0"/>
                <a:cs typeface="Arial" panose="020B0604020202020204" pitchFamily="34" charset="0"/>
              </a:rPr>
              <a:t>In many companies, the traditional fax machine has been completely replaced by the ability to send and receive faxes directly from a desktop computer. </a:t>
            </a:r>
            <a:r>
              <a:rPr lang="uk-UA" sz="1200" b="0" i="0" u="none" strike="noStrike" dirty="0">
                <a:effectLst/>
                <a:latin typeface="Arial" panose="020B0604020202020204" pitchFamily="34" charset="0"/>
                <a:cs typeface="Arial" panose="020B0604020202020204" pitchFamily="34" charset="0"/>
              </a:rPr>
              <a:t>                </a:t>
            </a:r>
            <a:r>
              <a:rPr lang="en-US" sz="1200" b="0" i="0" u="none" strike="noStrike" dirty="0">
                <a:effectLst/>
                <a:latin typeface="Arial" panose="020B0604020202020204" pitchFamily="34" charset="0"/>
                <a:cs typeface="Arial" panose="020B0604020202020204" pitchFamily="34" charset="0"/>
              </a:rPr>
              <a:t>This is far more efficient as you do not have to waste time walking to and from the fax machine. In addition, the quality of the faxes sent and received is much higher. In a similar manner, the traditional answering machine has largely been replaced by voice mail. Using this system, the message can be stored on your own computer and played back when you return to your office.</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en-US" sz="1200" b="0" i="0" u="none" strike="noStrike" dirty="0">
                <a:effectLst/>
                <a:latin typeface="Arial" panose="020B0604020202020204" pitchFamily="34" charset="0"/>
                <a:cs typeface="Arial" panose="020B0604020202020204" pitchFamily="34" charset="0"/>
              </a:rPr>
              <a:t>The phrase Email refers to Electronic Mail, which operates in the same way as the traditional mail system but has the advantage that mail is sent and received instantaneously (on a world wide basis). Most Email packages are very easy to learn and used properly can greatly enhance productivity.</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uk-UA" sz="1200" b="0" i="0" u="none" strike="noStrike" dirty="0">
                <a:effectLst/>
                <a:latin typeface="Arial" panose="020B0604020202020204" pitchFamily="34" charset="0"/>
                <a:cs typeface="Arial" panose="020B0604020202020204" pitchFamily="34" charset="0"/>
              </a:rPr>
              <a:t> </a:t>
            </a:r>
            <a:r>
              <a:rPr lang="en-US" sz="1200" b="0" i="0" u="none" strike="noStrike" dirty="0">
                <a:effectLst/>
                <a:latin typeface="Arial" panose="020B0604020202020204" pitchFamily="34" charset="0"/>
                <a:cs typeface="Arial" panose="020B0604020202020204" pitchFamily="34" charset="0"/>
              </a:rPr>
              <a:t>A word processing program (such as Microsoft Word) allows you to easily produce letter, memos, etc. You can easily mail merge a list of names and addresses to produce mass mailers, individually addressed to customers or subscribers.</a:t>
            </a:r>
            <a:endParaRPr lang="en-US" sz="1200" b="0" dirty="0">
              <a:effectLst/>
              <a:latin typeface="Arial" panose="020B0604020202020204" pitchFamily="34" charset="0"/>
              <a:cs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124744"/>
            <a:ext cx="8330782" cy="5929354"/>
          </a:xfrm>
        </p:spPr>
        <p:txBody>
          <a:bodyPr>
            <a:noAutofit/>
          </a:bodyPr>
          <a:lstStyle/>
          <a:p>
            <a:pPr indent="0" algn="just" rtl="0">
              <a:spcBef>
                <a:spcPts val="0"/>
              </a:spcBef>
              <a:spcAft>
                <a:spcPts val="0"/>
              </a:spcAft>
              <a:buNone/>
            </a:pPr>
            <a:r>
              <a:rPr lang="en-US" sz="1200" b="0" i="0" u="none" strike="noStrike" dirty="0">
                <a:effectLst/>
                <a:latin typeface="Arial" panose="020B0604020202020204" pitchFamily="34" charset="0"/>
                <a:cs typeface="Arial" panose="020B0604020202020204" pitchFamily="34" charset="0"/>
              </a:rPr>
              <a:t>A spreadsheet program (such as Microsoft Excel) allows you to work out a company’s income, expenditure and then calculate the balance. It allows you to make “what if” type projections of how the company will fair in the future and to forecast how changes in prices will affect profits.</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uk-UA" sz="1200" b="0" i="0" u="none" strike="noStrike" dirty="0">
                <a:effectLst/>
                <a:latin typeface="Arial" panose="020B0604020202020204" pitchFamily="34" charset="0"/>
                <a:cs typeface="Arial" panose="020B0604020202020204" pitchFamily="34" charset="0"/>
              </a:rPr>
              <a:t> </a:t>
            </a:r>
            <a:r>
              <a:rPr lang="en-US" sz="1200" b="0" i="0" u="none" strike="noStrike" dirty="0">
                <a:effectLst/>
                <a:latin typeface="Arial" panose="020B0604020202020204" pitchFamily="34" charset="0"/>
                <a:cs typeface="Arial" panose="020B0604020202020204" pitchFamily="34" charset="0"/>
              </a:rPr>
              <a:t>A database program (such as Microsoft Access) allows you to compile information and then to search this information to extract just the information you require. For instance, if you have a database of all the equipment housed within an office you can very simply produce a report listing only the equipment above a certain value.</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en-US" sz="1200" b="0" i="0" u="none" strike="noStrike" dirty="0">
                <a:effectLst/>
                <a:latin typeface="Arial" panose="020B0604020202020204" pitchFamily="34" charset="0"/>
                <a:cs typeface="Arial" panose="020B0604020202020204" pitchFamily="34" charset="0"/>
              </a:rPr>
              <a:t>received instantaneously (on a world wide basis). Most Email packages are very easy to learn and used properly can greatly enhance productivity.</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uk-UA" sz="1200" b="0" i="0" u="none" strike="noStrike" dirty="0">
                <a:effectLst/>
                <a:latin typeface="Arial" panose="020B0604020202020204" pitchFamily="34" charset="0"/>
                <a:cs typeface="Arial" panose="020B0604020202020204" pitchFamily="34" charset="0"/>
              </a:rPr>
              <a:t> </a:t>
            </a:r>
            <a:r>
              <a:rPr lang="en-US" sz="1200" b="0" i="0" u="none" strike="noStrike" dirty="0">
                <a:effectLst/>
                <a:latin typeface="Arial" panose="020B0604020202020204" pitchFamily="34" charset="0"/>
                <a:cs typeface="Arial" panose="020B0604020202020204" pitchFamily="34" charset="0"/>
              </a:rPr>
              <a:t>A word processing program (such as Microsoft Word) allows you to easily produce letter, memos, etc. You can easily mail merge a list of names and addresses to produce mass mailers, individually addressed to customers or subscribers.</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uk-UA" sz="1200" b="0" i="0" u="none" strike="noStrike" dirty="0">
                <a:effectLst/>
                <a:latin typeface="Arial" panose="020B0604020202020204" pitchFamily="34" charset="0"/>
                <a:cs typeface="Arial" panose="020B0604020202020204" pitchFamily="34" charset="0"/>
              </a:rPr>
              <a:t> </a:t>
            </a:r>
            <a:r>
              <a:rPr lang="en-US" sz="1200" b="0" i="0" u="none" strike="noStrike" dirty="0">
                <a:effectLst/>
                <a:latin typeface="Arial" panose="020B0604020202020204" pitchFamily="34" charset="0"/>
                <a:cs typeface="Arial" panose="020B0604020202020204" pitchFamily="34" charset="0"/>
              </a:rPr>
              <a:t>A spreadsheet program (such as Microsoft Excel) allows you to work out a company’s income, expenditure and then calculate the balance. It allows you to make “what if” type projections of how the company will fair in the future and to forecast how changes in prices will affect profits.</a:t>
            </a:r>
            <a:endParaRPr lang="en-US" sz="1200" b="0" dirty="0">
              <a:effectLst/>
              <a:latin typeface="Arial" panose="020B0604020202020204" pitchFamily="34" charset="0"/>
              <a:cs typeface="Arial" panose="020B0604020202020204" pitchFamily="34" charset="0"/>
            </a:endParaRPr>
          </a:p>
          <a:p>
            <a:pPr indent="0" algn="just" rtl="0">
              <a:spcBef>
                <a:spcPts val="0"/>
              </a:spcBef>
              <a:spcAft>
                <a:spcPts val="0"/>
              </a:spcAft>
              <a:buNone/>
            </a:pPr>
            <a:r>
              <a:rPr lang="uk-UA" sz="1200" b="0" i="0" u="none" strike="noStrike" dirty="0">
                <a:effectLst/>
                <a:latin typeface="Arial" panose="020B0604020202020204" pitchFamily="34" charset="0"/>
                <a:cs typeface="Arial" panose="020B0604020202020204" pitchFamily="34" charset="0"/>
              </a:rPr>
              <a:t>  </a:t>
            </a:r>
            <a:r>
              <a:rPr lang="en-US" sz="1200" b="0" i="0" u="none" strike="noStrike" dirty="0">
                <a:effectLst/>
                <a:latin typeface="Arial" panose="020B0604020202020204" pitchFamily="34" charset="0"/>
                <a:cs typeface="Arial" panose="020B0604020202020204" pitchFamily="34" charset="0"/>
              </a:rPr>
              <a:t>A database program (such as Microsoft Access) allows you to compile information and then to search this information to extract just the information you require. For instance, if you have a database of all the equipment housed within an office you can very simply produce a report listing only the equipment above a certain value.</a:t>
            </a:r>
            <a:endParaRPr lang="en-US" sz="1200" b="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0459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5) </a:t>
            </a:r>
            <a:r>
              <a:rPr lang="en-US" sz="1800" b="1" i="0" u="none" strike="noStrike" dirty="0">
                <a:effectLst/>
                <a:latin typeface="Times New Roman" panose="02020603050405020304" pitchFamily="18" charset="0"/>
              </a:rPr>
              <a:t>Complete the second sentence so that it means the same as the first.</a:t>
            </a:r>
            <a:endParaRPr lang="en-US" sz="1800" b="0" i="0" u="none" strike="noStrike" dirty="0">
              <a:effectLst/>
              <a:latin typeface="Calibri" panose="020F0502020204030204" pitchFamily="34"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Why is it useful to have a car?</a:t>
            </a:r>
          </a:p>
          <a:p>
            <a:pPr marL="0" indent="0" rtl="0">
              <a:spcBef>
                <a:spcPts val="0"/>
              </a:spcBef>
              <a:spcAft>
                <a:spcPts val="0"/>
              </a:spcAft>
              <a:buNone/>
            </a:pPr>
            <a:r>
              <a:rPr lang="en-US" sz="1800" b="0" i="0" u="none" strike="noStrike" dirty="0">
                <a:effectLst/>
                <a:latin typeface="Times New Roman" panose="02020603050405020304" pitchFamily="18" charset="0"/>
              </a:rPr>
              <a:t>What are the advantages of</a:t>
            </a:r>
            <a:r>
              <a:rPr lang="en-US" sz="1800" b="0" i="0" u="sng" dirty="0">
                <a:effectLst/>
                <a:latin typeface="Times New Roman" panose="02020603050405020304" pitchFamily="18" charset="0"/>
              </a:rPr>
              <a:t> </a:t>
            </a:r>
            <a:r>
              <a:rPr lang="en-US" sz="1800" b="0" i="1" u="sng" dirty="0">
                <a:effectLst/>
                <a:latin typeface="Times New Roman" panose="02020603050405020304" pitchFamily="18" charset="0"/>
              </a:rPr>
              <a:t>having a car</a:t>
            </a:r>
            <a:r>
              <a:rPr lang="en-US" sz="1800" b="0" i="1"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I don’t intend to apply for the job.</a:t>
            </a:r>
          </a:p>
          <a:p>
            <a:pPr marL="0" indent="0" rtl="0">
              <a:spcBef>
                <a:spcPts val="0"/>
              </a:spcBef>
              <a:spcAft>
                <a:spcPts val="0"/>
              </a:spcAft>
              <a:buNone/>
            </a:pPr>
            <a:r>
              <a:rPr lang="en-US" sz="1800" b="0" i="0" u="none" strike="noStrike" dirty="0">
                <a:effectLst/>
                <a:latin typeface="Times New Roman" panose="02020603050405020304" pitchFamily="18" charset="0"/>
              </a:rPr>
              <a:t>I have no intention of.</a:t>
            </a:r>
            <a:r>
              <a:rPr lang="uk-UA" sz="1800" b="0" i="0" u="none" strike="noStrike" dirty="0">
                <a:effectLst/>
                <a:latin typeface="Times New Roman" panose="02020603050405020304" pitchFamily="18" charset="0"/>
              </a:rPr>
              <a:t>_______________________________________</a:t>
            </a:r>
            <a:endParaRPr lang="en-US" sz="16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Helen has a good memory for names.</a:t>
            </a:r>
          </a:p>
          <a:p>
            <a:pPr marL="0" indent="0" rtl="0">
              <a:spcBef>
                <a:spcPts val="0"/>
              </a:spcBef>
              <a:spcAft>
                <a:spcPts val="0"/>
              </a:spcAft>
              <a:buNone/>
            </a:pPr>
            <a:r>
              <a:rPr lang="en-US" sz="1800" b="0" i="0" u="none" strike="noStrike" dirty="0">
                <a:effectLst/>
                <a:latin typeface="Times New Roman" panose="02020603050405020304" pitchFamily="18" charset="0"/>
              </a:rPr>
              <a:t>Helen is good at.</a:t>
            </a:r>
            <a:r>
              <a:rPr lang="uk-UA" sz="1800" b="0" i="0" u="none" strike="noStrike" dirty="0">
                <a:effectLst/>
                <a:latin typeface="Times New Roman" panose="02020603050405020304" pitchFamily="18" charset="0"/>
              </a:rPr>
              <a:t>___________________________________________</a:t>
            </a:r>
            <a:endParaRPr lang="en-US" sz="16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You probably won’t win the lottery. You have little chance.</a:t>
            </a:r>
          </a:p>
          <a:p>
            <a:pPr marL="0" indent="0" rtl="0">
              <a:spcBef>
                <a:spcPts val="0"/>
              </a:spcBef>
              <a:spcAft>
                <a:spcPts val="0"/>
              </a:spcAft>
              <a:buNone/>
            </a:pPr>
            <a:r>
              <a:rPr lang="en-US" sz="1800" b="0" i="0" u="none" strike="noStrike" dirty="0">
                <a:effectLst/>
                <a:latin typeface="Times New Roman" panose="02020603050405020304" pitchFamily="18" charset="0"/>
              </a:rPr>
              <a:t>You have little chance of.</a:t>
            </a:r>
            <a:r>
              <a:rPr lang="uk-UA" sz="1800" b="0" i="0" u="none" strike="noStrike" dirty="0">
                <a:effectLst/>
                <a:latin typeface="Times New Roman" panose="02020603050405020304" pitchFamily="18" charset="0"/>
              </a:rPr>
              <a:t>____________________________________</a:t>
            </a:r>
            <a:endParaRPr lang="en-US" sz="1600" b="0" dirty="0">
              <a:effectLst/>
            </a:endParaRP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rPr>
              <a:t>Did you get into trouble because you were late?</a:t>
            </a:r>
          </a:p>
          <a:p>
            <a:pPr marL="0" indent="0" rtl="0">
              <a:spcBef>
                <a:spcPts val="0"/>
              </a:spcBef>
              <a:spcAft>
                <a:spcPts val="0"/>
              </a:spcAft>
              <a:buNone/>
            </a:pPr>
            <a:r>
              <a:rPr lang="en-US" sz="1800" b="0" i="0" u="none" strike="noStrike" dirty="0">
                <a:effectLst/>
                <a:latin typeface="Times New Roman" panose="02020603050405020304" pitchFamily="18" charset="0"/>
              </a:rPr>
              <a:t>Did you get into trouble for?</a:t>
            </a:r>
            <a:r>
              <a:rPr lang="uk-UA" sz="1800" b="0" i="0" u="none" strike="noStrike" dirty="0">
                <a:effectLst/>
                <a:latin typeface="Times New Roman" panose="02020603050405020304" pitchFamily="18" charset="0"/>
              </a:rPr>
              <a:t>__________________________________</a:t>
            </a:r>
            <a:endParaRPr lang="en-US" sz="1600" b="0" dirty="0">
              <a:effectLst/>
            </a:endParaRPr>
          </a:p>
          <a:p>
            <a:pPr rtl="0" fontAlgn="base">
              <a:spcBef>
                <a:spcPts val="0"/>
              </a:spcBef>
              <a:spcAft>
                <a:spcPts val="0"/>
              </a:spcAft>
              <a:buFont typeface="+mj-lt"/>
              <a:buAutoNum type="arabicPeriod" startAt="6"/>
            </a:pPr>
            <a:r>
              <a:rPr lang="en-US" sz="1800" b="0" i="0" u="none" strike="noStrike" dirty="0">
                <a:effectLst/>
                <a:latin typeface="Times New Roman" panose="02020603050405020304" pitchFamily="18" charset="0"/>
              </a:rPr>
              <a:t>We didn’t eat at home. We went to a restaurant instead.</a:t>
            </a:r>
          </a:p>
          <a:p>
            <a:pPr marL="0" indent="0" rtl="0">
              <a:spcBef>
                <a:spcPts val="0"/>
              </a:spcBef>
              <a:spcAft>
                <a:spcPts val="0"/>
              </a:spcAft>
              <a:buNone/>
            </a:pPr>
            <a:r>
              <a:rPr lang="en-US" sz="1800" b="0" i="0" u="none" strike="noStrike" dirty="0">
                <a:effectLst/>
                <a:latin typeface="Times New Roman" panose="02020603050405020304" pitchFamily="18" charset="0"/>
              </a:rPr>
              <a:t>We went to a restaurant instead of.</a:t>
            </a:r>
            <a:r>
              <a:rPr lang="uk-UA" sz="1800" b="0" i="0" u="none" strike="noStrike" dirty="0">
                <a:effectLst/>
                <a:latin typeface="Times New Roman" panose="02020603050405020304" pitchFamily="18" charset="0"/>
              </a:rPr>
              <a:t>_____________________________</a:t>
            </a:r>
            <a:endParaRPr lang="en-US" sz="1600" b="0" dirty="0">
              <a:effectLst/>
            </a:endParaRPr>
          </a:p>
          <a:p>
            <a:pPr rtl="0" fontAlgn="base">
              <a:spcBef>
                <a:spcPts val="0"/>
              </a:spcBef>
              <a:spcAft>
                <a:spcPts val="0"/>
              </a:spcAft>
              <a:buFont typeface="+mj-lt"/>
              <a:buAutoNum type="arabicPeriod" startAt="7"/>
            </a:pPr>
            <a:r>
              <a:rPr lang="en-US" sz="1800" b="0" i="0" u="none" strike="noStrike" dirty="0">
                <a:effectLst/>
                <a:latin typeface="Times New Roman" panose="02020603050405020304" pitchFamily="18" charset="0"/>
              </a:rPr>
              <a:t>We got into the exhibition. We didn’t have to queue.</a:t>
            </a:r>
          </a:p>
          <a:p>
            <a:pPr marL="0" indent="0" rtl="0">
              <a:spcBef>
                <a:spcPts val="0"/>
              </a:spcBef>
              <a:spcAft>
                <a:spcPts val="0"/>
              </a:spcAft>
              <a:buNone/>
            </a:pPr>
            <a:r>
              <a:rPr lang="en-US" sz="1800" b="0" i="0" u="none" strike="noStrike" dirty="0">
                <a:effectLst/>
                <a:latin typeface="Times New Roman" panose="02020603050405020304" pitchFamily="18" charset="0"/>
              </a:rPr>
              <a:t>We got into the exhibition without.</a:t>
            </a:r>
            <a:r>
              <a:rPr lang="uk-UA" sz="1800" b="0" i="0" u="none" strike="noStrike" dirty="0">
                <a:effectLst/>
                <a:latin typeface="Times New Roman" panose="02020603050405020304" pitchFamily="18" charset="0"/>
              </a:rPr>
              <a:t>_____________________________</a:t>
            </a:r>
            <a:endParaRPr lang="en-US" sz="1600" b="0" dirty="0">
              <a:effectLst/>
            </a:endParaRPr>
          </a:p>
          <a:p>
            <a:pPr rtl="0" fontAlgn="base">
              <a:spcBef>
                <a:spcPts val="0"/>
              </a:spcBef>
              <a:spcAft>
                <a:spcPts val="0"/>
              </a:spcAft>
              <a:buFont typeface="+mj-lt"/>
              <a:buAutoNum type="arabicPeriod" startAt="8"/>
            </a:pPr>
            <a:r>
              <a:rPr lang="en-US" sz="1800" b="0" i="0" u="none" strike="noStrike" dirty="0">
                <a:effectLst/>
                <a:latin typeface="Times New Roman" panose="02020603050405020304" pitchFamily="18" charset="0"/>
              </a:rPr>
              <a:t>Amy is 90 years old, but she’s fit and healthy.</a:t>
            </a:r>
          </a:p>
          <a:p>
            <a:pPr marL="0" indent="0" rtl="0">
              <a:spcBef>
                <a:spcPts val="0"/>
              </a:spcBef>
              <a:spcAft>
                <a:spcPts val="0"/>
              </a:spcAft>
              <a:buNone/>
            </a:pPr>
            <a:r>
              <a:rPr lang="en-US" sz="1800" b="0" i="0" u="none" strike="noStrike" dirty="0">
                <a:effectLst/>
                <a:latin typeface="Times New Roman" panose="02020603050405020304" pitchFamily="18" charset="0"/>
              </a:rPr>
              <a:t>Amy is fit and healthy despite</a:t>
            </a:r>
            <a:r>
              <a:rPr lang="uk-UA" sz="1800" b="0" i="0" u="none" strike="noStrike" dirty="0">
                <a:effectLst/>
                <a:latin typeface="Times New Roman" panose="02020603050405020304" pitchFamily="18" charset="0"/>
              </a:rPr>
              <a:t>_________________________________</a:t>
            </a:r>
            <a:endParaRPr lang="en-US" sz="1600" b="0" dirty="0">
              <a:effectLst/>
            </a:endParaRPr>
          </a:p>
          <a:p>
            <a:pPr marL="0" indent="0">
              <a:buNone/>
            </a:pPr>
            <a:br>
              <a:rPr lang="en-US" sz="1600" dirty="0"/>
            </a:br>
            <a:endParaRPr lang="en-US" sz="1600" b="0" dirty="0">
              <a:effectLs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139</TotalTime>
  <Words>1897</Words>
  <Application>Microsoft Office PowerPoint</Application>
  <PresentationFormat>Экран (4:3)</PresentationFormat>
  <Paragraphs>102</Paragraphs>
  <Slides>13</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13</vt:i4>
      </vt:variant>
    </vt:vector>
  </HeadingPairs>
  <TitlesOfParts>
    <vt:vector size="20" baseType="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3(2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69</cp:revision>
  <dcterms:created xsi:type="dcterms:W3CDTF">2023-02-25T18:05:02Z</dcterms:created>
  <dcterms:modified xsi:type="dcterms:W3CDTF">2023-08-04T14:22:41Z</dcterms:modified>
</cp:coreProperties>
</file>