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Use your own ideas to complete these sentences. Use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She’s a very interesting person. I always enjoy</a:t>
            </a:r>
            <a:r>
              <a:rPr lang="en-US" sz="1800" b="0" i="0" u="sng" strike="noStrike" dirty="0">
                <a:effectLst/>
                <a:latin typeface="Times New Roman" panose="02020603050405020304" pitchFamily="18" charset="0"/>
              </a:rPr>
              <a:t> talking to her</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feeling very well. I don’t fancy</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afraid there aren’t any chairs. I hope you don’t mind</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was a beautiful day, so I suggested</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movie was very funny. I couldn’t stop</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car is unreliable. It keeps</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a:t>
            </a:r>
            <a:r>
              <a:rPr lang="uk-UA" sz="1800" b="1" i="0" u="none" strike="noStrike" dirty="0">
                <a:effectLst/>
                <a:latin typeface="Times New Roman" panose="02020603050405020304" pitchFamily="18" charset="0"/>
              </a:rPr>
              <a:t> </a:t>
            </a:r>
            <a:r>
              <a:rPr lang="en-US" sz="1800" b="1" i="0" u="none" strike="noStrike" dirty="0">
                <a:effectLst/>
                <a:latin typeface="Times New Roman" panose="02020603050405020304" pitchFamily="18" charset="0"/>
              </a:rPr>
              <a:t>Put the verb into the correct form,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to …</a:t>
            </a:r>
            <a:r>
              <a:rPr lang="en-US" sz="1800" b="1"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denied</a:t>
            </a:r>
            <a:r>
              <a:rPr lang="en-US" sz="1800" b="0" i="0" u="sng" strike="noStrike" dirty="0">
                <a:effectLst/>
                <a:latin typeface="Times New Roman" panose="02020603050405020304" pitchFamily="18" charset="0"/>
              </a:rPr>
              <a:t> stealing</a:t>
            </a:r>
            <a:r>
              <a:rPr lang="en-US" sz="1800" b="0" i="0" u="none" strike="noStrike" dirty="0">
                <a:effectLst/>
                <a:latin typeface="Times New Roman" panose="02020603050405020304" pitchFamily="18" charset="0"/>
              </a:rPr>
              <a:t> the money. (steal)</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don’t enjoy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very much. (drive)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 can’t afford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away. I don’t have enough money. (go)</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Have you ever considered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live in another country? (go)</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We were unlucky to lose the </a:t>
            </a:r>
            <a:r>
              <a:rPr lang="en-US" sz="1800" b="0" i="0" u="none" strike="noStrike" dirty="0" err="1">
                <a:effectLst/>
                <a:latin typeface="Times New Roman" panose="02020603050405020304" pitchFamily="18" charset="0"/>
              </a:rPr>
              <a:t>game.We</a:t>
            </a:r>
            <a:r>
              <a:rPr lang="en-US" sz="1800" b="0" i="0" u="none" strike="noStrike" dirty="0">
                <a:effectLst/>
                <a:latin typeface="Times New Roman" panose="02020603050405020304" pitchFamily="18" charset="0"/>
              </a:rPr>
              <a:t> played well and deserved</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r>
              <a:rPr lang="en-US" sz="1800" b="0" i="0" u="none" strike="noStrike" dirty="0">
                <a:effectLst/>
                <a:latin typeface="Times New Roman" panose="02020603050405020304" pitchFamily="18" charset="0"/>
              </a:rPr>
              <a:t> (win)</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Why do you keep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me questions? Leave me alone! (ask)</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Please stop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me questions! (ask)</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refuse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any more questions. (answer)</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The driver of one of the cars admitted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accident. (cause)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Mark needed our help, and we promised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what we could. (do)</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don’t mind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alone, but I’d rather be with other people. (be)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The wall was quite high, but I managed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over it. (climb)</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Sarah doesn’t know about the meeting. I forgot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her. (tell)</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I’ve enjoyed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to you. I hope</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r>
              <a:rPr lang="en-US" sz="1800" b="0" i="0" u="none" strike="noStrike" dirty="0">
                <a:effectLst/>
                <a:latin typeface="Times New Roman" panose="02020603050405020304" pitchFamily="18" charset="0"/>
              </a:rPr>
              <a:t>you again soon. (talk, see)</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14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3200" b="1" i="0" u="none" strike="noStrike" dirty="0">
                <a:effectLst/>
                <a:latin typeface="Times New Roman" panose="02020603050405020304" pitchFamily="18" charset="0"/>
              </a:rPr>
              <a:t>Topic «</a:t>
            </a:r>
            <a:r>
              <a:rPr lang="en-US" sz="3200" b="1" i="0" u="none" strike="noStrike" dirty="0" err="1">
                <a:effectLst/>
                <a:latin typeface="Times New Roman" panose="02020603050405020304" pitchFamily="18" charset="0"/>
              </a:rPr>
              <a:t>Аutopilot</a:t>
            </a:r>
            <a:r>
              <a:rPr lang="en-US" sz="3200" b="1" i="0" u="none" strike="noStrike" dirty="0">
                <a:effectLst/>
                <a:latin typeface="Times New Roman" panose="02020603050405020304" pitchFamily="18" charset="0"/>
              </a:rPr>
              <a:t> technology. The Gerund.» Grammar revision</a:t>
            </a:r>
            <a:endParaRPr lang="en-US" sz="32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03208" cy="6912768"/>
          </a:xfrm>
        </p:spPr>
        <p:txBody>
          <a:bodyPr>
            <a:noAutofit/>
          </a:bodyPr>
          <a:lstStyle/>
          <a:p>
            <a:pPr indent="0" algn="just" rtl="0">
              <a:spcBef>
                <a:spcPts val="0"/>
              </a:spcBef>
              <a:spcAft>
                <a:spcPts val="0"/>
              </a:spcAft>
              <a:buNone/>
            </a:pPr>
            <a:r>
              <a:rPr lang="en-US" sz="1400" b="1" i="0" u="none" strike="noStrike" dirty="0" err="1">
                <a:effectLst/>
                <a:latin typeface="Times New Roman" panose="02020603050405020304" pitchFamily="18" charset="0"/>
              </a:rPr>
              <a:t>Аutopilot</a:t>
            </a:r>
            <a:r>
              <a:rPr lang="en-US" sz="1400" b="1" i="0" u="none" strike="noStrike" dirty="0">
                <a:effectLst/>
                <a:latin typeface="Times New Roman" panose="02020603050405020304" pitchFamily="18" charset="0"/>
              </a:rPr>
              <a:t> technology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Autopilot, also known as autonomous driving, is a groundbreaking innovation in the automotive industry. It refers to the ability of a vehicle to navigate and operate itself without human intervention. This technology utilizes a combination of advanced sensors, cameras, radar systems, and artificial intelligence algorithms to analyze the surrounding environment and make real-time driving decisions.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The primary goal of autopilot systems is to enhance safety, improve efficiency, and provide a more comfortable driving experience. By taking over the driving tasks, autopilot can reduce the risk of human error, which is a leading cause of accidents on the road. It constantly monitors road conditions, traffic patterns, and potential hazards, allowing the vehicle to react quickly and make necessary adjustments to ensure a safe journey.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Autopilot technology offers various levels of automation, ranging from basic driver-assistance features to fully autonomous capabilities. At lower levels, it can assist with tasks like adaptive cruise control, lane-keeping assistance, and automatic parking. As we move up the automation ladder, vehicles become increasingly capable of handling complex maneuvers, such as changing lanes, merging onto highways, and even navigating city streets without human input.</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One of the key benefits of autopilot is its potential to revolutionize transportation. With fully autonomous vehicles, we can envision a future where commuting becomes more productive, as passengers can use their travel time for work, leisure, or relaxation. Additionally, autopilot technology has the potential to increase accessibility for individuals with disabilities, elderly people, and those who are unable to drive themselves.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However, it's important to note that while autopilot technology has made significant advancements, there are still challenges to overcome. Ensuring robust safety measures, addressing legal and ethical considerations, and achieving reliable communication between vehicles and infrastructure are among the key areas that require ongoing research and development.</a:t>
            </a:r>
            <a:endParaRPr lang="en-US" sz="1400" b="0" dirty="0">
              <a:effectLst/>
            </a:endParaRPr>
          </a:p>
          <a:p>
            <a:pPr marL="0" indent="0">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We are excited about the possibilities that autopilot technology brings to the automotive industry and society as a</a:t>
            </a: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whole. Join us on this page as we explore the latest advancements, discuss the challenges, and delve into the future of autonomous driving.</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 sentences. Choose from these verbs (in the correct form):</a:t>
            </a:r>
            <a:endParaRPr lang="uk-UA" sz="1800" b="1" i="0" u="none" strike="noStrike" dirty="0">
              <a:effectLst/>
              <a:latin typeface="Times New Roman" panose="02020603050405020304" pitchFamily="18" charset="0"/>
            </a:endParaRPr>
          </a:p>
          <a:p>
            <a:pPr rtl="0">
              <a:spcBef>
                <a:spcPts val="0"/>
              </a:spcBef>
              <a:spcAft>
                <a:spcPts val="0"/>
              </a:spcAft>
            </a:pPr>
            <a:endParaRPr lang="uk-UA" sz="1800" b="1" dirty="0">
              <a:latin typeface="Times New Roman" panose="02020603050405020304" pitchFamily="18" charset="0"/>
            </a:endParaRPr>
          </a:p>
          <a:p>
            <a:pPr marL="0" indent="0" rtl="0">
              <a:spcBef>
                <a:spcPts val="0"/>
              </a:spcBef>
              <a:spcAft>
                <a:spcPts val="0"/>
              </a:spcAft>
              <a:buNone/>
            </a:pP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tried to avoid</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answering</a:t>
            </a:r>
            <a:r>
              <a:rPr lang="en-US" sz="1800" b="0" i="0" u="none" strike="noStrike" dirty="0">
                <a:effectLst/>
                <a:latin typeface="Times New Roman" panose="02020603050405020304" pitchFamily="18" charset="0"/>
              </a:rPr>
              <a:t> my question.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trying to concentrate. Please stop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 much noise!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enjoy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music.</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considered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the job, but in the end I decided against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Have you finished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newspaper yet?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need to change our routine. We can’t go on</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like this.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better to avoid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during the rush hour.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memory is getting worse. I keep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things.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put off</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this bill so many times. I really must do it today.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given up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learn Japanese. I was making no progress.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gamble, you risk</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your money.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Would you mind not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 all the time? Let me speak!</a:t>
            </a:r>
          </a:p>
        </p:txBody>
      </p:sp>
      <p:pic>
        <p:nvPicPr>
          <p:cNvPr id="4" name="Рисунок 3">
            <a:extLst>
              <a:ext uri="{FF2B5EF4-FFF2-40B4-BE49-F238E27FC236}">
                <a16:creationId xmlns:a16="http://schemas.microsoft.com/office/drawing/2014/main" id="{8CBC2497-AFEA-728E-237D-3465599F7817}"/>
              </a:ext>
            </a:extLst>
          </p:cNvPr>
          <p:cNvPicPr>
            <a:picLocks noChangeAspect="1"/>
          </p:cNvPicPr>
          <p:nvPr/>
        </p:nvPicPr>
        <p:blipFill>
          <a:blip r:embed="rId2"/>
          <a:stretch>
            <a:fillRect/>
          </a:stretch>
        </p:blipFill>
        <p:spPr>
          <a:xfrm>
            <a:off x="827584" y="620688"/>
            <a:ext cx="4010025" cy="4762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Put the words in the right order.</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she really say that? I (that / remember / her / saying / don’t).</a:t>
            </a:r>
          </a:p>
          <a:p>
            <a:pPr marL="0" indent="0" rtl="0">
              <a:spcBef>
                <a:spcPts val="0"/>
              </a:spcBef>
              <a:spcAft>
                <a:spcPts val="0"/>
              </a:spcAft>
              <a:buNone/>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don’t remember her saying that</a:t>
            </a:r>
            <a:r>
              <a:rPr lang="en-US" sz="1800" b="0" i="0" u="sng" dirty="0">
                <a:effectLst/>
                <a:latin typeface="Times New Roman" panose="02020603050405020304" pitchFamily="18" charset="0"/>
              </a:rPr>
              <a:t>             </a:t>
            </a:r>
            <a:r>
              <a:rPr lang="en-US" sz="1800" b="0" i="0" u="sng" dirty="0">
                <a:effectLst/>
                <a:latin typeface="Calibri" panose="020F0502020204030204" pitchFamily="34" charset="0"/>
              </a:rPr>
              <a:t>                                                                                                             </a:t>
            </a:r>
            <a:r>
              <a:rPr lang="en-US" sz="1800" b="0" i="0"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It’s OK if you want to drive my car. I (driving / don’t / it / you / mind).</a:t>
            </a:r>
          </a:p>
          <a:p>
            <a:pPr marL="0" indent="0" rtl="0">
              <a:spcBef>
                <a:spcPts val="0"/>
              </a:spcBef>
              <a:spcAft>
                <a:spcPts val="0"/>
              </a:spcAft>
              <a:buNone/>
            </a:pPr>
            <a:r>
              <a:rPr lang="en-US" sz="1800" b="0" i="0" u="none" strike="noStrike" dirty="0">
                <a:effectLst/>
                <a:latin typeface="Times New Roman" panose="02020603050405020304" pitchFamily="18" charset="0"/>
              </a:rPr>
              <a:t>I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What a stupid thing to do! Can (imagine / so stupid / being / you / anybody)?</a:t>
            </a:r>
          </a:p>
          <a:p>
            <a:pPr marL="0" indent="0" rtl="0">
              <a:spcBef>
                <a:spcPts val="0"/>
              </a:spcBef>
              <a:spcAft>
                <a:spcPts val="0"/>
              </a:spcAft>
              <a:buNone/>
            </a:pPr>
            <a:r>
              <a:rPr lang="en-US" sz="1800" b="0" i="0" u="none" strike="noStrike" dirty="0">
                <a:effectLst/>
                <a:latin typeface="Times New Roman" panose="02020603050405020304" pitchFamily="18" charset="0"/>
              </a:rPr>
              <a:t>Can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We can’t control the weather. We (raining / stop / it / can’t).</a:t>
            </a:r>
          </a:p>
          <a:p>
            <a:pPr marL="0" indent="0" rtl="0">
              <a:spcBef>
                <a:spcPts val="0"/>
              </a:spcBef>
              <a:spcAft>
                <a:spcPts val="0"/>
              </a:spcAft>
              <a:buNone/>
            </a:pPr>
            <a:r>
              <a:rPr lang="en-US" sz="1800" b="0" i="0" u="none" strike="noStrike" dirty="0">
                <a:effectLst/>
                <a:latin typeface="Times New Roman" panose="02020603050405020304" pitchFamily="18" charset="0"/>
              </a:rPr>
              <a:t>We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I’ll be as quick as I can. I (waiting / want / keep / you / don’t / to).</a:t>
            </a:r>
          </a:p>
          <a:p>
            <a:pPr marL="0" indent="0">
              <a:buNone/>
            </a:pPr>
            <a:r>
              <a:rPr lang="en-US" sz="1800" b="0" i="0" u="none" strike="noStrike" dirty="0">
                <a:effectLst/>
                <a:latin typeface="Times New Roman" panose="02020603050405020304" pitchFamily="18" charset="0"/>
              </a:rPr>
              <a:t>I </a:t>
            </a:r>
            <a:r>
              <a:rPr lang="en-US" sz="1800" b="0" i="0" u="sng"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254</TotalTime>
  <Words>1520</Words>
  <Application>Microsoft Office PowerPoint</Application>
  <PresentationFormat>Экран (4:3)</PresentationFormat>
  <Paragraphs>90</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14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167</cp:revision>
  <dcterms:created xsi:type="dcterms:W3CDTF">2023-02-25T18:05:02Z</dcterms:created>
  <dcterms:modified xsi:type="dcterms:W3CDTF">2023-08-04T17:33:53Z</dcterms:modified>
</cp:coreProperties>
</file>