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5" r:id="rId9"/>
    <p:sldId id="264" r:id="rId10"/>
    <p:sldId id="265" r:id="rId11"/>
    <p:sldId id="274" r:id="rId12"/>
    <p:sldId id="276"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05.08.2023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For each picture, write a sentence with </a:t>
            </a:r>
            <a:r>
              <a:rPr lang="en-US" sz="1800" b="1" i="1" u="none" strike="noStrike" dirty="0">
                <a:effectLst/>
                <a:latin typeface="Times New Roman" panose="02020603050405020304" pitchFamily="18" charset="0"/>
              </a:rPr>
              <a:t>need(s)</a:t>
            </a:r>
            <a:r>
              <a:rPr lang="en-US" sz="1800" b="1" i="0" u="none" strike="noStrike" dirty="0">
                <a:effectLst/>
                <a:latin typeface="Times New Roman" panose="02020603050405020304" pitchFamily="18" charset="0"/>
              </a:rPr>
              <a:t> + one of the following verbs:</a:t>
            </a:r>
            <a:endParaRPr lang="en-US" sz="1600" b="0" dirty="0">
              <a:effectLst/>
            </a:endParaRPr>
          </a:p>
          <a:p>
            <a:pPr marL="0" indent="0">
              <a:buNone/>
            </a:pPr>
            <a:br>
              <a:rPr lang="en-US" sz="1600" dirty="0"/>
            </a:br>
            <a:endParaRPr lang="uk-UA" sz="1600" dirty="0"/>
          </a:p>
          <a:p>
            <a:pPr marL="0" indent="0">
              <a:buNone/>
            </a:pPr>
            <a:endParaRPr lang="uk-UA" sz="1600" b="0" i="0" u="none" strike="noStrike" dirty="0">
              <a:effectLst/>
              <a:latin typeface="Times New Roman" panose="02020603050405020304" pitchFamily="18" charset="0"/>
            </a:endParaRPr>
          </a:p>
          <a:p>
            <a:pPr marL="0" indent="0">
              <a:buNone/>
            </a:pPr>
            <a:endParaRPr lang="uk-UA" sz="1600" dirty="0">
              <a:latin typeface="Times New Roman" panose="02020603050405020304" pitchFamily="18" charset="0"/>
            </a:endParaRPr>
          </a:p>
          <a:p>
            <a:pPr marL="0" indent="0">
              <a:buNone/>
            </a:pPr>
            <a:endParaRPr lang="uk-UA" sz="1600" b="0" i="0" u="none" strike="noStrike" dirty="0">
              <a:effectLst/>
              <a:latin typeface="Times New Roman" panose="02020603050405020304" pitchFamily="18" charset="0"/>
            </a:endParaRPr>
          </a:p>
          <a:p>
            <a:pPr marL="0" indent="0">
              <a:buNone/>
            </a:pPr>
            <a:endParaRPr lang="uk-UA" sz="1600" dirty="0">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room isn’t very nice.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It needs painting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grass is very long. It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windows are dirty. They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screws are loose.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bin is full.</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br>
              <a:rPr lang="en-US" sz="1600" b="0" dirty="0">
                <a:effectLst/>
              </a:rPr>
            </a:br>
            <a:endParaRPr lang="en-US" sz="18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8133E3CB-275E-1BA7-6C4A-8BF71A5D80BC}"/>
              </a:ext>
            </a:extLst>
          </p:cNvPr>
          <p:cNvPicPr>
            <a:picLocks noChangeAspect="1"/>
          </p:cNvPicPr>
          <p:nvPr/>
        </p:nvPicPr>
        <p:blipFill>
          <a:blip r:embed="rId2"/>
          <a:stretch>
            <a:fillRect/>
          </a:stretch>
        </p:blipFill>
        <p:spPr>
          <a:xfrm>
            <a:off x="1154460" y="1124744"/>
            <a:ext cx="6629400" cy="15430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Which is right?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spend too much time sitting down. We need</a:t>
            </a:r>
            <a:r>
              <a:rPr lang="en-US" sz="1800" b="0" i="0" u="none" strike="sngStrike" dirty="0">
                <a:effectLst/>
                <a:latin typeface="Times New Roman" panose="02020603050405020304" pitchFamily="18" charset="0"/>
              </a:rPr>
              <a:t> </a:t>
            </a:r>
            <a:r>
              <a:rPr lang="en-US" sz="1800" b="0" i="0" u="sng" strike="sngStrike" dirty="0">
                <a:effectLst/>
                <a:latin typeface="Times New Roman" panose="02020603050405020304" pitchFamily="18" charset="0"/>
              </a:rPr>
              <a:t>getting </a:t>
            </a:r>
            <a:r>
              <a:rPr lang="en-US" sz="1800" b="0" i="0" u="sng" strike="noStrike" dirty="0">
                <a:effectLst/>
                <a:latin typeface="Times New Roman" panose="02020603050405020304" pitchFamily="18" charset="0"/>
              </a:rPr>
              <a:t>/ to get</a:t>
            </a:r>
            <a:r>
              <a:rPr lang="en-US" sz="1800" b="0" i="0" u="none" strike="noStrike" dirty="0">
                <a:effectLst/>
                <a:latin typeface="Times New Roman" panose="02020603050405020304" pitchFamily="18" charset="0"/>
              </a:rPr>
              <a:t> more exercise. (</a:t>
            </a:r>
            <a:r>
              <a:rPr lang="en-US" sz="1800" b="0" i="0" u="sng" strike="noStrike" dirty="0">
                <a:effectLst/>
                <a:latin typeface="Times New Roman" panose="02020603050405020304" pitchFamily="18" charset="0"/>
              </a:rPr>
              <a:t>to get</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These clothes are dirty. They all need </a:t>
            </a:r>
            <a:r>
              <a:rPr lang="en-US" sz="1800" b="0" i="0" u="sng" strike="noStrike" dirty="0">
                <a:effectLst/>
                <a:latin typeface="Times New Roman" panose="02020603050405020304" pitchFamily="18" charset="0"/>
              </a:rPr>
              <a:t>washing / to wash</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grandmother isn’t able to look after herself any more. She needs </a:t>
            </a:r>
            <a:r>
              <a:rPr lang="en-US" sz="1800" b="0" i="0" u="sng" strike="noStrike" dirty="0">
                <a:effectLst/>
                <a:latin typeface="Times New Roman" panose="02020603050405020304" pitchFamily="18" charset="0"/>
              </a:rPr>
              <a:t>looking / to look</a:t>
            </a:r>
            <a:r>
              <a:rPr lang="en-US" sz="1800" b="0" i="0" u="none" strike="noStrike" dirty="0">
                <a:effectLst/>
                <a:latin typeface="Times New Roman" panose="02020603050405020304" pitchFamily="18" charset="0"/>
              </a:rPr>
              <a:t> after.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make a decision right now. I need </a:t>
            </a:r>
            <a:r>
              <a:rPr lang="en-US" sz="1800" b="0" i="0" u="sng" strike="noStrike" dirty="0">
                <a:effectLst/>
                <a:latin typeface="Times New Roman" panose="02020603050405020304" pitchFamily="18" charset="0"/>
              </a:rPr>
              <a:t>thinking / to think</a:t>
            </a:r>
            <a:r>
              <a:rPr lang="en-US" sz="1800" b="0" i="0" u="none" strike="noStrike" dirty="0">
                <a:effectLst/>
                <a:latin typeface="Times New Roman" panose="02020603050405020304" pitchFamily="18" charset="0"/>
              </a:rPr>
              <a:t> about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Your hair is getting very long. It will need </a:t>
            </a:r>
            <a:r>
              <a:rPr lang="en-US" sz="1800" b="0" i="0" u="sng" strike="noStrike" dirty="0">
                <a:effectLst/>
                <a:latin typeface="Times New Roman" panose="02020603050405020304" pitchFamily="18" charset="0"/>
              </a:rPr>
              <a:t>cutting / to cut</a:t>
            </a:r>
            <a:r>
              <a:rPr lang="en-US" sz="1800" b="0" i="0" u="none" strike="noStrike" dirty="0">
                <a:effectLst/>
                <a:latin typeface="Times New Roman" panose="02020603050405020304" pitchFamily="18" charset="0"/>
              </a:rPr>
              <a:t> soon.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need a change. I need </a:t>
            </a:r>
            <a:r>
              <a:rPr lang="en-US" sz="1800" b="0" i="0" u="sng" strike="noStrike" dirty="0">
                <a:effectLst/>
                <a:latin typeface="Times New Roman" panose="02020603050405020304" pitchFamily="18" charset="0"/>
              </a:rPr>
              <a:t>going / to go</a:t>
            </a:r>
            <a:r>
              <a:rPr lang="en-US" sz="1800" b="0" i="0" u="none" strike="noStrike" dirty="0">
                <a:effectLst/>
                <a:latin typeface="Times New Roman" panose="02020603050405020304" pitchFamily="18" charset="0"/>
              </a:rPr>
              <a:t> away for a while.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shirt looks fine. You don’t need </a:t>
            </a:r>
            <a:r>
              <a:rPr lang="en-US" sz="1800" b="0" i="0" u="sng" strike="noStrike" dirty="0">
                <a:effectLst/>
                <a:latin typeface="Times New Roman" panose="02020603050405020304" pitchFamily="18" charset="0"/>
              </a:rPr>
              <a:t>ironing / to iron</a:t>
            </a:r>
            <a:r>
              <a:rPr lang="en-US" sz="1800" b="0" i="0" u="none" strike="noStrike" dirty="0">
                <a:effectLst/>
                <a:latin typeface="Times New Roman" panose="02020603050405020304" pitchFamily="18" charset="0"/>
              </a:rPr>
              <a: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shirt looks fine. It doesn’t need </a:t>
            </a:r>
            <a:r>
              <a:rPr lang="en-US" sz="1800" b="0" i="0" u="sng" strike="noStrike" dirty="0">
                <a:effectLst/>
                <a:latin typeface="Times New Roman" panose="02020603050405020304" pitchFamily="18" charset="0"/>
              </a:rPr>
              <a:t>ironing / to iron</a:t>
            </a:r>
            <a:r>
              <a:rPr lang="en-US" sz="1800" b="0" i="0" u="none" strike="noStrike" dirty="0">
                <a:effectLst/>
                <a:latin typeface="Times New Roman" panose="02020603050405020304" pitchFamily="18" charset="0"/>
              </a:rPr>
              <a:t>.</a:t>
            </a:r>
          </a:p>
        </p:txBody>
      </p:sp>
    </p:spTree>
    <p:extLst>
      <p:ext uri="{BB962C8B-B14F-4D97-AF65-F5344CB8AC3E}">
        <p14:creationId xmlns:p14="http://schemas.microsoft.com/office/powerpoint/2010/main" val="2948007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8) Put the verb into the correct form.</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like him, but I can’t help</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feeling</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sorry for him. (feel)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lost my phone. Can you help me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it? (look)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were talking very loudly. We couldn’t help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what they said. (overhear)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looks so funny. Whenever I see him, I can’t help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(smile)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fine weather helped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a really nice holiday. (make)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you help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meeting? (</a:t>
            </a:r>
            <a:r>
              <a:rPr lang="en-US" sz="1800" b="0" i="0" u="none" strike="noStrike" dirty="0" err="1">
                <a:effectLst/>
                <a:latin typeface="Times New Roman" panose="02020603050405020304" pitchFamily="18" charset="0"/>
              </a:rPr>
              <a:t>organise</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think about what happened all the time. I can’t help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about it. (think)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help you</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 job. You have to find one yourself. (get)</a:t>
            </a:r>
          </a:p>
        </p:txBody>
      </p:sp>
    </p:spTree>
    <p:extLst>
      <p:ext uri="{BB962C8B-B14F-4D97-AF65-F5344CB8AC3E}">
        <p14:creationId xmlns:p14="http://schemas.microsoft.com/office/powerpoint/2010/main" val="3737415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a:t>
            </a:r>
            <a:r>
              <a:rPr lang="uk-UA" sz="3200" dirty="0">
                <a:solidFill>
                  <a:schemeClr val="accent3"/>
                </a:solidFill>
                <a:latin typeface="Times New Roman" panose="02020603050405020304" pitchFamily="18" charset="0"/>
              </a:rPr>
              <a:t>8</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Creating Social Networks.</a:t>
            </a:r>
            <a:r>
              <a:rPr lang="en-US" sz="2800" b="0" i="0" u="none" strike="noStrike" dirty="0">
                <a:effectLst/>
                <a:latin typeface="Calibri" panose="020F0502020204030204" pitchFamily="34" charset="0"/>
              </a:rPr>
              <a:t> </a:t>
            </a:r>
            <a:r>
              <a:rPr lang="en-US" sz="2800" b="1" i="0" u="none" strike="noStrike" dirty="0">
                <a:effectLst/>
                <a:latin typeface="Times New Roman" panose="02020603050405020304" pitchFamily="18" charset="0"/>
              </a:rPr>
              <a:t>Verb + -</a:t>
            </a:r>
            <a:r>
              <a:rPr lang="en-US" sz="2800" b="1" i="0" u="none" strike="noStrike" dirty="0" err="1">
                <a:effectLst/>
                <a:latin typeface="Times New Roman" panose="02020603050405020304" pitchFamily="18" charset="0"/>
              </a:rPr>
              <a:t>ing</a:t>
            </a:r>
            <a:r>
              <a:rPr lang="en-US" sz="2800" b="1" i="0" u="none" strike="noStrike" dirty="0">
                <a:effectLst/>
                <a:latin typeface="Times New Roman" panose="02020603050405020304" pitchFamily="18" charset="0"/>
              </a:rPr>
              <a:t> or to … 2 (try, need, help) Grammar revision</a:t>
            </a:r>
            <a:br>
              <a:rPr lang="en-US" sz="2800" dirty="0"/>
            </a:b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764704"/>
            <a:ext cx="8784976" cy="6912768"/>
          </a:xfrm>
        </p:spPr>
        <p:txBody>
          <a:bodyPr>
            <a:noAutofit/>
          </a:bodyPr>
          <a:lstStyle/>
          <a:p>
            <a:pPr rtl="0">
              <a:spcBef>
                <a:spcPts val="0"/>
              </a:spcBef>
              <a:spcAft>
                <a:spcPts val="0"/>
              </a:spcAft>
            </a:pPr>
            <a:r>
              <a:rPr lang="en-US" sz="1600" b="1" i="0" u="none" strike="noStrike" dirty="0">
                <a:effectLst/>
                <a:latin typeface="Times New Roman" panose="02020603050405020304" pitchFamily="18" charset="0"/>
              </a:rPr>
              <a:t>Creating Social Networks</a:t>
            </a:r>
            <a:endParaRPr lang="en-US" sz="1600" b="0" dirty="0">
              <a:effectLst/>
            </a:endParaRPr>
          </a:p>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In today's digital age, social networks have become an integral part of our daily lives. They connect people from different corners of the world, enable communication, and provide platforms for sharing ideas, content, and experiences. The creation of social networks involves a combination of technological expertise, user-centered design, and effective networking strategies.</a:t>
            </a:r>
            <a:endParaRPr lang="en-US" sz="1600" b="0" dirty="0">
              <a:effectLst/>
            </a:endParaRPr>
          </a:p>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Understanding User Needs: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The first step in creating a successful social network is understanding the needs and preferences of the target audience. Conducting user research and gathering insights about user behaviors, interests, and motivations will help shape the features and functionality of the social network.</a:t>
            </a:r>
            <a:endParaRPr lang="en-US" sz="1600" b="0" dirty="0">
              <a:effectLst/>
            </a:endParaRPr>
          </a:p>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Planning and Design:</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Once user needs are identified, the next step is planning the structure and design of the social network. This includes defining the core features such as user profiles, news feeds, messaging systems, privacy settings, and content sharing capabilities. Creating a visually appealing and intuitive user interface is crucial for attracting and retaining users.</a:t>
            </a:r>
            <a:endParaRPr lang="en-US" sz="1600" b="0" dirty="0">
              <a:effectLst/>
            </a:endParaRPr>
          </a:p>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Backend Development:</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The backend development involves building the server-side infrastructure to handle user authentication, data storage, and communication between users. It also includes implementing algorithms for personalized content recommendations, friend suggestions, and real-time updates. Security measures, such as encryption and secure data transmission, are essential to protect user information.</a:t>
            </a:r>
            <a:endParaRPr lang="en-US" sz="1600" b="0" dirty="0">
              <a:effectLst/>
            </a:endParaRPr>
          </a:p>
          <a:p>
            <a:pPr indent="0" rtl="0">
              <a:spcBef>
                <a:spcPts val="0"/>
              </a:spcBef>
              <a:spcAft>
                <a:spcPts val="0"/>
              </a:spcAft>
              <a:buNone/>
            </a:pPr>
            <a:br>
              <a:rPr lang="en-US" sz="1600" dirty="0"/>
            </a:br>
            <a:endParaRPr lang="en-US" sz="16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764704"/>
            <a:ext cx="8784976" cy="6912768"/>
          </a:xfrm>
        </p:spPr>
        <p:txBody>
          <a:bodyPr>
            <a:noAutofit/>
          </a:bodyPr>
          <a:lstStyle/>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Mobile Compatibility:</a:t>
            </a:r>
            <a:r>
              <a:rPr lang="uk-UA" sz="1600" dirty="0"/>
              <a:t> </a:t>
            </a:r>
            <a:r>
              <a:rPr lang="en-US" sz="1600" b="0" i="0" u="none" strike="noStrike" dirty="0">
                <a:effectLst/>
                <a:latin typeface="Times New Roman" panose="02020603050405020304" pitchFamily="18" charset="0"/>
              </a:rPr>
              <a:t>Given the widespread use of smartphones, it is essential to create social networks that are accessible and optimized for mobile devices. Developing native mobile applications or responsive web designs ensures a seamless user experience across different platforms and screen sizes.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Community Building and Engagement:</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A successful social network relies on a thriving community. Implementing features that encourage user engagement, such as likes, comments, and sharing options, fosters interaction and content discovery. Moderation tools and content guidelines help maintain a safe and respectful environment for users.</a:t>
            </a:r>
            <a:endParaRPr lang="en-US" sz="1600" b="0" dirty="0">
              <a:effectLst/>
            </a:endParaRPr>
          </a:p>
          <a:p>
            <a:pPr indent="0" rtl="0">
              <a:spcBef>
                <a:spcPts val="0"/>
              </a:spcBef>
              <a:spcAft>
                <a:spcPts val="0"/>
              </a:spcAft>
              <a:buNone/>
            </a:pPr>
            <a:r>
              <a:rPr lang="uk-UA" sz="1600" b="0" i="0" u="none" strike="noStrike" dirty="0">
                <a:effectLst/>
                <a:latin typeface="Times New Roman" panose="02020603050405020304" pitchFamily="18" charset="0"/>
              </a:rPr>
              <a:t> </a:t>
            </a:r>
            <a:r>
              <a:rPr lang="en-US" sz="1600" b="0" i="0" u="none" strike="noStrike" dirty="0">
                <a:effectLst/>
                <a:latin typeface="Times New Roman" panose="02020603050405020304" pitchFamily="18" charset="0"/>
              </a:rPr>
              <a:t>Continuous Improvement:</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Creating a social network is an ongoing process. Regular updates, bug fixes, and feature enhancements based on user feedback are crucial for keeping the platform relevant and competitive. Monitoring user metrics and analyzing data can provide insights for future improvements and growth strategies.</a:t>
            </a:r>
            <a:endParaRPr lang="en-US" sz="1600" b="0" dirty="0">
              <a:effectLst/>
            </a:endParaRPr>
          </a:p>
          <a:p>
            <a:pPr indent="0" rtl="0">
              <a:spcBef>
                <a:spcPts val="0"/>
              </a:spcBef>
              <a:spcAft>
                <a:spcPts val="0"/>
              </a:spcAft>
              <a:buNone/>
            </a:pPr>
            <a:r>
              <a:rPr lang="en-US" sz="1600" b="0" i="0" u="none" strike="noStrike" dirty="0">
                <a:effectLst/>
                <a:latin typeface="Times New Roman" panose="02020603050405020304" pitchFamily="18" charset="0"/>
              </a:rPr>
              <a:t>Creating a social network requires a multidisciplinary approach, combining technical expertise, user-centered design, and effective community building. By understanding user needs, planning meticulously, and continuously improving the platform, developers can create engaging and successful social networks that connect people, foster communication, and shape the way we interact in the digital world.</a:t>
            </a:r>
            <a:endParaRPr lang="en-US" sz="1600" b="0" dirty="0">
              <a:effectLst/>
            </a:endParaRPr>
          </a:p>
        </p:txBody>
      </p:sp>
    </p:spTree>
    <p:extLst>
      <p:ext uri="{BB962C8B-B14F-4D97-AF65-F5344CB8AC3E}">
        <p14:creationId xmlns:p14="http://schemas.microsoft.com/office/powerpoint/2010/main" val="339940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Put the verb into the correct form.</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very tired. I tried</a:t>
            </a:r>
            <a:r>
              <a:rPr lang="en-US" sz="1800" b="0" i="0" u="sng" strike="noStrike" dirty="0">
                <a:effectLst/>
                <a:latin typeface="Times New Roman" panose="02020603050405020304" pitchFamily="18" charset="0"/>
              </a:rPr>
              <a:t>  to  keep </a:t>
            </a:r>
            <a:r>
              <a:rPr lang="en-US" sz="1800" b="0" i="0" u="none" strike="noStrike" dirty="0">
                <a:effectLst/>
                <a:latin typeface="Times New Roman" panose="02020603050405020304" pitchFamily="18" charset="0"/>
              </a:rPr>
              <a:t> my eyes open, but I couldn’t. (keep)</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shelf, but I wasn’t tall enough. (reach)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rang the doorbell, but there was no answer. Then 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on the window, but there was still no answer. (knock)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fire out, but without success. We had to call the fire brigade. (put)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leave me alone. I’m trying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(concentrate)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Sue needed to borrow some money. She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Carl, but he didn’t have any. (ask)</a:t>
            </a:r>
          </a:p>
          <a:p>
            <a:pPr rtl="0" fontAlgn="base">
              <a:spcBef>
                <a:spcPts val="0"/>
              </a:spcBef>
              <a:spcAft>
                <a:spcPts val="0"/>
              </a:spcAft>
              <a:buFont typeface="+mj-lt"/>
              <a:buAutoNum type="arabicPeriod"/>
            </a:pPr>
            <a:r>
              <a:rPr lang="en-US" sz="1800" b="0" i="0" u="none" strike="noStrike" dirty="0" err="1">
                <a:effectLst/>
                <a:latin typeface="Times New Roman" panose="02020603050405020304" pitchFamily="18" charset="0"/>
              </a:rPr>
              <a:t>Mr</a:t>
            </a:r>
            <a:r>
              <a:rPr lang="en-US" sz="1800" b="0" i="0" u="none" strike="noStrike" dirty="0">
                <a:effectLst/>
                <a:latin typeface="Times New Roman" panose="02020603050405020304" pitchFamily="18" charset="0"/>
              </a:rPr>
              <a:t> Bennett isn’t here right now. Please try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later. (call)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woman’s face was familiar. I tried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where I’d seen her before. (remember)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have a problem with the computer, try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 (restart)</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352</TotalTime>
  <Words>1548</Words>
  <Application>Microsoft Office PowerPoint</Application>
  <PresentationFormat>Экран (4:3)</PresentationFormat>
  <Paragraphs>90</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28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269</cp:revision>
  <dcterms:created xsi:type="dcterms:W3CDTF">2023-02-25T18:05:02Z</dcterms:created>
  <dcterms:modified xsi:type="dcterms:W3CDTF">2023-08-04T21:42:32Z</dcterms:modified>
</cp:coreProperties>
</file>