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Put the verb into the correct form, present or past, active or passive.</a:t>
            </a:r>
          </a:p>
          <a:p>
            <a:pPr rtl="0" fontAlgn="base">
              <a:spcBef>
                <a:spcPts val="0"/>
              </a:spcBef>
              <a:spcAft>
                <a:spcPts val="0"/>
              </a:spcAft>
              <a:buFont typeface="+mj-lt"/>
              <a:buAutoNum type="arabicPeriod"/>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Two hundred people</a:t>
            </a:r>
            <a:r>
              <a:rPr lang="en-US" sz="1800" b="0" i="0" u="sng"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are employed</a:t>
            </a:r>
            <a:r>
              <a:rPr lang="en-US" sz="1800" b="0" i="0" u="none" strike="noStrike" dirty="0">
                <a:effectLst/>
                <a:latin typeface="Times New Roman" panose="02020603050405020304" pitchFamily="18" charset="0"/>
              </a:rPr>
              <a:t> (employ) by the company.</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The company</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employs</a:t>
            </a:r>
            <a:r>
              <a:rPr lang="en-US" sz="1800" b="0" i="0" u="none" strike="noStrike" dirty="0">
                <a:effectLst/>
                <a:latin typeface="Times New Roman" panose="02020603050405020304" pitchFamily="18" charset="0"/>
              </a:rPr>
              <a:t> (employ) 200 people.</a:t>
            </a:r>
            <a:endParaRPr lang="en-US" sz="1600" b="0" dirty="0">
              <a:effectLst/>
            </a:endParaRPr>
          </a:p>
          <a:p>
            <a:pPr rtl="0" fontAlgn="base">
              <a:spcBef>
                <a:spcPts val="0"/>
              </a:spcBef>
              <a:spcAft>
                <a:spcPts val="0"/>
              </a:spcAft>
              <a:buFont typeface="+mj-lt"/>
              <a:buAutoNum type="arabicPeriod" startAt="2"/>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Water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(cover) most of the earth’s surface.</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How much of the earth’s surface</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(cover) by water?</a:t>
            </a:r>
            <a:endParaRPr lang="en-US" sz="1600" b="0" dirty="0">
              <a:effectLst/>
            </a:endParaRPr>
          </a:p>
          <a:p>
            <a:pPr rtl="0" fontAlgn="base">
              <a:spcBef>
                <a:spcPts val="0"/>
              </a:spcBef>
              <a:spcAft>
                <a:spcPts val="0"/>
              </a:spcAft>
              <a:buFont typeface="+mj-lt"/>
              <a:buAutoNum type="arabicPeriod" startAt="3"/>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While I was on holiday, my camera</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(steal) from my hotel room.</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While I was on holiday, my camera</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(disappear) from my hotel room.</a:t>
            </a:r>
            <a:endParaRPr lang="en-US" sz="1600" b="0" dirty="0">
              <a:effectLst/>
            </a:endParaRPr>
          </a:p>
          <a:p>
            <a:pPr rtl="0" fontAlgn="base">
              <a:spcBef>
                <a:spcPts val="0"/>
              </a:spcBef>
              <a:spcAft>
                <a:spcPts val="0"/>
              </a:spcAft>
              <a:buFont typeface="+mj-lt"/>
              <a:buAutoNum type="arabicPeriod" startAt="4"/>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Robert’s parents</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(die) when he was very young.</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Robert and his sister</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(bring up) by their grandparents.</a:t>
            </a:r>
            <a:endParaRPr lang="en-US" sz="1600" b="0" dirty="0">
              <a:effectLst/>
            </a:endParaRPr>
          </a:p>
          <a:p>
            <a:pPr rtl="0" fontAlgn="base">
              <a:spcBef>
                <a:spcPts val="0"/>
              </a:spcBef>
              <a:spcAft>
                <a:spcPts val="0"/>
              </a:spcAft>
              <a:buFont typeface="+mj-lt"/>
              <a:buAutoNum type="arabicPeriod" startAt="5"/>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The boat hit a rock and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(sink) quickly.</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Fortunately everybody</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(rescue).</a:t>
            </a:r>
            <a:endParaRPr lang="en-US" sz="1600" b="0" dirty="0">
              <a:effectLst/>
            </a:endParaRPr>
          </a:p>
          <a:p>
            <a:pPr rtl="0" fontAlgn="base">
              <a:spcBef>
                <a:spcPts val="0"/>
              </a:spcBef>
              <a:spcAft>
                <a:spcPts val="0"/>
              </a:spcAft>
              <a:buFont typeface="+mj-lt"/>
              <a:buAutoNum type="arabicPeriod" startAt="6"/>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Bill</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(fire) from his job. He wasn’t very good at it.</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Sue</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(resign) from her job because she didn’t enjoy it any more.</a:t>
            </a:r>
            <a:endParaRPr lang="en-US" sz="1600" b="0" dirty="0">
              <a:effectLst/>
            </a:endParaRPr>
          </a:p>
          <a:p>
            <a:pPr rtl="0" fontAlgn="base">
              <a:spcBef>
                <a:spcPts val="0"/>
              </a:spcBef>
              <a:spcAft>
                <a:spcPts val="0"/>
              </a:spcAft>
              <a:buFont typeface="+mj-lt"/>
              <a:buAutoNum type="arabicPeriod" startAt="7"/>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It can be noisy living here, but it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(not / bother) me.</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It can be noisy living here, but I</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(not / bother) by it.</a:t>
            </a:r>
            <a:endParaRPr lang="en-US" sz="1600" b="0" dirty="0">
              <a:effectLst/>
            </a:endParaRPr>
          </a:p>
          <a:p>
            <a:pPr rtl="0" fontAlgn="base">
              <a:spcBef>
                <a:spcPts val="0"/>
              </a:spcBef>
              <a:spcAft>
                <a:spcPts val="0"/>
              </a:spcAft>
              <a:buFont typeface="+mj-lt"/>
              <a:buAutoNum type="arabicPeriod" startAt="8"/>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Maria had an accident. She</a:t>
            </a:r>
            <a:r>
              <a:rPr lang="uk-UA" sz="1800" b="0" i="0" u="none" strike="noStrike" dirty="0">
                <a:effectLst/>
                <a:latin typeface="Times New Roman" panose="02020603050405020304" pitchFamily="18" charset="0"/>
              </a:rPr>
              <a:t> </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(knock) off her bike.</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Maria had an accident. She</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(fall) off her bike.</a:t>
            </a:r>
            <a:endParaRPr lang="en-US" sz="1600" b="0" dirty="0">
              <a:effectLst/>
            </a:endParaRPr>
          </a:p>
          <a:p>
            <a:pPr rtl="0" fontAlgn="base">
              <a:spcBef>
                <a:spcPts val="0"/>
              </a:spcBef>
              <a:spcAft>
                <a:spcPts val="0"/>
              </a:spcAft>
              <a:buFont typeface="+mj-lt"/>
              <a:buAutoNum type="arabicPeriod" startAt="9"/>
            </a:pPr>
            <a:r>
              <a:rPr lang="en-US" sz="1800" b="1" i="1"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I haven’t seen these flowers before. What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(they / call)?</a:t>
            </a:r>
          </a:p>
          <a:p>
            <a:pPr marL="0" indent="0" rtl="0">
              <a:spcBef>
                <a:spcPts val="0"/>
              </a:spcBef>
              <a:spcAft>
                <a:spcPts val="0"/>
              </a:spcAft>
              <a:buNone/>
            </a:pP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b</a:t>
            </a:r>
            <a:r>
              <a:rPr lang="en-US" sz="1800" b="0" i="0" u="none" strike="noStrike" dirty="0">
                <a:effectLst/>
                <a:latin typeface="Times New Roman" panose="02020603050405020304" pitchFamily="18" charset="0"/>
              </a:rPr>
              <a:t> I haven’t seen these flowers before. What</a:t>
            </a:r>
            <a:r>
              <a:rPr lang="en-US" sz="1800" b="0" i="0" u="sng" dirty="0">
                <a:effectLst/>
                <a:latin typeface="Times New Roman" panose="02020603050405020304" pitchFamily="18" charset="0"/>
              </a:rPr>
              <a:t> </a:t>
            </a:r>
            <a:r>
              <a:rPr lang="uk-UA" sz="1800" b="0" i="0" u="sng">
                <a:effectLst/>
                <a:latin typeface="Times New Roman" panose="02020603050405020304" pitchFamily="18" charset="0"/>
              </a:rPr>
              <a:t>              </a:t>
            </a:r>
            <a:r>
              <a:rPr lang="en-US" sz="1800" b="0" i="0" u="none" strike="noStrike">
                <a:effectLst/>
                <a:latin typeface="Times New Roman" panose="02020603050405020304" pitchFamily="18" charset="0"/>
              </a:rPr>
              <a:t>(</a:t>
            </a:r>
            <a:r>
              <a:rPr lang="en-US" sz="1800" b="0" i="0" u="none" strike="noStrike" dirty="0">
                <a:effectLst/>
                <a:latin typeface="Times New Roman" panose="02020603050405020304" pitchFamily="18" charset="0"/>
              </a:rPr>
              <a:t>you / call) them?</a:t>
            </a:r>
            <a:endParaRPr lang="en-US" sz="1600" b="0" dirty="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8) </a:t>
            </a:r>
            <a:r>
              <a:rPr lang="en-US" sz="1800" b="1" i="0" u="none" strike="noStrike" dirty="0">
                <a:effectLst/>
                <a:latin typeface="Times New Roman" panose="02020603050405020304" pitchFamily="18" charset="0"/>
              </a:rPr>
              <a:t>Instead of using somebody, they, people etc., write a passive sentence.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Somebody cleans the room every day. </a:t>
            </a:r>
            <a:r>
              <a:rPr lang="en-US" sz="1800" b="1" i="1" u="none" strike="noStrike" dirty="0">
                <a:effectLst/>
                <a:latin typeface="Times New Roman" panose="02020603050405020304" pitchFamily="18" charset="0"/>
              </a:rPr>
              <a:t>The room is cleaned every day.</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cancelled all flights because of fog. All</a:t>
            </a:r>
            <a:r>
              <a:rPr lang="en-US" sz="1800" b="0" i="0" u="sng" strike="noStrike" dirty="0">
                <a:effectLst/>
                <a:latin typeface="Times New Roman" panose="02020603050405020304" pitchFamily="18" charset="0"/>
              </a:rPr>
              <a:t> </a:t>
            </a:r>
            <a:r>
              <a:rPr lang="uk-UA" sz="1800" u="sng" dirty="0">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Somebody accused me of stealing money.</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money.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How do you use this word?</a:t>
            </a: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How</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used?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price includes all taxes. All</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in the price.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People warned us not to go out alone. We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don’t use this office any more. This</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invited five hundred people to the Five hundred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wedding.</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78882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5(2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55576" y="2996952"/>
            <a:ext cx="7467600" cy="1285893"/>
          </a:xfrm>
        </p:spPr>
        <p:txBody>
          <a:bodyPr>
            <a:noAutofit/>
          </a:bodyPr>
          <a:lstStyle/>
          <a:p>
            <a:pPr marL="107309" indent="0" rtl="0">
              <a:spcBef>
                <a:spcPts val="0"/>
              </a:spcBef>
              <a:spcAft>
                <a:spcPts val="0"/>
              </a:spcAft>
              <a:buNone/>
            </a:pPr>
            <a:r>
              <a:rPr lang="en-US" sz="2400" b="1" i="0" u="none" strike="noStrike" dirty="0">
                <a:effectLst/>
                <a:latin typeface="Times New Roman" panose="02020603050405020304" pitchFamily="18" charset="0"/>
              </a:rPr>
              <a:t>Topic «Creating Social Networks. Active and Passive Voice 1.»  Grammar revision</a:t>
            </a:r>
            <a:endParaRPr lang="ru-RU" sz="2400" b="1" dirty="0">
              <a:ln w="19050">
                <a:solidFill>
                  <a:schemeClr val="tx2">
                    <a:tint val="1000"/>
                  </a:schemeClr>
                </a:solidFill>
                <a:prstDash val="solid"/>
              </a:ln>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algn="just" rtl="0">
              <a:spcBef>
                <a:spcPts val="0"/>
              </a:spcBef>
              <a:spcAft>
                <a:spcPts val="0"/>
              </a:spcAft>
            </a:pPr>
            <a:r>
              <a:rPr lang="en-US" sz="1800" b="0" i="0" u="none" strike="noStrike" dirty="0">
                <a:effectLst/>
                <a:latin typeface="Times New Roman" panose="02020603050405020304" pitchFamily="18" charset="0"/>
              </a:rPr>
              <a:t>- to learn new vocabulary;</a:t>
            </a:r>
            <a:endParaRPr lang="en-US" b="0" dirty="0">
              <a:effectLst/>
            </a:endParaRPr>
          </a:p>
          <a:p>
            <a:pPr algn="just"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b="0" dirty="0">
              <a:effectLst/>
            </a:endParaRPr>
          </a:p>
          <a:p>
            <a:pPr algn="just"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b="0" dirty="0">
              <a:effectLst/>
            </a:endParaRPr>
          </a:p>
          <a:p>
            <a:pPr algn="just"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b="0" dirty="0">
              <a:effectLst/>
            </a:endParaRPr>
          </a:p>
          <a:p>
            <a:pPr algn="just"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b="0" dirty="0">
              <a:effectLst/>
            </a:endParaRPr>
          </a:p>
          <a:p>
            <a:pPr algn="just"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«Creating Social Networks. Active and Passive Voice.»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568952" cy="5929354"/>
          </a:xfrm>
        </p:spPr>
        <p:txBody>
          <a:bodyPr>
            <a:noAutofit/>
          </a:bodyPr>
          <a:lstStyle/>
          <a:p>
            <a:pPr algn="just" rtl="0">
              <a:spcBef>
                <a:spcPts val="0"/>
              </a:spcBef>
              <a:spcAft>
                <a:spcPts val="0"/>
              </a:spcAft>
            </a:pPr>
            <a:r>
              <a:rPr lang="en-US" sz="1200" b="1" i="0" u="none" strike="noStrike" dirty="0">
                <a:effectLst/>
                <a:latin typeface="Times New Roman" panose="02020603050405020304" pitchFamily="18" charset="0"/>
              </a:rPr>
              <a:t>Creating Social Networks</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In today's digital age, social networks have become an integral part of our daily lives. They connect people from different corners of the world, enable communication, and provide platforms for sharing ideas, content, and experiences. The creation of social networks involves a combination of technological expertise, user-centered design, and effective networking strategies.</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Understanding User Needs:</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The first step in creating a successful social network is understanding the needs and preferences of the target audience. Conducting user research and gathering insights about user behaviors, interests, and motivations will help shape the features and functionality of the social network.</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Planning and Design:</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Once user needs are identified, the next step is planning the structure and design of the social network. This includes defining the core features such as user profiles, news feeds, messaging systems, privacy settings, and content sharing capabilities. Creating a visually appealing and intuitive user interface is crucial for attracting and retaining users.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Backend Development:</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The backend development involves building the server-side infrastructure to handle user authentication, data storage, and communication between users. It also includes implementing algorithms for personalized content recommendations, friend suggestions, and real-time updates. Security measures, such as encryption and secure data transmission, are essential to protect user information.</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Mobile Compatibility:</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Given the widespread use of smartphones, it is essential to create social networks that are accessible and optimized for mobile devices. Developing native mobile applications or responsive web designs ensures a seamless user experience across different platforms and screen sizes.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Community Building and Engagement:</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A successful social network relies on a thriving community. Implementing features that encourage user engagement, such as likes, comments, and sharing options, fosters interaction and content discovery. Moderation tools and content guidelines help maintain a safe and respectful environment for users.</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Continuous Improvement:</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Creating a social network is an ongoing process. Regular updates, bug fixes, and feature enhancements based on user feedback are crucial for keeping the platform relevant and competitive. Monitoring user metrics and analyzing data can provide insights for future improvements and growth strategies.</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Times New Roman" panose="02020603050405020304" pitchFamily="18" charset="0"/>
              </a:rPr>
              <a:t>Creating a social network requires a multidisciplinary approach, combining technical expertise, user-centered design, and effective community building. By understanding user needs, planning meticulously, and continuously improving the platform, developers can create engaging and successful social networks that connect people, foster communication, and shape the way we interact in the digital world.</a:t>
            </a:r>
            <a:endParaRPr lang="en-US" sz="12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611560" y="980728"/>
            <a:ext cx="8186766" cy="2808312"/>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25"/>
              </a:spcBef>
              <a:spcAft>
                <a:spcPts val="0"/>
              </a:spcAft>
              <a:buNone/>
            </a:pPr>
            <a:r>
              <a:rPr lang="uk-UA" sz="1400" b="1" dirty="0">
                <a:latin typeface="Times New Roman" panose="02020603050405020304" pitchFamily="18" charset="0"/>
              </a:rPr>
              <a:t>5</a:t>
            </a:r>
            <a:r>
              <a:rPr lang="uk-UA" sz="1400" b="1" i="0" u="none" strike="noStrike" dirty="0">
                <a:effectLst/>
                <a:latin typeface="Times New Roman" panose="02020603050405020304" pitchFamily="18" charset="0"/>
              </a:rPr>
              <a:t>) </a:t>
            </a:r>
            <a:r>
              <a:rPr lang="en-US" sz="1400" b="1" i="0" u="none" strike="noStrike" dirty="0">
                <a:effectLst/>
                <a:latin typeface="Times New Roman" panose="02020603050405020304" pitchFamily="18" charset="0"/>
              </a:rPr>
              <a:t>Put the verb into the correct form, will be (do)</a:t>
            </a:r>
            <a:r>
              <a:rPr lang="en-US" sz="1400" b="1" i="0" u="none" strike="noStrike" dirty="0" err="1">
                <a:effectLst/>
                <a:latin typeface="Times New Roman" panose="02020603050405020304" pitchFamily="18" charset="0"/>
              </a:rPr>
              <a:t>ing</a:t>
            </a:r>
            <a:r>
              <a:rPr lang="en-US" sz="1400" b="1" i="0" u="none" strike="noStrike" dirty="0">
                <a:effectLst/>
                <a:latin typeface="Times New Roman" panose="02020603050405020304" pitchFamily="18" charset="0"/>
              </a:rPr>
              <a:t> or will have (done).</a:t>
            </a:r>
            <a:endParaRPr lang="uk-UA" sz="1400" b="1" i="0" u="none" strike="noStrike" dirty="0">
              <a:effectLst/>
              <a:latin typeface="Times New Roman" panose="02020603050405020304" pitchFamily="18" charset="0"/>
            </a:endParaRPr>
          </a:p>
          <a:p>
            <a:pPr marL="0" indent="0" rtl="0" fontAlgn="base">
              <a:spcBef>
                <a:spcPts val="25"/>
              </a:spcBef>
              <a:spcAft>
                <a:spcPts val="0"/>
              </a:spcAft>
              <a:buNone/>
            </a:pPr>
            <a:endParaRPr lang="uk-UA" sz="1400" b="1" dirty="0">
              <a:latin typeface="Times New Roman" panose="02020603050405020304" pitchFamily="18" charset="0"/>
            </a:endParaRPr>
          </a:p>
          <a:p>
            <a:pPr marL="0" indent="0" rtl="0" fontAlgn="base">
              <a:spcBef>
                <a:spcPts val="25"/>
              </a:spcBef>
              <a:spcAft>
                <a:spcPts val="0"/>
              </a:spcAft>
              <a:buNone/>
            </a:pPr>
            <a:endParaRPr lang="uk-UA" sz="1400" b="1" i="0" u="none" strike="noStrike" dirty="0">
              <a:effectLst/>
              <a:latin typeface="Times New Roman" panose="02020603050405020304" pitchFamily="18" charset="0"/>
            </a:endParaRPr>
          </a:p>
          <a:p>
            <a:pPr marL="0" indent="0" rtl="0" fontAlgn="base">
              <a:spcBef>
                <a:spcPts val="25"/>
              </a:spcBef>
              <a:spcAft>
                <a:spcPts val="0"/>
              </a:spcAft>
              <a:buNone/>
            </a:pPr>
            <a:endParaRPr lang="uk-UA" sz="1400" b="1" dirty="0">
              <a:latin typeface="Times New Roman" panose="02020603050405020304" pitchFamily="18" charset="0"/>
            </a:endParaRPr>
          </a:p>
          <a:p>
            <a:pPr marL="0" indent="0" rtl="0" fontAlgn="base">
              <a:spcBef>
                <a:spcPts val="25"/>
              </a:spcBef>
              <a:spcAft>
                <a:spcPts val="0"/>
              </a:spcAft>
              <a:buNone/>
            </a:pPr>
            <a:endParaRPr lang="en-US" sz="14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Don’t phone between 7 and 8</a:t>
            </a:r>
            <a:r>
              <a:rPr lang="en-US" sz="1400" b="1" i="1" u="none" strike="noStrike" dirty="0">
                <a:effectLst/>
                <a:latin typeface="Times New Roman" panose="02020603050405020304" pitchFamily="18" charset="0"/>
              </a:rPr>
              <a:t>. </a:t>
            </a:r>
            <a:r>
              <a:rPr lang="en-US" sz="1400" b="1" i="1" u="sng" strike="noStrike" dirty="0">
                <a:effectLst/>
                <a:latin typeface="Times New Roman" panose="02020603050405020304" pitchFamily="18" charset="0"/>
              </a:rPr>
              <a:t> We’ll be eating</a:t>
            </a:r>
            <a:r>
              <a:rPr lang="en-US" sz="1400" b="0" i="1"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 then. (we / eat)</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Tomorrow afternoon we’re going to play tennis from 3 o’clock until 4.30. So at 4 o’clock,</a:t>
            </a:r>
          </a:p>
          <a:p>
            <a:pPr marL="0" indent="0" rtl="0">
              <a:spcBef>
                <a:spcPts val="0"/>
              </a:spcBef>
              <a:spcAft>
                <a:spcPts val="0"/>
              </a:spcAft>
              <a:buNone/>
            </a:pPr>
            <a:r>
              <a:rPr lang="en-US" sz="1400" b="0" i="0" u="sng" dirty="0">
                <a:effectLst/>
                <a:latin typeface="Times New Roman" panose="02020603050405020304" pitchFamily="18" charset="0"/>
              </a:rPr>
              <a:t> </a:t>
            </a:r>
            <a:r>
              <a:rPr lang="uk-UA" sz="1400" u="sng" dirty="0">
                <a:latin typeface="Times New Roman" panose="02020603050405020304" pitchFamily="18" charset="0"/>
              </a:rPr>
              <a:t>__________      </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tennis. (we / play)</a:t>
            </a:r>
            <a:endParaRPr lang="en-US" sz="1400" b="0" dirty="0">
              <a:effectLst/>
            </a:endParaRPr>
          </a:p>
          <a:p>
            <a:pPr rtl="0" fontAlgn="base">
              <a:spcBef>
                <a:spcPts val="0"/>
              </a:spcBef>
              <a:spcAft>
                <a:spcPts val="0"/>
              </a:spcAft>
              <a:buFont typeface="+mj-lt"/>
              <a:buAutoNum type="arabicPeriod" startAt="3"/>
            </a:pPr>
            <a:r>
              <a:rPr lang="en-US" sz="1400" b="0" i="0" u="none" strike="noStrike" dirty="0">
                <a:effectLst/>
                <a:latin typeface="Times New Roman" panose="02020603050405020304" pitchFamily="18" charset="0"/>
              </a:rPr>
              <a:t>Sarah will meet you at the station.                                                      for you when you arrive. (she / wait)</a:t>
            </a:r>
          </a:p>
          <a:p>
            <a:pPr rtl="0" fontAlgn="base">
              <a:spcBef>
                <a:spcPts val="0"/>
              </a:spcBef>
              <a:spcAft>
                <a:spcPts val="0"/>
              </a:spcAft>
              <a:buFont typeface="+mj-lt"/>
              <a:buAutoNum type="arabicPeriod" startAt="3"/>
            </a:pPr>
            <a:r>
              <a:rPr lang="en-US" sz="1400" b="0" i="0" u="none" strike="noStrike" dirty="0">
                <a:effectLst/>
                <a:latin typeface="Times New Roman" panose="02020603050405020304" pitchFamily="18" charset="0"/>
              </a:rPr>
              <a:t>The meeting starts at 9.30 and won’t last longer than an hour. You can be sure that</a:t>
            </a:r>
          </a:p>
          <a:p>
            <a:pPr marL="0" indent="0" rtl="0">
              <a:spcBef>
                <a:spcPts val="0"/>
              </a:spcBef>
              <a:spcAft>
                <a:spcPts val="0"/>
              </a:spcAft>
              <a:buNone/>
            </a:pPr>
            <a:r>
              <a:rPr lang="en-US" sz="1400" b="0" i="0" u="sng" dirty="0">
                <a:effectLst/>
                <a:latin typeface="Times New Roman" panose="02020603050405020304" pitchFamily="18" charset="0"/>
              </a:rPr>
              <a:t>  </a:t>
            </a:r>
            <a:r>
              <a:rPr lang="uk-UA"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by 11 o’clock. (it / finish)</a:t>
            </a:r>
            <a:endParaRPr lang="en-US" sz="1400" b="0" dirty="0">
              <a:effectLst/>
            </a:endParaRPr>
          </a:p>
          <a:p>
            <a:pPr rtl="0" fontAlgn="base">
              <a:spcBef>
                <a:spcPts val="0"/>
              </a:spcBef>
              <a:spcAft>
                <a:spcPts val="0"/>
              </a:spcAft>
              <a:buFont typeface="+mj-lt"/>
              <a:buAutoNum type="arabicPeriod" startAt="5"/>
            </a:pPr>
            <a:r>
              <a:rPr lang="en-US" sz="1400" b="0" i="0" u="none" strike="noStrike" dirty="0">
                <a:effectLst/>
                <a:latin typeface="Times New Roman" panose="02020603050405020304" pitchFamily="18" charset="0"/>
              </a:rPr>
              <a:t>Do you think</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 the same place in ten years’ time? (you / still / live)</a:t>
            </a:r>
          </a:p>
          <a:p>
            <a:pPr rtl="0" fontAlgn="base">
              <a:spcBef>
                <a:spcPts val="0"/>
              </a:spcBef>
              <a:spcAft>
                <a:spcPts val="0"/>
              </a:spcAft>
              <a:buFont typeface="+mj-lt"/>
              <a:buAutoNum type="arabicPeriod" startAt="5"/>
            </a:pPr>
            <a:r>
              <a:rPr lang="en-US" sz="1400" b="0" i="0" u="none" strike="noStrike" dirty="0">
                <a:effectLst/>
                <a:latin typeface="Times New Roman" panose="02020603050405020304" pitchFamily="18" charset="0"/>
              </a:rPr>
              <a:t>Lisa is travelling in Europe and so far she has travelled about 1,000 miles. By the end of the trip,</a:t>
            </a:r>
          </a:p>
          <a:p>
            <a:pPr marL="0" indent="0" rtl="0">
              <a:spcBef>
                <a:spcPts val="0"/>
              </a:spcBef>
              <a:spcAft>
                <a:spcPts val="0"/>
              </a:spcAft>
              <a:buNone/>
            </a:pPr>
            <a:r>
              <a:rPr lang="uk-UA" sz="1400" b="0" i="0" u="sng" dirty="0">
                <a:effectLst/>
                <a:latin typeface="Times New Roman" panose="02020603050405020304" pitchFamily="18" charset="0"/>
              </a:rPr>
              <a:t>         </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more than 3,000 miles. (she / travel)</a:t>
            </a:r>
            <a:endParaRPr lang="en-US" sz="1400" b="0" dirty="0">
              <a:effectLst/>
            </a:endParaRPr>
          </a:p>
          <a:p>
            <a:pPr rtl="0" fontAlgn="base">
              <a:spcBef>
                <a:spcPts val="0"/>
              </a:spcBef>
              <a:spcAft>
                <a:spcPts val="0"/>
              </a:spcAft>
              <a:buFont typeface="+mj-lt"/>
              <a:buAutoNum type="arabicPeriod" startAt="7"/>
            </a:pPr>
            <a:r>
              <a:rPr lang="en-US" sz="1400" b="0" i="0" u="none" strike="noStrike" dirty="0">
                <a:effectLst/>
                <a:latin typeface="Times New Roman" panose="02020603050405020304" pitchFamily="18" charset="0"/>
              </a:rPr>
              <a:t>If you need to contact me,</a:t>
            </a:r>
            <a:r>
              <a:rPr lang="en-US" sz="1400" b="0" i="0" u="sng" strike="noStrike" dirty="0">
                <a:effectLst/>
                <a:latin typeface="Times New Roman" panose="02020603050405020304" pitchFamily="18" charset="0"/>
              </a:rPr>
              <a:t> </a:t>
            </a:r>
            <a:r>
              <a:rPr lang="uk-UA"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at the Lion Hotel until Friday. (I / stay)</a:t>
            </a:r>
          </a:p>
          <a:p>
            <a:pPr rtl="0" fontAlgn="base">
              <a:spcBef>
                <a:spcPts val="0"/>
              </a:spcBef>
              <a:spcAft>
                <a:spcPts val="0"/>
              </a:spcAft>
              <a:buFont typeface="+mj-lt"/>
              <a:buAutoNum type="arabicPeriod" startAt="7"/>
            </a:pPr>
            <a:r>
              <a:rPr lang="en-US" sz="1400" b="0" i="0" u="none" strike="noStrike" dirty="0">
                <a:effectLst/>
                <a:latin typeface="Times New Roman" panose="02020603050405020304" pitchFamily="18" charset="0"/>
              </a:rPr>
              <a:t>Ben is on holiday and is spending his money very quickly. If he continues like this,</a:t>
            </a:r>
          </a:p>
          <a:p>
            <a:pPr marL="0" indent="0" rtl="0">
              <a:spcBef>
                <a:spcPts val="0"/>
              </a:spcBef>
              <a:spcAft>
                <a:spcPts val="0"/>
              </a:spcAft>
              <a:buNone/>
            </a:pPr>
            <a:r>
              <a:rPr lang="uk-UA" sz="1400" b="0" i="0" u="sng" dirty="0">
                <a:effectLst/>
                <a:latin typeface="Times New Roman" panose="02020603050405020304" pitchFamily="18" charset="0"/>
              </a:rPr>
              <a:t>             </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all his money before the end of his holiday. (he / spend)</a:t>
            </a:r>
            <a:endParaRPr lang="en-US" sz="1400" b="0" dirty="0">
              <a:effectLst/>
            </a:endParaRPr>
          </a:p>
          <a:p>
            <a:pPr rtl="0" fontAlgn="base">
              <a:spcBef>
                <a:spcPts val="0"/>
              </a:spcBef>
              <a:spcAft>
                <a:spcPts val="0"/>
              </a:spcAft>
              <a:buFont typeface="+mj-lt"/>
              <a:buAutoNum type="arabicPeriod" startAt="9"/>
            </a:pPr>
            <a:r>
              <a:rPr lang="en-US" sz="1400" b="0" i="0" u="none" strike="noStrike" dirty="0">
                <a:effectLst/>
                <a:latin typeface="Times New Roman" panose="02020603050405020304" pitchFamily="18" charset="0"/>
              </a:rPr>
              <a:t>I’m fed up with my job. I hope</a:t>
            </a:r>
            <a:r>
              <a:rPr lang="en-US" sz="1400" b="0" i="0" u="sng" strike="noStrike" dirty="0">
                <a:effectLst/>
                <a:latin typeface="Times New Roman" panose="02020603050405020304" pitchFamily="18" charset="0"/>
              </a:rPr>
              <a:t> </a:t>
            </a:r>
            <a:r>
              <a:rPr lang="uk-UA" sz="1400" u="sng" dirty="0">
                <a:latin typeface="Times New Roman" panose="02020603050405020304" pitchFamily="18" charset="0"/>
              </a:rPr>
              <a:t>                                 </a:t>
            </a:r>
            <a:r>
              <a:rPr lang="en-US" sz="1400" b="0" i="0" u="none" strike="noStrike" dirty="0">
                <a:effectLst/>
                <a:latin typeface="Times New Roman" panose="02020603050405020304" pitchFamily="18" charset="0"/>
              </a:rPr>
              <a:t>it much longer. (I / not / do)</a:t>
            </a:r>
            <a:br>
              <a:rPr lang="en-US" sz="1400" b="0" dirty="0">
                <a:effectLst/>
              </a:rPr>
            </a:br>
            <a:endParaRPr lang="en-US" sz="1400" b="0" i="1"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58D04536-C1B5-8EEE-B541-8C1BD9D07FB7}"/>
              </a:ext>
            </a:extLst>
          </p:cNvPr>
          <p:cNvPicPr>
            <a:picLocks noChangeAspect="1"/>
          </p:cNvPicPr>
          <p:nvPr/>
        </p:nvPicPr>
        <p:blipFill>
          <a:blip r:embed="rId2"/>
          <a:stretch>
            <a:fillRect/>
          </a:stretch>
        </p:blipFill>
        <p:spPr>
          <a:xfrm>
            <a:off x="899592" y="1268760"/>
            <a:ext cx="4553121" cy="57606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Write questions using the passive. Some are present and some are past.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Ask about glass. (how / make?)                 </a:t>
            </a:r>
            <a:r>
              <a:rPr lang="en-US" sz="1800" b="1" i="1" u="none" strike="noStrike" dirty="0">
                <a:effectLst/>
                <a:latin typeface="Times New Roman" panose="02020603050405020304" pitchFamily="18" charset="0"/>
              </a:rPr>
              <a:t>How is glass made?</a:t>
            </a:r>
            <a:endParaRPr lang="en-US" sz="1800" b="0" i="0" u="none" strike="noStrike" dirty="0">
              <a:effectLst/>
              <a:latin typeface="Times New Roman" panose="02020603050405020304" pitchFamily="18" charset="0"/>
            </a:endParaRP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Ask about television. (when / invent?) When </a:t>
            </a:r>
            <a:r>
              <a:rPr lang="uk-UA" sz="1800" b="0" i="0" u="none" strike="noStrike" dirty="0">
                <a:effectLst/>
                <a:latin typeface="Times New Roman" panose="02020603050405020304" pitchFamily="18" charset="0"/>
              </a:rPr>
              <a:t>__________</a:t>
            </a:r>
            <a:endParaRPr lang="en-US" sz="1800" b="0" i="0" u="none" strike="noStrike" dirty="0">
              <a:effectLst/>
              <a:latin typeface="Times New Roman" panose="02020603050405020304" pitchFamily="18" charset="0"/>
            </a:endParaRP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Ask about mountains. (how / form?)</a:t>
            </a:r>
            <a:r>
              <a:rPr lang="uk-UA" sz="1800" b="0" i="0" u="sng" strike="noStrike" dirty="0">
                <a:effectLst/>
                <a:latin typeface="Times New Roman" panose="02020603050405020304" pitchFamily="18" charset="0"/>
              </a:rPr>
              <a:t>_____________</a:t>
            </a:r>
            <a:endParaRPr lang="en-US" sz="1800" b="0" i="0" u="none" strike="noStrike" dirty="0">
              <a:effectLst/>
              <a:latin typeface="Times New Roman" panose="02020603050405020304" pitchFamily="18" charset="0"/>
            </a:endParaRP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Ask about DNA. (when / discover?)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___________</a:t>
            </a:r>
            <a:endParaRPr lang="en-US" sz="1800" b="0" i="0" u="none" strike="noStrike" dirty="0">
              <a:effectLst/>
              <a:latin typeface="Times New Roman" panose="02020603050405020304" pitchFamily="18" charset="0"/>
            </a:endParaRP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Ask about silver. (what / use for?)</a:t>
            </a:r>
            <a:r>
              <a:rPr lang="uk-UA" sz="1800" b="0" i="0" u="none" strike="noStrike" dirty="0">
                <a:effectLst/>
                <a:latin typeface="Times New Roman" panose="02020603050405020304" pitchFamily="18" charset="0"/>
              </a:rPr>
              <a:t>_______________</a:t>
            </a: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166</TotalTime>
  <Words>1736</Words>
  <Application>Microsoft Office PowerPoint</Application>
  <PresentationFormat>Экран (4:3)</PresentationFormat>
  <Paragraphs>102</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5(2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97</cp:revision>
  <dcterms:created xsi:type="dcterms:W3CDTF">2023-02-25T18:05:02Z</dcterms:created>
  <dcterms:modified xsi:type="dcterms:W3CDTF">2023-08-04T14:53:53Z</dcterms:modified>
</cp:coreProperties>
</file>