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1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92500" lnSpcReduction="10000"/>
          </a:bodyPr>
          <a:lstStyle/>
          <a:p>
            <a:pPr rtl="0">
              <a:spcBef>
                <a:spcPts val="0"/>
              </a:spcBef>
              <a:spcAft>
                <a:spcPts val="1000"/>
              </a:spcAft>
            </a:pPr>
            <a:r>
              <a:rPr lang="en-US" sz="1800" b="1" i="0" u="none" strike="noStrike" dirty="0">
                <a:effectLst/>
                <a:latin typeface="Times New Roman" panose="02020603050405020304" pitchFamily="18" charset="0"/>
              </a:rPr>
              <a:t>7) Which is right?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 was noisy next door last night. Our </a:t>
            </a:r>
            <a:r>
              <a:rPr lang="en-US" sz="1800" b="0" i="0" u="none" strike="noStrike" dirty="0" err="1">
                <a:effectLst/>
                <a:latin typeface="Times New Roman" panose="02020603050405020304" pitchFamily="18" charset="0"/>
              </a:rPr>
              <a:t>neighbours</a:t>
            </a:r>
            <a:r>
              <a:rPr lang="en-US" sz="1800" b="0" i="0" u="none" strike="noStrike" dirty="0">
                <a:effectLst/>
                <a:latin typeface="Times New Roman" panose="02020603050405020304" pitchFamily="18" charset="0"/>
              </a:rPr>
              <a:t> </a:t>
            </a:r>
            <a:r>
              <a:rPr lang="en-US" sz="1800" b="0" i="0" u="sng" strike="noStrike" dirty="0">
                <a:effectLst/>
                <a:latin typeface="Times New Roman" panose="02020603050405020304" pitchFamily="18" charset="0"/>
              </a:rPr>
              <a:t>were having /</a:t>
            </a:r>
            <a:r>
              <a:rPr lang="en-US" sz="1800" b="0" i="0" u="sng" strike="sngStrike" dirty="0">
                <a:effectLst/>
                <a:latin typeface="Times New Roman" panose="02020603050405020304" pitchFamily="18" charset="0"/>
              </a:rPr>
              <a:t> had been having</a:t>
            </a:r>
            <a:r>
              <a:rPr lang="en-US" sz="1800" b="0" i="0" u="none" strike="noStrike" dirty="0">
                <a:effectLst/>
                <a:latin typeface="Times New Roman" panose="02020603050405020304" pitchFamily="18" charset="0"/>
              </a:rPr>
              <a:t> a party. (</a:t>
            </a:r>
            <a:r>
              <a:rPr lang="en-US" sz="1800" b="0" i="0" u="sng" strike="noStrike" dirty="0">
                <a:effectLst/>
                <a:latin typeface="Times New Roman" panose="02020603050405020304" pitchFamily="18" charset="0"/>
              </a:rPr>
              <a:t>were having</a:t>
            </a:r>
            <a:r>
              <a:rPr lang="en-US" sz="1800" b="0" i="0" u="none" strike="noStrike" dirty="0">
                <a:effectLst/>
                <a:latin typeface="Times New Roman" panose="02020603050405020304" pitchFamily="18" charset="0"/>
              </a:rPr>
              <a:t> </a:t>
            </a:r>
            <a:r>
              <a:rPr lang="en-US" sz="1800" b="0" i="1" u="none" strike="noStrike" dirty="0">
                <a:effectLst/>
                <a:latin typeface="Times New Roman" panose="02020603050405020304" pitchFamily="18" charset="0"/>
              </a:rPr>
              <a:t>is correct</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At the end of our journey we were extremely tired. </a:t>
            </a:r>
            <a:r>
              <a:rPr lang="en-US" sz="1800" b="0" i="0" u="sng" strike="noStrike" dirty="0">
                <a:effectLst/>
                <a:latin typeface="Times New Roman" panose="02020603050405020304" pitchFamily="18" charset="0"/>
              </a:rPr>
              <a:t>We were travelling / We’d been travelling</a:t>
            </a:r>
            <a:r>
              <a:rPr lang="en-US" sz="1800" b="0" i="0" u="none" strike="noStrike" dirty="0">
                <a:effectLst/>
                <a:latin typeface="Times New Roman" panose="02020603050405020304" pitchFamily="18" charset="0"/>
              </a:rPr>
              <a:t> for more than 24 hours.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James was on his hands and knees on the floor. </a:t>
            </a:r>
            <a:r>
              <a:rPr lang="en-US" sz="1800" b="0" i="0" u="sng" strike="noStrike" dirty="0">
                <a:effectLst/>
                <a:latin typeface="Times New Roman" panose="02020603050405020304" pitchFamily="18" charset="0"/>
              </a:rPr>
              <a:t>He was looking / He’d been looking</a:t>
            </a:r>
            <a:r>
              <a:rPr lang="en-US" sz="1800" b="0" i="0" u="none" strike="noStrike" dirty="0">
                <a:effectLst/>
                <a:latin typeface="Times New Roman" panose="02020603050405020304" pitchFamily="18" charset="0"/>
              </a:rPr>
              <a:t> for his contact lens.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Sue was sitting on the ground. She was out of breath. </a:t>
            </a:r>
            <a:r>
              <a:rPr lang="en-US" sz="1800" b="0" i="0" u="sng" strike="noStrike" dirty="0">
                <a:effectLst/>
                <a:latin typeface="Times New Roman" panose="02020603050405020304" pitchFamily="18" charset="0"/>
              </a:rPr>
              <a:t>She was running / She’d been running</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John and I went for a walk. </a:t>
            </a:r>
            <a:r>
              <a:rPr lang="en-US" sz="1800" b="0" i="0" u="sng" strike="noStrike" dirty="0">
                <a:effectLst/>
                <a:latin typeface="Times New Roman" panose="02020603050405020304" pitchFamily="18" charset="0"/>
              </a:rPr>
              <a:t>He was walking / He’d been walking</a:t>
            </a:r>
            <a:r>
              <a:rPr lang="en-US" sz="1800" b="0" i="0" u="none" strike="noStrike" dirty="0">
                <a:effectLst/>
                <a:latin typeface="Times New Roman" panose="02020603050405020304" pitchFamily="18" charset="0"/>
              </a:rPr>
              <a:t> very fast and I had difficulty keeping up with him.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was sad when I sold my car. </a:t>
            </a:r>
            <a:r>
              <a:rPr lang="en-US" sz="1800" b="0" i="0" u="sng" strike="noStrike" dirty="0">
                <a:effectLst/>
                <a:latin typeface="Times New Roman" panose="02020603050405020304" pitchFamily="18" charset="0"/>
              </a:rPr>
              <a:t>I’ve had it / I’d had it</a:t>
            </a:r>
            <a:r>
              <a:rPr lang="en-US" sz="1800" b="0" i="0" u="none" strike="noStrike" dirty="0">
                <a:effectLst/>
                <a:latin typeface="Times New Roman" panose="02020603050405020304" pitchFamily="18" charset="0"/>
              </a:rPr>
              <a:t> for a very long time.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was sad when my local cafe closed. </a:t>
            </a:r>
            <a:r>
              <a:rPr lang="en-US" sz="1800" b="0" i="0" u="sng" strike="noStrike" dirty="0">
                <a:effectLst/>
                <a:latin typeface="Times New Roman" panose="02020603050405020304" pitchFamily="18" charset="0"/>
              </a:rPr>
              <a:t>I was going / I’d been going</a:t>
            </a:r>
            <a:r>
              <a:rPr lang="en-US" sz="1800" b="0" i="0" u="none" strike="noStrike" dirty="0">
                <a:effectLst/>
                <a:latin typeface="Times New Roman" panose="02020603050405020304" pitchFamily="18" charset="0"/>
              </a:rPr>
              <a:t> there for many years.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running a marathon next month. </a:t>
            </a:r>
            <a:r>
              <a:rPr lang="en-US" sz="1800" b="0" i="0" u="sng" strike="noStrike" dirty="0">
                <a:effectLst/>
                <a:latin typeface="Times New Roman" panose="02020603050405020304" pitchFamily="18" charset="0"/>
              </a:rPr>
              <a:t>I’ve been training / I’d been training</a:t>
            </a:r>
            <a:r>
              <a:rPr lang="en-US" sz="1800" b="0" i="0" u="none" strike="noStrike" dirty="0">
                <a:effectLst/>
                <a:latin typeface="Times New Roman" panose="02020603050405020304" pitchFamily="18" charset="0"/>
              </a:rPr>
              <a:t> for it every day.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had arranged to meet Kate, but I was late. When I finally arrived, </a:t>
            </a:r>
            <a:r>
              <a:rPr lang="en-US" sz="1800" b="0" i="0" u="sng" strike="noStrike" dirty="0">
                <a:effectLst/>
                <a:latin typeface="Times New Roman" panose="02020603050405020304" pitchFamily="18" charset="0"/>
              </a:rPr>
              <a:t>she was waiting / she’d </a:t>
            </a:r>
            <a:endParaRPr lang="en-US" sz="1800" b="0" i="0" u="none" strike="noStrike" dirty="0">
              <a:effectLst/>
              <a:latin typeface="Times New Roman" panose="02020603050405020304" pitchFamily="18" charset="0"/>
            </a:endParaRPr>
          </a:p>
          <a:p>
            <a:pPr marL="0" indent="0" rtl="0">
              <a:spcBef>
                <a:spcPts val="0"/>
              </a:spcBef>
              <a:spcAft>
                <a:spcPts val="0"/>
              </a:spcAft>
              <a:buNone/>
            </a:pPr>
            <a:r>
              <a:rPr lang="en-US" sz="1800" b="0" i="0" u="sng" dirty="0">
                <a:effectLst/>
                <a:latin typeface="Times New Roman" panose="02020603050405020304" pitchFamily="18" charset="0"/>
              </a:rPr>
              <a:t>been waiting</a:t>
            </a:r>
            <a:r>
              <a:rPr lang="en-US" sz="1800" b="0" i="0" u="none" strike="noStrike" dirty="0">
                <a:effectLst/>
                <a:latin typeface="Times New Roman" panose="02020603050405020304" pitchFamily="18" charset="0"/>
              </a:rPr>
              <a:t> for me. She was annoyed because </a:t>
            </a:r>
            <a:r>
              <a:rPr lang="en-US" sz="1800" b="0" i="0" u="sng" dirty="0">
                <a:effectLst/>
                <a:latin typeface="Times New Roman" panose="02020603050405020304" pitchFamily="18" charset="0"/>
              </a:rPr>
              <a:t>she was waiting / she’d been waiting</a:t>
            </a:r>
            <a:r>
              <a:rPr lang="en-US" sz="1800" b="0" i="0" u="none" strike="noStrike" dirty="0">
                <a:effectLst/>
                <a:latin typeface="Times New Roman" panose="02020603050405020304" pitchFamily="18" charset="0"/>
              </a:rPr>
              <a:t> such a long time.</a:t>
            </a:r>
            <a:endParaRPr lang="en-US" sz="1600" b="0" dirty="0">
              <a:effectLst/>
            </a:endParaRPr>
          </a:p>
          <a:p>
            <a:pPr marL="0" indent="0" rtl="0">
              <a:spcBef>
                <a:spcPts val="0"/>
              </a:spcBef>
              <a:spcAft>
                <a:spcPts val="0"/>
              </a:spcAft>
              <a:buNone/>
            </a:pPr>
            <a:r>
              <a:rPr lang="en-US" sz="1800" b="1" i="0" u="none" strike="noStrike" dirty="0">
                <a:effectLst/>
                <a:latin typeface="Times New Roman" panose="02020603050405020304" pitchFamily="18" charset="0"/>
              </a:rPr>
              <a:t>10a </a:t>
            </a:r>
            <a:r>
              <a:rPr lang="en-US" sz="1800" b="0" i="0" u="none" strike="noStrike" dirty="0">
                <a:effectLst/>
                <a:latin typeface="Times New Roman" panose="02020603050405020304" pitchFamily="18" charset="0"/>
              </a:rPr>
              <a:t>Joe and I work for the same company. He joined the company before me. When I started a few years ago, </a:t>
            </a:r>
            <a:r>
              <a:rPr lang="en-US" sz="1800" b="0" i="0" u="sng" dirty="0">
                <a:effectLst/>
                <a:latin typeface="Times New Roman" panose="02020603050405020304" pitchFamily="18" charset="0"/>
              </a:rPr>
              <a:t>he was already working / he’d already been working</a:t>
            </a:r>
            <a:r>
              <a:rPr lang="en-US" sz="1800" b="0" i="0" u="none" strike="noStrike" dirty="0">
                <a:effectLst/>
                <a:latin typeface="Times New Roman" panose="02020603050405020304" pitchFamily="18" charset="0"/>
              </a:rPr>
              <a:t> there.</a:t>
            </a:r>
            <a:endParaRPr lang="en-US" sz="1600" b="0" dirty="0">
              <a:effectLst/>
            </a:endParaRPr>
          </a:p>
          <a:p>
            <a:pPr marL="0" indent="0" rtl="0">
              <a:spcBef>
                <a:spcPts val="0"/>
              </a:spcBef>
              <a:spcAft>
                <a:spcPts val="0"/>
              </a:spcAft>
              <a:buNone/>
            </a:pPr>
            <a:r>
              <a:rPr lang="en-US" sz="1800" b="1" i="0" u="none" strike="noStrike" dirty="0">
                <a:effectLst/>
                <a:latin typeface="Times New Roman" panose="02020603050405020304" pitchFamily="18" charset="0"/>
              </a:rPr>
              <a:t>10b </a:t>
            </a:r>
            <a:r>
              <a:rPr lang="en-US" sz="1800" b="0" i="0" u="none" strike="noStrike" dirty="0">
                <a:effectLst/>
                <a:latin typeface="Times New Roman" panose="02020603050405020304" pitchFamily="18" charset="0"/>
              </a:rPr>
              <a:t>I started working at the company a few years ago. At the time I started, Joe </a:t>
            </a:r>
            <a:r>
              <a:rPr lang="en-US" sz="1800" b="0" i="0" u="sng" dirty="0">
                <a:effectLst/>
                <a:latin typeface="Times New Roman" panose="02020603050405020304" pitchFamily="18" charset="0"/>
              </a:rPr>
              <a:t>was already working / had</a:t>
            </a:r>
            <a:r>
              <a:rPr lang="en-US" sz="1800" b="0" i="0" u="none" strike="noStrike" dirty="0">
                <a:effectLst/>
                <a:latin typeface="Times New Roman" panose="02020603050405020304" pitchFamily="18" charset="0"/>
              </a:rPr>
              <a:t> </a:t>
            </a:r>
            <a:r>
              <a:rPr lang="en-US" sz="1800" b="0" i="0" u="sng" dirty="0">
                <a:effectLst/>
                <a:latin typeface="Times New Roman" panose="02020603050405020304" pitchFamily="18" charset="0"/>
              </a:rPr>
              <a:t>already been working</a:t>
            </a:r>
            <a:r>
              <a:rPr lang="en-US" sz="1800" b="0" i="0" u="none" strike="noStrike" dirty="0">
                <a:effectLst/>
                <a:latin typeface="Times New Roman" panose="02020603050405020304" pitchFamily="18" charset="0"/>
              </a:rPr>
              <a:t> there for two years.</a:t>
            </a:r>
            <a:endParaRPr lang="en-US" sz="1600" b="0" dirty="0">
              <a:effectLst/>
            </a:endParaRPr>
          </a:p>
          <a:p>
            <a:pPr marL="0" indent="0" rtl="0">
              <a:spcBef>
                <a:spcPts val="0"/>
              </a:spcBef>
              <a:spcAft>
                <a:spcPts val="0"/>
              </a:spcAft>
              <a:buNone/>
            </a:pPr>
            <a:r>
              <a:rPr lang="en-US" sz="1800" b="1" i="0" u="none" strike="noStrike" dirty="0">
                <a:effectLst/>
                <a:latin typeface="Times New Roman" panose="02020603050405020304" pitchFamily="18" charset="0"/>
              </a:rPr>
              <a:t>10c </a:t>
            </a:r>
            <a:r>
              <a:rPr lang="en-US" sz="1800" b="0" i="0" u="none" strike="noStrike" dirty="0">
                <a:effectLst/>
                <a:latin typeface="Times New Roman" panose="02020603050405020304" pitchFamily="18" charset="0"/>
              </a:rPr>
              <a:t>Joe still works for the company. </a:t>
            </a:r>
            <a:r>
              <a:rPr lang="en-US" sz="1800" b="0" i="0" u="sng" dirty="0">
                <a:effectLst/>
                <a:latin typeface="Times New Roman" panose="02020603050405020304" pitchFamily="18" charset="0"/>
              </a:rPr>
              <a:t>He’s been working / He’d been working</a:t>
            </a:r>
            <a:r>
              <a:rPr lang="en-US" sz="1800" b="0" i="0" u="none" strike="noStrike" dirty="0">
                <a:effectLst/>
                <a:latin typeface="Times New Roman" panose="02020603050405020304" pitchFamily="18" charset="0"/>
              </a:rPr>
              <a:t> there a long time now.</a:t>
            </a:r>
            <a:endParaRPr lang="en-US" sz="1600" b="0" dirty="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8)Read the situations and make sentences using the words in brackets.</a:t>
            </a:r>
            <a:endParaRPr lang="en-US" sz="18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Tom was very tired when he got home.</a:t>
            </a:r>
          </a:p>
          <a:p>
            <a:pPr marL="0" indent="0" rtl="0">
              <a:spcBef>
                <a:spcPts val="0"/>
              </a:spcBef>
              <a:spcAft>
                <a:spcPts val="0"/>
              </a:spcAft>
              <a:buNone/>
            </a:pPr>
            <a:r>
              <a:rPr lang="en-US" sz="1800" b="0" i="0" u="none" strike="noStrike" dirty="0">
                <a:effectLst/>
                <a:latin typeface="Times New Roman" panose="02020603050405020304" pitchFamily="18" charset="0"/>
              </a:rPr>
              <a:t>(He / work / hard all day) </a:t>
            </a:r>
            <a:r>
              <a:rPr lang="en-US" sz="1800" b="0" i="0" u="sng" dirty="0">
                <a:effectLst/>
                <a:latin typeface="Times New Roman" panose="02020603050405020304" pitchFamily="18" charset="0"/>
              </a:rPr>
              <a:t> </a:t>
            </a:r>
            <a:r>
              <a:rPr lang="en-US" sz="1800" b="0" i="1" u="sng" dirty="0">
                <a:effectLst/>
                <a:latin typeface="Times New Roman" panose="02020603050405020304" pitchFamily="18" charset="0"/>
              </a:rPr>
              <a:t>He’d been working hard all day.</a:t>
            </a:r>
            <a:endParaRPr lang="en-US" sz="18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The children came into the house. They had a football and they were both very tired.</a:t>
            </a:r>
          </a:p>
          <a:p>
            <a:pPr marL="0" indent="0" rtl="0">
              <a:spcBef>
                <a:spcPts val="0"/>
              </a:spcBef>
              <a:spcAft>
                <a:spcPts val="0"/>
              </a:spcAft>
              <a:buNone/>
            </a:pPr>
            <a:r>
              <a:rPr lang="en-US" sz="1800" b="0" i="0" u="none" strike="noStrike" dirty="0">
                <a:effectLst/>
                <a:latin typeface="Times New Roman" panose="02020603050405020304" pitchFamily="18" charset="0"/>
              </a:rPr>
              <a:t>(They / play / football)</a:t>
            </a:r>
            <a:r>
              <a:rPr lang="uk-UA" sz="1800" b="0" i="0" u="none" strike="noStrike" dirty="0">
                <a:effectLst/>
                <a:latin typeface="Times New Roman" panose="02020603050405020304" pitchFamily="18" charset="0"/>
              </a:rPr>
              <a:t> ____________________</a:t>
            </a:r>
            <a:endParaRPr lang="en-US" sz="18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I was disappointed when I had to cancel my holiday.</a:t>
            </a:r>
          </a:p>
          <a:p>
            <a:pPr marL="0" indent="0" rtl="0">
              <a:spcBef>
                <a:spcPts val="0"/>
              </a:spcBef>
              <a:spcAft>
                <a:spcPts val="0"/>
              </a:spcAft>
              <a:buNone/>
            </a:pPr>
            <a:r>
              <a:rPr lang="en-US" sz="1800" b="0" i="0" u="none" strike="noStrike" dirty="0">
                <a:effectLst/>
                <a:latin typeface="Times New Roman" panose="02020603050405020304" pitchFamily="18" charset="0"/>
              </a:rPr>
              <a:t>(I / look / forward to it)</a:t>
            </a:r>
            <a:r>
              <a:rPr lang="uk-UA" sz="1800" b="0" i="0" u="none" strike="noStrike" dirty="0">
                <a:effectLst/>
                <a:latin typeface="Times New Roman" panose="02020603050405020304" pitchFamily="18" charset="0"/>
              </a:rPr>
              <a:t>______________________________</a:t>
            </a:r>
            <a:endParaRPr lang="en-US" sz="18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Anna woke up in the middle of the night. She was frightened and didn’t know where she was.</a:t>
            </a:r>
          </a:p>
          <a:p>
            <a:pPr marL="0" indent="0" rtl="0">
              <a:spcBef>
                <a:spcPts val="0"/>
              </a:spcBef>
              <a:spcAft>
                <a:spcPts val="0"/>
              </a:spcAft>
              <a:buNone/>
            </a:pPr>
            <a:r>
              <a:rPr lang="en-US" sz="1800" b="0" i="0" u="none" strike="noStrike" dirty="0">
                <a:effectLst/>
                <a:latin typeface="Times New Roman" panose="02020603050405020304" pitchFamily="18" charset="0"/>
              </a:rPr>
              <a:t>(She / have / a bad dream)</a:t>
            </a:r>
            <a:r>
              <a:rPr lang="uk-UA" sz="1800" b="0" i="0" u="none" strike="noStrike" dirty="0">
                <a:effectLst/>
                <a:latin typeface="Times New Roman" panose="02020603050405020304" pitchFamily="18" charset="0"/>
              </a:rPr>
              <a:t>_________________________</a:t>
            </a:r>
            <a:endParaRPr lang="en-US" sz="18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When I got home, Mark was sitting in front of the TV. He had just turned it off.</a:t>
            </a:r>
          </a:p>
          <a:p>
            <a:pPr marL="0" indent="0" rtl="0">
              <a:spcBef>
                <a:spcPts val="0"/>
              </a:spcBef>
              <a:spcAft>
                <a:spcPts val="0"/>
              </a:spcAft>
              <a:buNone/>
            </a:pPr>
            <a:r>
              <a:rPr lang="en-US" sz="1800" b="0" i="0" u="none" strike="noStrike" dirty="0">
                <a:effectLst/>
                <a:latin typeface="Times New Roman" panose="02020603050405020304" pitchFamily="18" charset="0"/>
              </a:rPr>
              <a:t>(He / watch / a film) </a:t>
            </a:r>
            <a:r>
              <a:rPr lang="uk-UA" sz="1800" b="0" i="0" u="none" strike="noStrike" dirty="0">
                <a:effectLst/>
                <a:latin typeface="Times New Roman" panose="02020603050405020304" pitchFamily="18" charset="0"/>
              </a:rPr>
              <a:t>__________________________</a:t>
            </a:r>
            <a:endParaRPr lang="en-US" sz="18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The people waiting at the bus stop were getting impatient. The bus was very late.</a:t>
            </a:r>
          </a:p>
          <a:p>
            <a:pPr marL="0" indent="0" rtl="0">
              <a:spcBef>
                <a:spcPts val="0"/>
              </a:spcBef>
              <a:spcAft>
                <a:spcPts val="0"/>
              </a:spcAft>
              <a:buNone/>
            </a:pPr>
            <a:r>
              <a:rPr lang="en-US" sz="1800" b="0" i="0" u="none" strike="noStrike" dirty="0">
                <a:effectLst/>
                <a:latin typeface="Times New Roman" panose="02020603050405020304" pitchFamily="18" charset="0"/>
              </a:rPr>
              <a:t>(They / wait / a long time) </a:t>
            </a:r>
            <a:r>
              <a:rPr lang="uk-UA" sz="1800" b="0" i="0" u="none" strike="noStrike" dirty="0">
                <a:effectLst/>
                <a:latin typeface="Times New Roman" panose="02020603050405020304" pitchFamily="18" charset="0"/>
              </a:rPr>
              <a:t>_____________________________</a:t>
            </a:r>
            <a:endParaRPr lang="en-US" sz="1800" b="0" dirty="0">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pPr algn="ctr" rtl="0">
              <a:spcBef>
                <a:spcPts val="0"/>
              </a:spcBef>
              <a:spcAft>
                <a:spcPts val="0"/>
              </a:spcAft>
            </a:pPr>
            <a:r>
              <a:rPr lang="uk-UA" sz="3200" b="1" i="0" u="none" strike="noStrike" dirty="0">
                <a:solidFill>
                  <a:schemeClr val="accent3"/>
                </a:solidFill>
                <a:effectLst/>
                <a:latin typeface="Times New Roman" panose="02020603050405020304" pitchFamily="18" charset="0"/>
              </a:rPr>
              <a:t>Практичне заняття 2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1285893"/>
          </a:xfrm>
        </p:spPr>
        <p:txBody>
          <a:bodyPr>
            <a:noAutofit/>
          </a:bodyPr>
          <a:lstStyle/>
          <a:p>
            <a:pPr marL="36576" indent="0">
              <a:buNone/>
            </a:pPr>
            <a:r>
              <a:rPr lang="en-US" sz="2800" b="1" i="0" u="none" strike="noStrike" dirty="0">
                <a:effectLst/>
                <a:latin typeface="Times New Roman" panose="02020603050405020304" pitchFamily="18" charset="0"/>
              </a:rPr>
              <a:t>Topic «A growing profession in the future. Past Perfect Continuous.» Grammar revision</a:t>
            </a:r>
            <a:endParaRPr lang="ru-RU" sz="2800" b="1" dirty="0">
              <a:ln w="19050">
                <a:solidFill>
                  <a:schemeClr val="tx2">
                    <a:tint val="1000"/>
                  </a:schemeClr>
                </a:solidFill>
                <a:prstDash val="solid"/>
              </a:ln>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a:bodyPr>
          <a:lstStyle/>
          <a:p>
            <a:pPr marL="0" indent="0" rtl="0">
              <a:spcBef>
                <a:spcPts val="0"/>
              </a:spcBef>
              <a:spcAft>
                <a:spcPts val="0"/>
              </a:spcAft>
              <a:buNone/>
            </a:pPr>
            <a:r>
              <a:rPr lang="en-US" b="0" i="0" u="none" strike="noStrike" dirty="0">
                <a:effectLst/>
                <a:latin typeface="Times New Roman" panose="02020603050405020304" pitchFamily="18" charset="0"/>
              </a:rPr>
              <a:t>- to learn new vocabulary;</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   to practice grammar structures;</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to enable </a:t>
            </a:r>
            <a:r>
              <a:rPr lang="en-US" b="0" i="0" u="none" strike="noStrike" dirty="0" err="1">
                <a:effectLst/>
                <a:latin typeface="Times New Roman" panose="02020603050405020304" pitchFamily="18" charset="0"/>
              </a:rPr>
              <a:t>st’s</a:t>
            </a:r>
            <a:r>
              <a:rPr lang="en-US" b="0" i="0" u="none" strike="noStrike" dirty="0">
                <a:effectLst/>
                <a:latin typeface="Times New Roman" panose="02020603050405020304" pitchFamily="18" charset="0"/>
              </a:rPr>
              <a:t> to talk and write on the topic;</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to </a:t>
            </a:r>
            <a:r>
              <a:rPr lang="en-US" b="0" i="0" u="none" strike="noStrike" dirty="0" err="1">
                <a:effectLst/>
                <a:latin typeface="Times New Roman" panose="02020603050405020304" pitchFamily="18" charset="0"/>
              </a:rPr>
              <a:t>instil</a:t>
            </a:r>
            <a:r>
              <a:rPr lang="en-US" b="0" i="0" u="none" strike="noStrike" dirty="0">
                <a:effectLst/>
                <a:latin typeface="Times New Roman" panose="02020603050405020304" pitchFamily="18" charset="0"/>
              </a:rPr>
              <a:t> the idea that learning languages is necessary and essential;</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to encourage </a:t>
            </a:r>
            <a:r>
              <a:rPr lang="en-US" b="0" i="0" u="none" strike="noStrike" dirty="0" err="1">
                <a:effectLst/>
                <a:latin typeface="Times New Roman" panose="02020603050405020304" pitchFamily="18" charset="0"/>
              </a:rPr>
              <a:t>st’s</a:t>
            </a:r>
            <a:r>
              <a:rPr lang="en-US" b="0" i="0" u="none" strike="noStrike" dirty="0">
                <a:effectLst/>
                <a:latin typeface="Times New Roman" panose="02020603050405020304" pitchFamily="18" charset="0"/>
              </a:rPr>
              <a:t> to go on learning English at the next level;</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to lay the foundations for future study in terms to basic structures, lexis, language functions and basic study</a:t>
            </a:r>
            <a:endParaRPr lang="en-US" b="0" dirty="0">
              <a:effectLst/>
            </a:endParaRPr>
          </a:p>
          <a:p>
            <a:pPr marL="0" indent="0">
              <a:buNone/>
            </a:pPr>
            <a:br>
              <a:rPr lang="en-US" dirty="0"/>
            </a:b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0" indent="0" rtl="0" fontAlgn="base">
              <a:spcBef>
                <a:spcPts val="0"/>
              </a:spcBef>
              <a:spcAft>
                <a:spcPts val="0"/>
              </a:spcAft>
              <a:buNone/>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a:t>
            </a:r>
            <a:r>
              <a:rPr lang="en-US" sz="1800" b="0" i="0" u="none" strike="noStrike" dirty="0">
                <a:effectLst/>
                <a:latin typeface="Calibri" panose="020F0502020204030204" pitchFamily="34" charset="0"/>
              </a:rPr>
              <a:t> </a:t>
            </a:r>
            <a:r>
              <a:rPr lang="en-US" sz="1800" b="0" i="0" u="none" strike="noStrike" dirty="0">
                <a:effectLst/>
                <a:latin typeface="Times New Roman" panose="02020603050405020304" pitchFamily="18" charset="0"/>
              </a:rPr>
              <a:t>A growing profession in the future. Past Perfect Continuous.»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indent="0" rtl="0">
              <a:spcBef>
                <a:spcPts val="0"/>
              </a:spcBef>
              <a:spcAft>
                <a:spcPts val="0"/>
              </a:spcAft>
              <a:buNone/>
            </a:pPr>
            <a:r>
              <a:rPr lang="en-US" sz="2400" b="1" i="0" u="none" strike="noStrike" dirty="0">
                <a:effectLst/>
                <a:latin typeface="Times New Roman" panose="02020603050405020304" pitchFamily="18" charset="0"/>
              </a:rPr>
              <a:t>1.Learn the new words and word combinations.</a:t>
            </a:r>
            <a:endParaRPr lang="en-US" sz="2400" b="0" dirty="0">
              <a:effectLst/>
            </a:endParaRPr>
          </a:p>
          <a:p>
            <a:pPr indent="0" rtl="0">
              <a:spcBef>
                <a:spcPts val="0"/>
              </a:spcBef>
              <a:spcAft>
                <a:spcPts val="0"/>
              </a:spcAft>
              <a:buNone/>
            </a:pPr>
            <a:r>
              <a:rPr lang="en-US" sz="2400" b="1" i="0" u="none" strike="noStrike" dirty="0">
                <a:effectLst/>
                <a:latin typeface="Times New Roman" panose="02020603050405020304" pitchFamily="18" charset="0"/>
              </a:rPr>
              <a:t>2.Make some questions on the text.</a:t>
            </a:r>
            <a:endParaRPr lang="en-US" sz="2400" b="0" dirty="0">
              <a:effectLst/>
            </a:endParaRPr>
          </a:p>
          <a:p>
            <a:pPr indent="0" rtl="0">
              <a:spcBef>
                <a:spcPts val="0"/>
              </a:spcBef>
              <a:spcAft>
                <a:spcPts val="0"/>
              </a:spcAft>
              <a:buNone/>
            </a:pPr>
            <a:r>
              <a:rPr lang="en-US" sz="2400" b="1" i="0" u="none" strike="noStrike" dirty="0">
                <a:effectLst/>
                <a:latin typeface="Times New Roman" panose="02020603050405020304" pitchFamily="18" charset="0"/>
              </a:rPr>
              <a:t>3.Read the text and translate into Ukrainian in the written form.</a:t>
            </a:r>
            <a:endParaRPr lang="en-US" sz="2400" b="0" dirty="0">
              <a:effectLst/>
            </a:endParaRPr>
          </a:p>
          <a:p>
            <a:pPr indent="0" rtl="0">
              <a:spcBef>
                <a:spcPts val="0"/>
              </a:spcBef>
              <a:spcAft>
                <a:spcPts val="0"/>
              </a:spcAft>
              <a:buNone/>
            </a:pPr>
            <a:r>
              <a:rPr lang="en-US" sz="2400" b="1" i="0" u="none" strike="noStrike" dirty="0">
                <a:effectLst/>
                <a:latin typeface="Times New Roman" panose="02020603050405020304" pitchFamily="18" charset="0"/>
              </a:rPr>
              <a:t>4. Make summery of the text in English.</a:t>
            </a:r>
            <a:endParaRPr lang="en-US" sz="2400" b="0" dirty="0">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620688"/>
            <a:ext cx="8330782" cy="5929354"/>
          </a:xfrm>
        </p:spPr>
        <p:txBody>
          <a:bodyPr>
            <a:normAutofit fontScale="85000" lnSpcReduction="10000"/>
          </a:bodyPr>
          <a:lstStyle/>
          <a:p>
            <a:pPr indent="0" rtl="0">
              <a:spcBef>
                <a:spcPts val="0"/>
              </a:spcBef>
              <a:spcAft>
                <a:spcPts val="0"/>
              </a:spcAft>
              <a:buNone/>
            </a:pPr>
            <a:r>
              <a:rPr lang="en-US" sz="1800" b="1" i="0" u="none" strike="noStrike" dirty="0">
                <a:effectLst/>
                <a:latin typeface="Times New Roman" panose="02020603050405020304" pitchFamily="18" charset="0"/>
              </a:rPr>
              <a:t>A growing profession in the future</a:t>
            </a:r>
            <a:endParaRPr lang="uk-UA" sz="1800" b="1" i="0" u="none" strike="noStrike" dirty="0">
              <a:effectLst/>
              <a:latin typeface="Times New Roman" panose="02020603050405020304" pitchFamily="18" charset="0"/>
            </a:endParaRPr>
          </a:p>
          <a:p>
            <a:pPr indent="0" rtl="0">
              <a:spcBef>
                <a:spcPts val="0"/>
              </a:spcBef>
              <a:spcAft>
                <a:spcPts val="0"/>
              </a:spcAft>
              <a:buNone/>
            </a:pPr>
            <a:endParaRPr lang="en-US" sz="2400" b="0" dirty="0">
              <a:effectLst/>
            </a:endParaRPr>
          </a:p>
          <a:p>
            <a:pPr indent="0"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great impact of computers and information technology on our everyday life has generated a need to design and develop new computer software systems and to incorporate new technologies into a rapidly growing range of applications.</a:t>
            </a:r>
            <a:endParaRPr lang="en-US" sz="2400" b="0" dirty="0">
              <a:effectLst/>
            </a:endParaRPr>
          </a:p>
          <a:p>
            <a:pPr indent="0"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Computer software engineers are projected to be one of the fastest growing occupations in the next 10 years.</a:t>
            </a:r>
            <a:endParaRPr lang="en-US" sz="2400" b="0" dirty="0">
              <a:effectLst/>
            </a:endParaRPr>
          </a:p>
          <a:p>
            <a:pPr indent="0"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In programming or coding, software engineers instruct a computer, step by step, how to perform a function. They also solve technical problems that arise, but they are more concerned with developing algorithms and analyzing and solving programming problems than with actually writing code. They use different programming languages, depending on the purpose of the program.</a:t>
            </a:r>
            <a:endParaRPr lang="en-US" sz="2400" b="0" dirty="0">
              <a:effectLst/>
            </a:endParaRPr>
          </a:p>
          <a:p>
            <a:pPr indent="0"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Employment of computer software engineers is expectable to increase much faster than average for all occupations. Demand for computer software engineers will increase as computer networking continues to grow. For example, the expanding integration of Internet technologies and the explosive growth in electronics have resulted in rising demand for the specialists who can develop Internet, Intranet and World Wide Web applications.</a:t>
            </a:r>
            <a:endParaRPr lang="en-US" sz="2400" b="0" dirty="0">
              <a:effectLst/>
            </a:endParaRPr>
          </a:p>
          <a:p>
            <a:pPr indent="0"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Most employers prefer to hire persons having at least a bachelor’s degree and broad knowledge of computer systems and technologies. Very good opportunities are expected for college graduates with practical work experience.</a:t>
            </a:r>
            <a:endParaRPr lang="en-US" sz="2400" b="0" dirty="0">
              <a:effectLst/>
            </a:endParaRPr>
          </a:p>
          <a:p>
            <a:pPr indent="0"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Persons interested in jobs as computer software engineers must have strong problem-solving abilities and analytical skills. They also must be able to communicate effectively with team members and the customers they meet. A core team may comprise engineering, marketing, manufacturing and designing people, who should work together until the product is released.</a:t>
            </a:r>
            <a:endParaRPr lang="en-US" sz="2400" b="0" dirty="0">
              <a:effectLst/>
            </a:endParaRPr>
          </a:p>
          <a:p>
            <a:pPr indent="0" rtl="0">
              <a:spcBef>
                <a:spcPts val="0"/>
              </a:spcBef>
              <a:spcAft>
                <a:spcPts val="0"/>
              </a:spcAft>
              <a:buNone/>
            </a:pP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New growth areas will continue to arise from rapidly evolving technologies. Also, information security concerns have given rise to new software needs. So, the expansion of this technology in the next 10 years will lead to an increased need for computer engineers to design and develop the software and systems to run these new applications and integrate them into older systems.</a:t>
            </a:r>
            <a:endParaRPr lang="ru-RU" dirty="0">
              <a:latin typeface="Bahnschrift" panose="020B0502040204020203"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92500" lnSpcReduction="10000"/>
          </a:bodyPr>
          <a:lstStyle/>
          <a:p>
            <a:pPr marL="0" indent="0" rtl="0">
              <a:spcBef>
                <a:spcPts val="200"/>
              </a:spcBef>
              <a:spcAft>
                <a:spcPts val="0"/>
              </a:spcAft>
              <a:buNone/>
            </a:pPr>
            <a:r>
              <a:rPr lang="uk-UA" sz="1800" b="1" i="0" u="none" strike="noStrike" dirty="0">
                <a:effectLst/>
                <a:latin typeface="Times New Roman" panose="02020603050405020304" pitchFamily="18" charset="0"/>
              </a:rPr>
              <a:t> </a:t>
            </a:r>
            <a:r>
              <a:rPr lang="en-US" sz="1800" b="1" i="0" u="none" strike="noStrike" dirty="0">
                <a:effectLst/>
                <a:latin typeface="Times New Roman" panose="02020603050405020304" pitchFamily="18" charset="0"/>
              </a:rPr>
              <a:t>5) Read the situations and write sentences using the words in brackets.</a:t>
            </a:r>
            <a:endParaRPr lang="en-US" sz="1600" b="0" dirty="0">
              <a:effectLst/>
            </a:endParaRP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There was a picture lying on the floor.</a:t>
            </a:r>
          </a:p>
          <a:p>
            <a:pPr marL="0" indent="0" rtl="0">
              <a:spcBef>
                <a:spcPts val="0"/>
              </a:spcBef>
              <a:spcAft>
                <a:spcPts val="1000"/>
              </a:spcAft>
              <a:buNone/>
            </a:pPr>
            <a:r>
              <a:rPr lang="en-US" sz="1800" b="0" i="0" u="none" strike="noStrike" dirty="0">
                <a:effectLst/>
                <a:latin typeface="Times New Roman" panose="02020603050405020304" pitchFamily="18" charset="0"/>
              </a:rPr>
              <a:t>(It / fall / off the wall) </a:t>
            </a:r>
            <a:r>
              <a:rPr lang="en-US" sz="1800" b="0" i="1" u="sng" dirty="0">
                <a:effectLst/>
                <a:latin typeface="Times New Roman" panose="02020603050405020304" pitchFamily="18" charset="0"/>
              </a:rPr>
              <a:t>It had fallen off the wall</a:t>
            </a:r>
            <a:endParaRPr lang="en-US" sz="1600" b="0" dirty="0">
              <a:effectLst/>
            </a:endParaRPr>
          </a:p>
          <a:p>
            <a:pPr rtl="0" fontAlgn="base">
              <a:spcBef>
                <a:spcPts val="60"/>
              </a:spcBef>
              <a:spcAft>
                <a:spcPts val="0"/>
              </a:spcAft>
              <a:buFont typeface="+mj-lt"/>
              <a:buAutoNum type="arabicPeriod" startAt="2"/>
            </a:pPr>
            <a:r>
              <a:rPr lang="en-US" sz="1800" b="0" i="0" u="none" strike="noStrike" dirty="0">
                <a:effectLst/>
                <a:latin typeface="Times New Roman" panose="02020603050405020304" pitchFamily="18" charset="0"/>
              </a:rPr>
              <a:t>The people sitting next to you on the plane were nervous. It was their first flight.</a:t>
            </a:r>
          </a:p>
          <a:p>
            <a:pPr marL="0" indent="0" rtl="0">
              <a:spcBef>
                <a:spcPts val="0"/>
              </a:spcBef>
              <a:spcAft>
                <a:spcPts val="1000"/>
              </a:spcAft>
              <a:buNone/>
            </a:pPr>
            <a:r>
              <a:rPr lang="en-US" sz="1800" b="0" i="0" u="none" strike="noStrike" dirty="0">
                <a:effectLst/>
                <a:latin typeface="Times New Roman" panose="02020603050405020304" pitchFamily="18" charset="0"/>
              </a:rPr>
              <a:t>(They / not / fly / before) </a:t>
            </a:r>
            <a:r>
              <a:rPr lang="en-US" sz="1800" b="0" i="1" u="sng" dirty="0">
                <a:effectLst/>
                <a:latin typeface="Times New Roman" panose="02020603050405020304" pitchFamily="18" charset="0"/>
              </a:rPr>
              <a:t>They hadn’t flown before</a:t>
            </a:r>
            <a:r>
              <a:rPr lang="en-US" sz="1800" b="0" i="0" u="sng" dirty="0">
                <a:effectLst/>
                <a:latin typeface="Times New Roman" panose="02020603050405020304" pitchFamily="18" charset="0"/>
              </a:rPr>
              <a:t>.</a:t>
            </a:r>
            <a:endParaRPr lang="en-US" sz="1600" b="0" dirty="0">
              <a:effectLst/>
            </a:endParaRPr>
          </a:p>
          <a:p>
            <a:pPr rtl="0" fontAlgn="base">
              <a:spcBef>
                <a:spcPts val="65"/>
              </a:spcBef>
              <a:spcAft>
                <a:spcPts val="0"/>
              </a:spcAft>
              <a:buFont typeface="+mj-lt"/>
              <a:buAutoNum type="arabicPeriod" startAt="3"/>
            </a:pPr>
            <a:r>
              <a:rPr lang="en-US" sz="1800" b="0" i="0" u="none" strike="noStrike" dirty="0">
                <a:effectLst/>
                <a:latin typeface="Times New Roman" panose="02020603050405020304" pitchFamily="18" charset="0"/>
              </a:rPr>
              <a:t>You went back to your home town recently after many years. It wasn’t the same as before.</a:t>
            </a:r>
          </a:p>
          <a:p>
            <a:pPr marL="0" indent="0" rtl="0">
              <a:spcBef>
                <a:spcPts val="30"/>
              </a:spcBef>
              <a:spcAft>
                <a:spcPts val="0"/>
              </a:spcAft>
              <a:buNone/>
            </a:pPr>
            <a:r>
              <a:rPr lang="en-US" sz="1800" b="0" i="0" u="none" strike="noStrike" dirty="0">
                <a:effectLst/>
                <a:latin typeface="Times New Roman" panose="02020603050405020304" pitchFamily="18" charset="0"/>
              </a:rPr>
              <a:t>(It / change / a lot) It ________________________________________</a:t>
            </a:r>
            <a:endParaRPr lang="en-US" sz="1600" b="0" dirty="0">
              <a:effectLst/>
            </a:endParaRPr>
          </a:p>
          <a:p>
            <a:pPr rtl="0" fontAlgn="base">
              <a:spcBef>
                <a:spcPts val="40"/>
              </a:spcBef>
              <a:spcAft>
                <a:spcPts val="0"/>
              </a:spcAft>
              <a:buFont typeface="+mj-lt"/>
              <a:buAutoNum type="arabicPeriod" startAt="4"/>
            </a:pPr>
            <a:r>
              <a:rPr lang="en-US" sz="1800" b="0" i="0" u="none" strike="noStrike" dirty="0">
                <a:effectLst/>
                <a:latin typeface="Times New Roman" panose="02020603050405020304" pitchFamily="18" charset="0"/>
              </a:rPr>
              <a:t>Somebody sang a song. You didn’t know it.</a:t>
            </a:r>
          </a:p>
          <a:p>
            <a:pPr marL="0" indent="0" rtl="0">
              <a:spcBef>
                <a:spcPts val="30"/>
              </a:spcBef>
              <a:spcAft>
                <a:spcPts val="0"/>
              </a:spcAft>
              <a:buNone/>
            </a:pPr>
            <a:r>
              <a:rPr lang="en-US" sz="1800" b="0" i="0" u="none" strike="noStrike" dirty="0">
                <a:effectLst/>
                <a:latin typeface="Times New Roman" panose="02020603050405020304" pitchFamily="18" charset="0"/>
              </a:rPr>
              <a:t>(I / not / hear / it / before) I </a:t>
            </a:r>
            <a:r>
              <a:rPr lang="en-US" sz="1800" b="0" i="0" u="sng" dirty="0">
                <a:effectLst/>
                <a:latin typeface="Times New Roman" panose="02020603050405020304" pitchFamily="18" charset="0"/>
              </a:rPr>
              <a:t>____________________</a:t>
            </a:r>
            <a:endParaRPr lang="en-US" sz="1600" b="0" dirty="0">
              <a:effectLst/>
            </a:endParaRPr>
          </a:p>
          <a:p>
            <a:pPr rtl="0" fontAlgn="base">
              <a:spcBef>
                <a:spcPts val="40"/>
              </a:spcBef>
              <a:spcAft>
                <a:spcPts val="0"/>
              </a:spcAft>
              <a:buFont typeface="+mj-lt"/>
              <a:buAutoNum type="arabicPeriod" startAt="5"/>
            </a:pPr>
            <a:r>
              <a:rPr lang="en-US" sz="1800" b="0" i="0" u="none" strike="noStrike" dirty="0">
                <a:effectLst/>
                <a:latin typeface="Times New Roman" panose="02020603050405020304" pitchFamily="18" charset="0"/>
              </a:rPr>
              <a:t>I invited Rachel to the party, but she couldn’t come.</a:t>
            </a:r>
          </a:p>
          <a:p>
            <a:pPr marL="0" indent="0" rtl="0">
              <a:spcBef>
                <a:spcPts val="30"/>
              </a:spcBef>
              <a:spcAft>
                <a:spcPts val="0"/>
              </a:spcAft>
              <a:buNone/>
            </a:pPr>
            <a:r>
              <a:rPr lang="en-US" sz="1800" b="0" i="0" u="none" strike="noStrike" dirty="0">
                <a:effectLst/>
                <a:latin typeface="Times New Roman" panose="02020603050405020304" pitchFamily="18" charset="0"/>
              </a:rPr>
              <a:t>(She / arrange / to do something else)   </a:t>
            </a:r>
            <a:r>
              <a:rPr lang="en-US" sz="1800" b="0" i="0" u="sng" dirty="0">
                <a:effectLst/>
                <a:latin typeface="Times New Roman" panose="02020603050405020304" pitchFamily="18" charset="0"/>
              </a:rPr>
              <a:t> _______________</a:t>
            </a:r>
            <a:endParaRPr lang="en-US" sz="1600" b="0" dirty="0">
              <a:effectLst/>
            </a:endParaRPr>
          </a:p>
          <a:p>
            <a:pPr rtl="0" fontAlgn="base">
              <a:spcBef>
                <a:spcPts val="40"/>
              </a:spcBef>
              <a:spcAft>
                <a:spcPts val="0"/>
              </a:spcAft>
              <a:buFont typeface="+mj-lt"/>
              <a:buAutoNum type="arabicPeriod" startAt="6"/>
            </a:pPr>
            <a:r>
              <a:rPr lang="en-US" sz="1800" b="0" i="0" u="none" strike="noStrike" dirty="0">
                <a:effectLst/>
                <a:latin typeface="Times New Roman" panose="02020603050405020304" pitchFamily="18" charset="0"/>
              </a:rPr>
              <a:t>You went to the cinema last night. You got to the cinema late.</a:t>
            </a:r>
          </a:p>
          <a:p>
            <a:pPr marL="0" indent="0" rtl="0">
              <a:spcBef>
                <a:spcPts val="30"/>
              </a:spcBef>
              <a:spcAft>
                <a:spcPts val="0"/>
              </a:spcAft>
              <a:buNone/>
            </a:pPr>
            <a:r>
              <a:rPr lang="en-US" sz="1800" b="0" i="0" u="none" strike="noStrike" dirty="0">
                <a:effectLst/>
                <a:latin typeface="Times New Roman" panose="02020603050405020304" pitchFamily="18" charset="0"/>
              </a:rPr>
              <a:t>(The film / already / start) </a:t>
            </a:r>
            <a:endParaRPr lang="en-US" sz="1600" b="0" dirty="0">
              <a:effectLst/>
            </a:endParaRPr>
          </a:p>
          <a:p>
            <a:pPr rtl="0" fontAlgn="base">
              <a:spcBef>
                <a:spcPts val="40"/>
              </a:spcBef>
              <a:spcAft>
                <a:spcPts val="0"/>
              </a:spcAft>
              <a:buFont typeface="+mj-lt"/>
              <a:buAutoNum type="arabicPeriod" startAt="7"/>
            </a:pPr>
            <a:r>
              <a:rPr lang="en-US" sz="1800" b="0" i="0" u="none" strike="noStrike" dirty="0">
                <a:effectLst/>
                <a:latin typeface="Times New Roman" panose="02020603050405020304" pitchFamily="18" charset="0"/>
              </a:rPr>
              <a:t>Last year we went to Mexico. It was our first time there.</a:t>
            </a:r>
          </a:p>
          <a:p>
            <a:pPr marL="0" indent="0" rtl="0">
              <a:spcBef>
                <a:spcPts val="30"/>
              </a:spcBef>
              <a:spcAft>
                <a:spcPts val="0"/>
              </a:spcAft>
              <a:buNone/>
            </a:pPr>
            <a:r>
              <a:rPr lang="en-US" sz="1800" b="0" i="0" u="none" strike="noStrike" dirty="0">
                <a:effectLst/>
                <a:latin typeface="Times New Roman" panose="02020603050405020304" pitchFamily="18" charset="0"/>
              </a:rPr>
              <a:t>(We / not / be / there / before) We </a:t>
            </a:r>
            <a:r>
              <a:rPr lang="en-US" sz="1800" b="0" i="0" u="sng" dirty="0">
                <a:effectLst/>
                <a:latin typeface="Times New Roman" panose="02020603050405020304" pitchFamily="18" charset="0"/>
              </a:rPr>
              <a:t> ____________</a:t>
            </a:r>
            <a:endParaRPr lang="en-US" sz="1600" b="0" dirty="0">
              <a:effectLst/>
            </a:endParaRPr>
          </a:p>
          <a:p>
            <a:pPr rtl="0" fontAlgn="base">
              <a:spcBef>
                <a:spcPts val="40"/>
              </a:spcBef>
              <a:spcAft>
                <a:spcPts val="0"/>
              </a:spcAft>
              <a:buFont typeface="+mj-lt"/>
              <a:buAutoNum type="arabicPeriod" startAt="8"/>
            </a:pPr>
            <a:r>
              <a:rPr lang="en-US" sz="1800" b="0" i="0" u="none" strike="noStrike" dirty="0">
                <a:effectLst/>
                <a:latin typeface="Times New Roman" panose="02020603050405020304" pitchFamily="18" charset="0"/>
              </a:rPr>
              <a:t>I met Daniel last week. It was good to see him again after such a long time.</a:t>
            </a:r>
          </a:p>
          <a:p>
            <a:pPr marL="0" indent="0" rtl="0">
              <a:spcBef>
                <a:spcPts val="30"/>
              </a:spcBef>
              <a:spcAft>
                <a:spcPts val="0"/>
              </a:spcAft>
              <a:buNone/>
            </a:pPr>
            <a:r>
              <a:rPr lang="en-US" sz="1800" b="0" i="0" u="none" strike="noStrike" dirty="0">
                <a:effectLst/>
                <a:latin typeface="Times New Roman" panose="02020603050405020304" pitchFamily="18" charset="0"/>
              </a:rPr>
              <a:t>(I / not / see / him for five years)  ____________</a:t>
            </a:r>
            <a:endParaRPr lang="en-US" sz="1600" b="0" dirty="0">
              <a:effectLst/>
            </a:endParaRPr>
          </a:p>
          <a:p>
            <a:pPr rtl="0" fontAlgn="base">
              <a:spcBef>
                <a:spcPts val="40"/>
              </a:spcBef>
              <a:spcAft>
                <a:spcPts val="0"/>
              </a:spcAft>
              <a:buFont typeface="+mj-lt"/>
              <a:buAutoNum type="arabicPeriod" startAt="9"/>
            </a:pPr>
            <a:r>
              <a:rPr lang="en-US" sz="1800" b="0" i="0" u="none" strike="noStrike" dirty="0">
                <a:effectLst/>
                <a:latin typeface="Times New Roman" panose="02020603050405020304" pitchFamily="18" charset="0"/>
              </a:rPr>
              <a:t>I offered my friends something to eat, but they weren’t hungry.</a:t>
            </a:r>
          </a:p>
          <a:p>
            <a:pPr marL="0" indent="0" rtl="0">
              <a:spcBef>
                <a:spcPts val="30"/>
              </a:spcBef>
              <a:spcAft>
                <a:spcPts val="0"/>
              </a:spcAft>
              <a:buNone/>
            </a:pPr>
            <a:r>
              <a:rPr lang="en-US" sz="1800" b="0" i="0" u="none" strike="noStrike" dirty="0">
                <a:effectLst/>
                <a:latin typeface="Times New Roman" panose="02020603050405020304" pitchFamily="18" charset="0"/>
              </a:rPr>
              <a:t>(They / just / have / lunch)  __________</a:t>
            </a:r>
            <a:endParaRPr lang="en-US" sz="1600" b="0" dirty="0">
              <a:effectLst/>
            </a:endParaRPr>
          </a:p>
          <a:p>
            <a:pPr rtl="0" fontAlgn="base">
              <a:spcBef>
                <a:spcPts val="45"/>
              </a:spcBef>
              <a:spcAft>
                <a:spcPts val="0"/>
              </a:spcAft>
              <a:buFont typeface="+mj-lt"/>
              <a:buAutoNum type="arabicPeriod" startAt="10"/>
            </a:pPr>
            <a:r>
              <a:rPr lang="en-US" sz="1800" b="0" i="0" u="none" strike="noStrike" dirty="0">
                <a:effectLst/>
                <a:latin typeface="Times New Roman" panose="02020603050405020304" pitchFamily="18" charset="0"/>
              </a:rPr>
              <a:t>Sam played tennis yesterday. He wasn’t very good at it because it was his first game ever.</a:t>
            </a:r>
          </a:p>
          <a:p>
            <a:pPr marL="0" indent="0" rtl="0">
              <a:spcBef>
                <a:spcPts val="25"/>
              </a:spcBef>
              <a:spcAft>
                <a:spcPts val="0"/>
              </a:spcAft>
              <a:buNone/>
            </a:pPr>
            <a:r>
              <a:rPr lang="en-US" sz="1800" b="0" i="0" u="none" strike="noStrike" dirty="0">
                <a:effectLst/>
                <a:latin typeface="Times New Roman" panose="02020603050405020304" pitchFamily="18" charset="0"/>
              </a:rPr>
              <a:t>(He / never / play / before) _______________</a:t>
            </a:r>
            <a:endParaRPr lang="en-US" sz="1600" b="0" dirty="0">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8617" y="1124744"/>
            <a:ext cx="8186766" cy="4032448"/>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6) Put the verb into the correct form, past perfect (I had done) or past simple (I did).</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Paul wasn’t at the party when I arrived. </a:t>
            </a:r>
            <a:r>
              <a:rPr lang="en-US" sz="1800" b="0" i="0" u="sng" strike="noStrike" dirty="0">
                <a:effectLst/>
                <a:latin typeface="Times New Roman" panose="02020603050405020304" pitchFamily="18" charset="0"/>
              </a:rPr>
              <a:t> </a:t>
            </a:r>
            <a:r>
              <a:rPr lang="en-US" sz="1800" b="0" i="1" u="sng" strike="noStrike" dirty="0">
                <a:effectLst/>
                <a:latin typeface="Times New Roman" panose="02020603050405020304" pitchFamily="18" charset="0"/>
              </a:rPr>
              <a:t>He’d gone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(He / go) home.</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 felt very tired when I got home, so  (I / go) straight to bed.</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The house was very quiet when I got home. Everybody ____</a:t>
            </a:r>
            <a:r>
              <a:rPr lang="uk-UA" sz="1800" b="0" i="0" u="none" strike="noStrike" dirty="0">
                <a:effectLst/>
                <a:latin typeface="Times New Roman" panose="02020603050405020304" pitchFamily="18" charset="0"/>
              </a:rPr>
              <a:t>_</a:t>
            </a:r>
            <a:r>
              <a:rPr lang="en-US" sz="1800" b="0" i="0" u="none" strike="noStrike" dirty="0">
                <a:effectLst/>
                <a:latin typeface="Times New Roman" panose="02020603050405020304" pitchFamily="18" charset="0"/>
              </a:rPr>
              <a:t>(go) to bed.</a:t>
            </a:r>
          </a:p>
          <a:p>
            <a:pPr marR="579120"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Mark travels a lot. When I first met him,</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(he / already / travel) round the world.</a:t>
            </a:r>
          </a:p>
          <a:p>
            <a:pPr rtl="0" fontAlgn="base">
              <a:spcBef>
                <a:spcPts val="20"/>
              </a:spcBef>
              <a:spcAft>
                <a:spcPts val="0"/>
              </a:spcAft>
              <a:buFont typeface="+mj-lt"/>
              <a:buAutoNum type="arabicPeriod"/>
            </a:pPr>
            <a:r>
              <a:rPr lang="en-US" sz="1800" b="0" i="0" u="none" strike="noStrike" dirty="0">
                <a:effectLst/>
                <a:latin typeface="Times New Roman" panose="02020603050405020304" pitchFamily="18" charset="0"/>
              </a:rPr>
              <a:t>Sorry I’m late. The car</a:t>
            </a:r>
            <a:r>
              <a:rPr lang="en-US" sz="1800" b="0" i="0" u="sng" strike="noStrike" dirty="0">
                <a:effectLst/>
                <a:latin typeface="Times New Roman" panose="02020603050405020304" pitchFamily="18" charset="0"/>
              </a:rPr>
              <a:t> </a:t>
            </a:r>
            <a:r>
              <a:rPr lang="uk-UA" sz="1800" u="sng" dirty="0">
                <a:latin typeface="Times New Roman" panose="02020603050405020304" pitchFamily="18" charset="0"/>
              </a:rPr>
              <a:t>____</a:t>
            </a:r>
            <a:r>
              <a:rPr lang="en-US" sz="1800" b="0" i="0" u="none" strike="noStrike" dirty="0">
                <a:effectLst/>
                <a:latin typeface="Times New Roman" panose="02020603050405020304" pitchFamily="18" charset="0"/>
              </a:rPr>
              <a:t>(break) down on my way here.</a:t>
            </a:r>
          </a:p>
          <a:p>
            <a:pPr marR="591185"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We were driving along the road when(we / see) a car which </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(break) down, so</a:t>
            </a:r>
            <a:r>
              <a:rPr lang="uk-UA" sz="1800" b="0" i="0" u="none" strike="noStrike" dirty="0">
                <a:effectLst/>
                <a:latin typeface="Times New Roman" panose="02020603050405020304" pitchFamily="18" charset="0"/>
              </a:rPr>
              <a:t>_______</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(we / stop) to help.</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114</TotalTime>
  <Words>1875</Words>
  <Application>Microsoft Office PowerPoint</Application>
  <PresentationFormat>Экран (4:3)</PresentationFormat>
  <Paragraphs>100</Paragraphs>
  <Slides>12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43</cp:revision>
  <dcterms:created xsi:type="dcterms:W3CDTF">2023-02-25T18:05:02Z</dcterms:created>
  <dcterms:modified xsi:type="dcterms:W3CDTF">2023-08-04T13:57:02Z</dcterms:modified>
</cp:coreProperties>
</file>