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74"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05.08.2023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a:t>
            </a:r>
            <a:r>
              <a:rPr lang="en-US" sz="2800" b="1" dirty="0"/>
              <a:t>4</a:t>
            </a:r>
            <a:r>
              <a:rPr lang="ru-RU" sz="2800" b="1" dirty="0"/>
              <a:t>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7) Which is right?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aren’t allowed</a:t>
            </a:r>
            <a:r>
              <a:rPr lang="en-US" sz="1800" b="0" i="0" u="none" strike="sngStrike" dirty="0">
                <a:effectLst/>
                <a:latin typeface="Times New Roman" panose="02020603050405020304" pitchFamily="18" charset="0"/>
              </a:rPr>
              <a:t> </a:t>
            </a:r>
            <a:r>
              <a:rPr lang="en-US" sz="1800" b="0" i="0" u="sng" strike="sngStrike" dirty="0">
                <a:effectLst/>
                <a:latin typeface="Times New Roman" panose="02020603050405020304" pitchFamily="18" charset="0"/>
              </a:rPr>
              <a:t>take </a:t>
            </a:r>
            <a:r>
              <a:rPr lang="en-US" sz="1800" b="0" i="0" u="sng" strike="noStrike" dirty="0">
                <a:effectLst/>
                <a:latin typeface="Times New Roman" panose="02020603050405020304" pitchFamily="18" charset="0"/>
              </a:rPr>
              <a:t>/ to take</a:t>
            </a:r>
            <a:r>
              <a:rPr lang="en-US" sz="1800" b="0" i="0" u="none" strike="noStrike" dirty="0">
                <a:effectLst/>
                <a:latin typeface="Times New Roman" panose="02020603050405020304" pitchFamily="18" charset="0"/>
              </a:rPr>
              <a:t> pictures here. (</a:t>
            </a:r>
            <a:r>
              <a:rPr lang="en-US" sz="1800" b="0" i="0" u="sng" strike="noStrike" dirty="0">
                <a:effectLst/>
                <a:latin typeface="Times New Roman" panose="02020603050405020304" pitchFamily="18" charset="0"/>
              </a:rPr>
              <a:t>to take</a:t>
            </a:r>
            <a:r>
              <a:rPr lang="en-US" sz="1800" b="0" i="0" u="none" strike="noStrike" dirty="0">
                <a:effectLst/>
                <a:latin typeface="Times New Roman" panose="02020603050405020304" pitchFamily="18" charset="0"/>
              </a:rPr>
              <a:t> </a:t>
            </a:r>
            <a:r>
              <a:rPr lang="en-US" sz="1800" b="0" i="1" u="none" strike="noStrike" dirty="0">
                <a:effectLst/>
                <a:latin typeface="Times New Roman" panose="02020603050405020304" pitchFamily="18" charset="0"/>
              </a:rPr>
              <a:t>is correct</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in a difficult position. What do you advise me </a:t>
            </a:r>
            <a:r>
              <a:rPr lang="en-US" sz="1800" b="0" i="0" u="sng" strike="noStrike" dirty="0">
                <a:effectLst/>
                <a:latin typeface="Times New Roman" panose="02020603050405020304" pitchFamily="18" charset="0"/>
              </a:rPr>
              <a:t>do / to do</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film was very sad. It made me </a:t>
            </a:r>
            <a:r>
              <a:rPr lang="en-US" sz="1800" b="0" i="0" u="sng" strike="noStrike" dirty="0">
                <a:effectLst/>
                <a:latin typeface="Times New Roman" panose="02020603050405020304" pitchFamily="18" charset="0"/>
              </a:rPr>
              <a:t>cry / to cry</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Lisa’s parents always encouraged her </a:t>
            </a:r>
            <a:r>
              <a:rPr lang="en-US" sz="1800" b="0" i="0" u="sng" strike="noStrike" dirty="0">
                <a:effectLst/>
                <a:latin typeface="Times New Roman" panose="02020603050405020304" pitchFamily="18" charset="0"/>
              </a:rPr>
              <a:t>study / to study</a:t>
            </a:r>
            <a:r>
              <a:rPr lang="en-US" sz="1800" b="0" i="0" u="none" strike="noStrike" dirty="0">
                <a:effectLst/>
                <a:latin typeface="Times New Roman" panose="02020603050405020304" pitchFamily="18" charset="0"/>
              </a:rPr>
              <a:t> hard at school.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Please don’t interrupt me. Let me </a:t>
            </a:r>
            <a:r>
              <a:rPr lang="en-US" sz="1800" b="0" i="0" u="sng" strike="noStrike" dirty="0">
                <a:effectLst/>
                <a:latin typeface="Times New Roman" panose="02020603050405020304" pitchFamily="18" charset="0"/>
              </a:rPr>
              <a:t>finish / to finish</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can’t make people </a:t>
            </a:r>
            <a:r>
              <a:rPr lang="en-US" sz="1800" b="0" i="0" u="sng" strike="noStrike" dirty="0">
                <a:effectLst/>
                <a:latin typeface="Times New Roman" panose="02020603050405020304" pitchFamily="18" charset="0"/>
              </a:rPr>
              <a:t>do / to do</a:t>
            </a:r>
            <a:r>
              <a:rPr lang="en-US" sz="1800" b="0" i="0" u="none" strike="noStrike" dirty="0">
                <a:effectLst/>
                <a:latin typeface="Times New Roman" panose="02020603050405020304" pitchFamily="18" charset="0"/>
              </a:rPr>
              <a:t> things they don’t want to do.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can’t force people </a:t>
            </a:r>
            <a:r>
              <a:rPr lang="en-US" sz="1800" b="0" i="0" u="sng" strike="noStrike" dirty="0">
                <a:effectLst/>
                <a:latin typeface="Times New Roman" panose="02020603050405020304" pitchFamily="18" charset="0"/>
              </a:rPr>
              <a:t>do / to do</a:t>
            </a:r>
            <a:r>
              <a:rPr lang="en-US" sz="1800" b="0" i="0" u="none" strike="noStrike" dirty="0">
                <a:effectLst/>
                <a:latin typeface="Times New Roman" panose="02020603050405020304" pitchFamily="18" charset="0"/>
              </a:rPr>
              <a:t> things they don’t want to do.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Sarah won’t let me </a:t>
            </a:r>
            <a:r>
              <a:rPr lang="en-US" sz="1800" b="0" i="0" u="sng" strike="noStrike" dirty="0">
                <a:effectLst/>
                <a:latin typeface="Times New Roman" panose="02020603050405020304" pitchFamily="18" charset="0"/>
              </a:rPr>
              <a:t>drive / to drive</a:t>
            </a:r>
            <a:r>
              <a:rPr lang="en-US" sz="1800" b="0" i="0" u="none" strike="noStrike" dirty="0">
                <a:effectLst/>
                <a:latin typeface="Times New Roman" panose="02020603050405020304" pitchFamily="18" charset="0"/>
              </a:rPr>
              <a:t> her car. She doesn’t trust 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Why did you change your decision? What made you </a:t>
            </a:r>
            <a:r>
              <a:rPr lang="en-US" sz="1800" b="0" i="0" u="sng" strike="noStrike" dirty="0">
                <a:effectLst/>
                <a:latin typeface="Times New Roman" panose="02020603050405020304" pitchFamily="18" charset="0"/>
              </a:rPr>
              <a:t>change / to change</a:t>
            </a:r>
            <a:r>
              <a:rPr lang="en-US" sz="1800" b="0" i="0" u="none" strike="noStrike" dirty="0">
                <a:effectLst/>
                <a:latin typeface="Times New Roman" panose="02020603050405020304" pitchFamily="18" charset="0"/>
              </a:rPr>
              <a:t> your mind?</a:t>
            </a:r>
          </a:p>
          <a:p>
            <a:r>
              <a:rPr lang="en-US" sz="1800" b="0" i="0" u="none" strike="noStrike" dirty="0">
                <a:effectLst/>
                <a:latin typeface="Times New Roman" panose="02020603050405020304" pitchFamily="18" charset="0"/>
              </a:rPr>
              <a:t>If you enter a country with a tourist visa, you are not allowed </a:t>
            </a:r>
            <a:r>
              <a:rPr lang="en-US" sz="1800" b="0" i="0" u="sng" dirty="0">
                <a:effectLst/>
                <a:latin typeface="Times New Roman" panose="02020603050405020304" pitchFamily="18" charset="0"/>
              </a:rPr>
              <a:t>work / to work</a:t>
            </a:r>
            <a:r>
              <a:rPr lang="en-US" sz="1800" b="0" i="0" u="none" strike="noStrike" dirty="0">
                <a:effectLst/>
                <a:latin typeface="Times New Roman" panose="02020603050405020304" pitchFamily="18" charset="0"/>
              </a:rPr>
              <a:t> there.</a:t>
            </a:r>
          </a:p>
        </p:txBody>
      </p:sp>
    </p:spTree>
    <p:extLst>
      <p:ext uri="{BB962C8B-B14F-4D97-AF65-F5344CB8AC3E}">
        <p14:creationId xmlns:p14="http://schemas.microsoft.com/office/powerpoint/2010/main" val="2948007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a:t>
            </a:r>
            <a:r>
              <a:rPr lang="en-US" sz="3200" dirty="0">
                <a:solidFill>
                  <a:schemeClr val="accent3"/>
                </a:solidFill>
                <a:latin typeface="Times New Roman" panose="02020603050405020304" pitchFamily="18" charset="0"/>
              </a:rPr>
              <a:t>2</a:t>
            </a:r>
            <a:r>
              <a:rPr lang="uk-UA" sz="3200" dirty="0">
                <a:solidFill>
                  <a:schemeClr val="accent3"/>
                </a:solidFill>
                <a:latin typeface="Times New Roman" panose="02020603050405020304" pitchFamily="18" charset="0"/>
              </a:rPr>
              <a:t>6</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364840" y="2771817"/>
            <a:ext cx="8414320" cy="1800200"/>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Electronic Commerce. Verb (+ object) + to … (I want you to …) Grammar revision</a:t>
            </a:r>
            <a:br>
              <a:rPr lang="en-US" sz="2800" dirty="0"/>
            </a:b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332656"/>
            <a:ext cx="8784976" cy="6912768"/>
          </a:xfrm>
        </p:spPr>
        <p:txBody>
          <a:bodyPr>
            <a:noAutofit/>
          </a:bodyPr>
          <a:lstStyle/>
          <a:p>
            <a:pPr marL="0" indent="0" rtl="0">
              <a:spcBef>
                <a:spcPts val="0"/>
              </a:spcBef>
              <a:spcAft>
                <a:spcPts val="0"/>
              </a:spcAft>
              <a:buNone/>
            </a:pPr>
            <a:r>
              <a:rPr lang="uk-UA" sz="1300" b="1" i="0" u="none" strike="noStrike" dirty="0">
                <a:effectLst/>
                <a:latin typeface="Times New Roman" panose="02020603050405020304" pitchFamily="18" charset="0"/>
              </a:rPr>
              <a:t> </a:t>
            </a:r>
            <a:r>
              <a:rPr lang="en-US" sz="1300" b="1" i="0" u="none" strike="noStrike" dirty="0">
                <a:effectLst/>
                <a:latin typeface="Times New Roman" panose="02020603050405020304" pitchFamily="18" charset="0"/>
              </a:rPr>
              <a:t>Electronic Commerce</a:t>
            </a:r>
            <a:endParaRPr lang="en-US" sz="1300" b="0" dirty="0">
              <a:effectLst/>
            </a:endParaRPr>
          </a:p>
          <a:p>
            <a:pPr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In recent years, electronic commerce, commonly known as e-commerce, has emerged as a game-changer, revolutionizing the way we conduct buying and selling transactions online. With the advent of the internet and advancements in technology, e-commerce has transformed traditional commerce and opened up a world of opportunities for businesses and consumers alike.</a:t>
            </a:r>
            <a:endParaRPr lang="en-US" sz="1300" b="0" dirty="0">
              <a:effectLst/>
            </a:endParaRPr>
          </a:p>
          <a:p>
            <a:pPr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One of the key advantages of e-commerce is its convenience. Gone are the days when people had to visit physical stores to make purchases. With just a few clicks, consumers can now explore a vast array of products and services from the comfort of their homes. This accessibility has led to a significant shift in consumer behavior, with online shopping becoming increasingly popular.</a:t>
            </a:r>
            <a:endParaRPr lang="en-US" sz="1300" b="0" dirty="0">
              <a:effectLst/>
            </a:endParaRPr>
          </a:p>
          <a:p>
            <a:pPr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The rise of e-commerce has also created new avenues for businesses to reach customers. Small and medium-sized enterprises, in particular, have benefited from the global reach that e-commerce provides. Through online platforms and marketplaces, businesses can now showcase their products to a worldwide audience, eliminating geographical barriers and expanding their customer base exponentially.</a:t>
            </a:r>
            <a:endParaRPr lang="en-US" sz="1300" b="0" dirty="0">
              <a:effectLst/>
            </a:endParaRPr>
          </a:p>
          <a:p>
            <a:pPr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Furthermore, e-commerce has fostered a competitive environment, driving businesses to innovate and enhance their offerings. From personalized shopping experiences to tailored recommendations based on consumer preferences, e-commerce platforms leverage data analytics and artificial intelligence to provide seamless and engaging interactions. This level of customization has revolutionized the way customers engage with brands, resulting in higher customer satisfaction and loyalty.</a:t>
            </a:r>
            <a:endParaRPr lang="en-US" sz="1300" b="0" dirty="0">
              <a:effectLst/>
            </a:endParaRPr>
          </a:p>
          <a:p>
            <a:pPr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Security and trust have always been crucial factors in any transaction, and e-commerce platforms have taken significant steps to ensure the safety of online purchases. Robust encryption technologies, secure payment gateways, and stringent privacy policies have instilled confidence in consumers, mitigating concerns regarding data breaches and fraud. These measures have contributed to the growing trust in e-commerce, further fueling its expansion.</a:t>
            </a:r>
            <a:endParaRPr lang="en-US" sz="1300" b="0" dirty="0">
              <a:effectLst/>
            </a:endParaRPr>
          </a:p>
          <a:p>
            <a:pPr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Moreover, e-commerce has disrupted traditional supply chains and logistics. With efficient order management systems and streamlined shipping processes, products can now reach consumers in a shorter span of time. This has not only improved customer satisfaction but also enabled businesses to optimize their operations, reducing costs and increasing efficiency.</a:t>
            </a:r>
            <a:endParaRPr lang="en-US" sz="1300" b="0" dirty="0">
              <a:effectLst/>
            </a:endParaRPr>
          </a:p>
          <a:p>
            <a:pPr marL="0" indent="0">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In conclusion, e-commerce has ushered in a revolution in the way we buy and sell online. Its convenience, global reach, personalized experiences, and enhanced security have transformed the retail landscape. As technology continues to evolve, we can expect e-commerce to further evolve and reshape the future of commerce, offering endless possibilities for businesses and consumers in the digital age.</a:t>
            </a:r>
            <a:endParaRPr lang="en-US" sz="13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800" b="1" i="0" u="none" strike="noStrike" dirty="0">
                <a:effectLst/>
                <a:latin typeface="Times New Roman" panose="02020603050405020304" pitchFamily="18" charset="0"/>
              </a:rPr>
              <a:t>5) Complete the questions. Use </a:t>
            </a:r>
            <a:r>
              <a:rPr lang="en-US" sz="1800" b="1" i="1" u="none" strike="noStrike" dirty="0">
                <a:effectLst/>
                <a:latin typeface="Times New Roman" panose="02020603050405020304" pitchFamily="18" charset="0"/>
              </a:rPr>
              <a:t>do you want me to … ?</a:t>
            </a:r>
            <a:r>
              <a:rPr lang="en-US" sz="1800" b="1" i="0" u="none" strike="noStrike" dirty="0">
                <a:effectLst/>
                <a:latin typeface="Times New Roman" panose="02020603050405020304" pitchFamily="18" charset="0"/>
              </a:rPr>
              <a:t> or </a:t>
            </a:r>
            <a:r>
              <a:rPr lang="en-US" sz="1800" b="1" i="1" u="none" strike="noStrike" dirty="0">
                <a:effectLst/>
                <a:latin typeface="Times New Roman" panose="02020603050405020304" pitchFamily="18" charset="0"/>
              </a:rPr>
              <a:t>would you like me to … ? </a:t>
            </a:r>
            <a:r>
              <a:rPr lang="en-US" sz="1800" b="1" i="0" u="none" strike="noStrike" dirty="0">
                <a:effectLst/>
                <a:latin typeface="Times New Roman" panose="02020603050405020304" pitchFamily="18" charset="0"/>
              </a:rPr>
              <a:t>with these verbs (and any other necessary words):</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 you want to go alone, or</a:t>
            </a:r>
            <a:r>
              <a:rPr lang="en-US" sz="1800" b="0" i="0" u="sng" strike="noStrike" dirty="0">
                <a:effectLst/>
                <a:latin typeface="Times New Roman" panose="02020603050405020304" pitchFamily="18" charset="0"/>
              </a:rPr>
              <a:t>  do you want me to come with you</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 you have enough money, or do you want</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Shall I leave the window open, or would you</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 you know how to use the printer, or would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Did you hear what I said, or do</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Can I go now, or do</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p:txBody>
      </p:sp>
      <p:pic>
        <p:nvPicPr>
          <p:cNvPr id="1026" name="Picture 2">
            <a:extLst>
              <a:ext uri="{FF2B5EF4-FFF2-40B4-BE49-F238E27FC236}">
                <a16:creationId xmlns:a16="http://schemas.microsoft.com/office/drawing/2014/main" id="{05EFFFBC-9518-5FDC-6091-F16761F9B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2049463"/>
            <a:ext cx="104775" cy="10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fontScale="85000" lnSpcReduction="10000"/>
          </a:bodyPr>
          <a:lstStyle/>
          <a:p>
            <a:pPr rtl="0">
              <a:spcBef>
                <a:spcPts val="0"/>
              </a:spcBef>
              <a:spcAft>
                <a:spcPts val="0"/>
              </a:spcAft>
            </a:pPr>
            <a:r>
              <a:rPr lang="en-US" sz="1800" b="1" i="0" u="none" strike="noStrike" dirty="0">
                <a:effectLst/>
                <a:latin typeface="Times New Roman" panose="02020603050405020304" pitchFamily="18" charset="0"/>
              </a:rPr>
              <a:t>6) Complete the second sentence so that the meaning is similar to the first sentence.</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father said I could use his car. My father allowed</a:t>
            </a:r>
            <a:r>
              <a:rPr lang="en-US" sz="1800" b="0" i="0" u="sng" strike="noStrike" dirty="0">
                <a:effectLst/>
                <a:latin typeface="Times New Roman" panose="02020603050405020304" pitchFamily="18" charset="0"/>
              </a:rPr>
              <a:t> me to use his car.</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was surprised that it rained. I didn’t expect </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Don’t stop him doing what he wants. Let</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Tom looks older when he wears glasses. Tom’s glasses make</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think you should know the truth. I want</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At first I didn’t want to apply for the Sarah persuaded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marL="0" indent="0" rtl="0">
              <a:spcBef>
                <a:spcPts val="0"/>
              </a:spcBef>
              <a:spcAft>
                <a:spcPts val="0"/>
              </a:spcAft>
              <a:buNone/>
            </a:pP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job, but Sarah persuaded me.</a:t>
            </a:r>
            <a:r>
              <a:rPr lang="en-US" sz="1800" b="0" i="0" u="sng" dirty="0">
                <a:effectLst/>
                <a:latin typeface="Calibri" panose="020F0502020204030204" pitchFamily="34"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My lawyer said I shouldn’t say My lawyer advised</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marL="0" indent="0" rtl="0">
              <a:spcBef>
                <a:spcPts val="0"/>
              </a:spcBef>
              <a:spcAft>
                <a:spcPts val="0"/>
              </a:spcAft>
              <a:buNone/>
            </a:pPr>
            <a:r>
              <a:rPr lang="en-US" sz="1800" b="0" i="0" u="none" strike="noStrike" dirty="0">
                <a:effectLst/>
                <a:latin typeface="Times New Roman" panose="02020603050405020304" pitchFamily="18" charset="0"/>
              </a:rPr>
              <a:t>anything to the police. </a:t>
            </a:r>
            <a:r>
              <a:rPr lang="en-US" sz="1800" b="0" i="0" u="sng" dirty="0">
                <a:effectLst/>
                <a:latin typeface="Calibri" panose="020F0502020204030204" pitchFamily="34"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8"/>
            </a:pPr>
            <a:r>
              <a:rPr lang="en-US" sz="1800" b="0" i="0" u="none" strike="noStrike" dirty="0">
                <a:effectLst/>
                <a:latin typeface="Times New Roman" panose="02020603050405020304" pitchFamily="18" charset="0"/>
              </a:rPr>
              <a:t>I was told that I shouldn’t believe I was warned </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marL="0" indent="0" rtl="0">
              <a:spcBef>
                <a:spcPts val="0"/>
              </a:spcBef>
              <a:spcAft>
                <a:spcPts val="0"/>
              </a:spcAft>
              <a:buNone/>
            </a:pPr>
            <a:r>
              <a:rPr lang="en-US" sz="1800" b="0" i="0" u="none" strike="noStrike" dirty="0">
                <a:effectLst/>
                <a:latin typeface="Times New Roman" panose="02020603050405020304" pitchFamily="18" charset="0"/>
              </a:rPr>
              <a:t>everything he says.</a:t>
            </a:r>
            <a:r>
              <a:rPr lang="en-US" sz="1800" b="0" i="0" u="sng" dirty="0">
                <a:effectLst/>
                <a:latin typeface="Calibri" panose="020F0502020204030204" pitchFamily="34" charset="0"/>
              </a:rPr>
              <a:t>                                                                                                                                                        </a:t>
            </a:r>
            <a:r>
              <a:rPr lang="en-US" sz="1800" b="0"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9"/>
            </a:pPr>
            <a:r>
              <a:rPr lang="en-US" sz="1800" b="0" i="0" u="none" strike="noStrike" dirty="0">
                <a:effectLst/>
                <a:latin typeface="Times New Roman" panose="02020603050405020304" pitchFamily="18" charset="0"/>
              </a:rPr>
              <a:t>If you’ve got a car, you are able to get Having a car enables </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marL="0" indent="0" rtl="0">
              <a:spcBef>
                <a:spcPts val="0"/>
              </a:spcBef>
              <a:spcAft>
                <a:spcPts val="0"/>
              </a:spcAft>
              <a:buNone/>
            </a:pPr>
            <a:r>
              <a:rPr lang="en-US" sz="1800" b="0" i="0" u="none" strike="noStrike" dirty="0">
                <a:effectLst/>
                <a:latin typeface="Times New Roman" panose="02020603050405020304" pitchFamily="18" charset="0"/>
              </a:rPr>
              <a:t>around more easily.</a:t>
            </a:r>
            <a:r>
              <a:rPr lang="en-US" sz="1800" b="0" i="0" u="sng" dirty="0">
                <a:effectLst/>
                <a:latin typeface="Calibri" panose="020F0502020204030204" pitchFamily="34" charset="0"/>
              </a:rPr>
              <a:t>                                                                                                                                                      </a:t>
            </a:r>
            <a:r>
              <a:rPr lang="en-US" sz="1800" b="0" i="0" u="none" strike="noStrike" dirty="0">
                <a:effectLst/>
                <a:latin typeface="Times New Roman" panose="02020603050405020304" pitchFamily="18" charset="0"/>
              </a:rPr>
              <a:t>.</a:t>
            </a:r>
            <a:endParaRPr lang="en-US" sz="1600" b="0" dirty="0">
              <a:effectLst/>
            </a:endParaRPr>
          </a:p>
          <a:p>
            <a:pPr marL="0" indent="0">
              <a:buNone/>
            </a:pPr>
            <a:br>
              <a:rPr lang="en-US" sz="1600" b="0" dirty="0">
                <a:effectLst/>
              </a:rPr>
            </a:br>
            <a:endParaRPr lang="en-US" sz="18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340</TotalTime>
  <Words>1460</Words>
  <Application>Microsoft Office PowerPoint</Application>
  <PresentationFormat>Экран (4:3)</PresentationFormat>
  <Paragraphs>76</Paragraphs>
  <Slides>11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26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254</cp:revision>
  <dcterms:created xsi:type="dcterms:W3CDTF">2023-02-25T18:05:02Z</dcterms:created>
  <dcterms:modified xsi:type="dcterms:W3CDTF">2023-08-04T21:20:53Z</dcterms:modified>
</cp:coreProperties>
</file>