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4" r:id="rId9"/>
    <p:sldId id="265" r:id="rId10"/>
    <p:sldId id="274" r:id="rId11"/>
    <p:sldId id="275" r:id="rId12"/>
    <p:sldId id="27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dirty="0"/>
              <a:t> </a:t>
            </a:r>
            <a:r>
              <a:rPr lang="en-US" sz="2800" b="1" dirty="0"/>
              <a:t>4</a:t>
            </a:r>
            <a:r>
              <a:rPr lang="ru-RU" sz="2800" b="1" dirty="0"/>
              <a:t> (14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332656"/>
            <a:ext cx="8435280"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7) Make a new sentence using the verb in brackets.</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I’ve lost my keys.</a:t>
            </a:r>
            <a:r>
              <a:rPr lang="en-US" sz="1800" b="0" i="0" u="none" strike="noStrike" dirty="0">
                <a:effectLst/>
                <a:latin typeface="Calibri" panose="020F0502020204030204" pitchFamily="34" charset="0"/>
              </a:rPr>
              <a:t>                                </a:t>
            </a:r>
            <a:r>
              <a:rPr lang="en-US" sz="1800" b="0" i="0" u="none" strike="noStrike" dirty="0">
                <a:effectLst/>
                <a:latin typeface="Times New Roman" panose="02020603050405020304" pitchFamily="18" charset="0"/>
              </a:rPr>
              <a:t>(seem)     </a:t>
            </a:r>
            <a:r>
              <a:rPr lang="en-US" sz="1800" b="1" i="1" u="sng" strike="noStrike" dirty="0">
                <a:effectLst/>
                <a:latin typeface="Times New Roman" panose="02020603050405020304" pitchFamily="18" charset="0"/>
              </a:rPr>
              <a:t>I seem to have lost my keys</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Tom is worried about something.   (appear)  Tom appears</a:t>
            </a:r>
            <a:r>
              <a:rPr lang="en-US" sz="1800" b="0" i="0" u="sng" strike="noStrike" dirty="0">
                <a:effectLst/>
                <a:latin typeface="Calibri" panose="020F0502020204030204" pitchFamily="34"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 know a lot of people.</a:t>
            </a:r>
            <a:r>
              <a:rPr lang="en-US" sz="1800" b="0" i="0" u="none" strike="noStrike" dirty="0">
                <a:effectLst/>
                <a:latin typeface="Calibri" panose="020F0502020204030204" pitchFamily="34" charset="0"/>
              </a:rPr>
              <a:t>                 </a:t>
            </a:r>
            <a:r>
              <a:rPr lang="en-US" sz="1800" b="0" i="0" u="none" strike="noStrike" dirty="0">
                <a:effectLst/>
                <a:latin typeface="Times New Roman" panose="02020603050405020304" pitchFamily="18" charset="0"/>
              </a:rPr>
              <a:t>(seem)     You </a:t>
            </a:r>
            <a:r>
              <a:rPr lang="en-US" sz="1800" b="0" i="0" u="sng" strike="noStrike" dirty="0">
                <a:effectLst/>
                <a:latin typeface="Calibri" panose="020F0502020204030204" pitchFamily="34"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My English is getting better.</a:t>
            </a:r>
            <a:r>
              <a:rPr lang="en-US" sz="1800" b="0" i="0" u="none" strike="noStrike" dirty="0">
                <a:effectLst/>
                <a:latin typeface="Calibri" panose="020F0502020204030204" pitchFamily="34" charset="0"/>
              </a:rPr>
              <a:t>              </a:t>
            </a:r>
            <a:r>
              <a:rPr lang="en-US" sz="1800" b="0" i="0" u="none" strike="noStrike" dirty="0">
                <a:effectLst/>
                <a:latin typeface="Times New Roman" panose="02020603050405020304" pitchFamily="18" charset="0"/>
              </a:rPr>
              <a:t>(seem)     </a:t>
            </a:r>
            <a:r>
              <a:rPr lang="en-US" sz="1800" b="0" i="0" u="sng" strike="noStrike" dirty="0">
                <a:effectLst/>
                <a:latin typeface="Times New Roman" panose="02020603050405020304" pitchFamily="18" charset="0"/>
              </a:rPr>
              <a:t> </a:t>
            </a:r>
            <a:r>
              <a:rPr lang="en-US" sz="1800" b="0" i="0" u="sng" strike="noStrike" dirty="0">
                <a:effectLst/>
                <a:latin typeface="Calibri" panose="020F0502020204030204" pitchFamily="34"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That car has broken down.</a:t>
            </a:r>
            <a:r>
              <a:rPr lang="en-US" sz="1800" b="0" i="0" u="none" strike="noStrike" dirty="0">
                <a:effectLst/>
                <a:latin typeface="Calibri" panose="020F0502020204030204" pitchFamily="34" charset="0"/>
              </a:rPr>
              <a:t>                </a:t>
            </a:r>
            <a:r>
              <a:rPr lang="en-US" sz="1800" b="0" i="0" u="none" strike="noStrike" dirty="0">
                <a:effectLst/>
                <a:latin typeface="Times New Roman" panose="02020603050405020304" pitchFamily="18" charset="0"/>
              </a:rPr>
              <a:t>(appear)   </a:t>
            </a:r>
            <a:r>
              <a:rPr lang="en-US" sz="1800" b="0" i="0" u="sng" strike="noStrike" dirty="0">
                <a:effectLst/>
                <a:latin typeface="Times New Roman" panose="02020603050405020304" pitchFamily="18" charset="0"/>
              </a:rPr>
              <a:t> </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Rachel is enjoying her job.</a:t>
            </a:r>
            <a:r>
              <a:rPr lang="en-US" sz="1800" b="0" i="0" u="none" strike="noStrike" dirty="0">
                <a:effectLst/>
                <a:latin typeface="Calibri" panose="020F0502020204030204" pitchFamily="34" charset="0"/>
              </a:rPr>
              <a:t>                </a:t>
            </a:r>
            <a:r>
              <a:rPr lang="en-US" sz="1800" b="0" i="0" u="none" strike="noStrike" dirty="0">
                <a:effectLst/>
                <a:latin typeface="Times New Roman" panose="02020603050405020304" pitchFamily="18" charset="0"/>
              </a:rPr>
              <a:t>(seem)     </a:t>
            </a:r>
            <a:r>
              <a:rPr lang="en-US" sz="1800" b="0" i="0" u="sng" strike="noStrike" dirty="0">
                <a:effectLst/>
                <a:latin typeface="Times New Roman" panose="02020603050405020304" pitchFamily="18" charset="0"/>
              </a:rPr>
              <a:t> </a:t>
            </a:r>
            <a:r>
              <a:rPr lang="en-US" sz="1800" b="0" i="0" u="sng" strike="noStrike" dirty="0">
                <a:effectLst/>
                <a:latin typeface="Calibri" panose="020F0502020204030204" pitchFamily="34"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They have solved the problem.</a:t>
            </a:r>
            <a:r>
              <a:rPr lang="en-US" sz="1800" b="0" i="0" u="none" strike="noStrike" dirty="0">
                <a:effectLst/>
                <a:latin typeface="Calibri" panose="020F0502020204030204" pitchFamily="34" charset="0"/>
              </a:rPr>
              <a:t>        </a:t>
            </a:r>
            <a:r>
              <a:rPr lang="en-US" sz="1800" b="0" i="0" u="none" strike="noStrike" dirty="0">
                <a:effectLst/>
                <a:latin typeface="Times New Roman" panose="02020603050405020304" pitchFamily="18" charset="0"/>
              </a:rPr>
              <a:t>(claim)     </a:t>
            </a:r>
            <a:r>
              <a:rPr lang="en-US" sz="1800" b="0" i="0" u="sng" strike="noStrike" dirty="0">
                <a:effectLst/>
                <a:latin typeface="Times New Roman" panose="02020603050405020304" pitchFamily="18" charset="0"/>
              </a:rPr>
              <a:t> </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a:t>
            </a:r>
            <a:endParaRPr lang="en-US" sz="1800" b="0" i="0" u="none" strike="noStrike" dirty="0">
              <a:effectLst/>
              <a:latin typeface="Times New Roman" panose="02020603050405020304" pitchFamily="18" charset="0"/>
            </a:endParaRPr>
          </a:p>
        </p:txBody>
      </p:sp>
    </p:spTree>
    <p:extLst>
      <p:ext uri="{BB962C8B-B14F-4D97-AF65-F5344CB8AC3E}">
        <p14:creationId xmlns:p14="http://schemas.microsoft.com/office/powerpoint/2010/main" val="29480077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332656"/>
            <a:ext cx="8435280"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8)Complete each sentence using </a:t>
            </a:r>
            <a:r>
              <a:rPr lang="en-US" sz="1800" b="1" i="1" u="none" strike="noStrike" dirty="0">
                <a:effectLst/>
                <a:latin typeface="Times New Roman" panose="02020603050405020304" pitchFamily="18" charset="0"/>
              </a:rPr>
              <a:t>what/how/where/whether</a:t>
            </a:r>
            <a:r>
              <a:rPr lang="en-US" sz="1800" b="1" i="0" u="none" strike="noStrike" dirty="0">
                <a:effectLst/>
                <a:latin typeface="Times New Roman" panose="02020603050405020304" pitchFamily="18" charset="0"/>
              </a:rPr>
              <a:t> + these verbs:</a:t>
            </a:r>
            <a:endParaRPr lang="uk-UA" sz="1800" b="1" i="0" u="none" strike="noStrike" dirty="0">
              <a:effectLst/>
              <a:latin typeface="Times New Roman" panose="02020603050405020304" pitchFamily="18" charset="0"/>
            </a:endParaRPr>
          </a:p>
          <a:p>
            <a:pPr rtl="0">
              <a:spcBef>
                <a:spcPts val="0"/>
              </a:spcBef>
              <a:spcAft>
                <a:spcPts val="0"/>
              </a:spcAft>
            </a:pPr>
            <a:endParaRPr lang="uk-UA" sz="1800" b="1" dirty="0">
              <a:latin typeface="Times New Roman" panose="02020603050405020304" pitchFamily="18" charset="0"/>
            </a:endParaRPr>
          </a:p>
          <a:p>
            <a:pPr marL="0" indent="0" rtl="0">
              <a:spcBef>
                <a:spcPts val="0"/>
              </a:spcBef>
              <a:spcAft>
                <a:spcPts val="0"/>
              </a:spcAft>
              <a:buNone/>
            </a:pP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Do you know</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how to get to</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the airport from here?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Would you know</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if there was a fire in the building?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You’ll never forget</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 bike once you’ve learnt.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I’ve been invited to the party, but I haven’t decided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or not.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My room is very untidy. I’ve got so many things and I don’t know</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them.</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have some clothes to wash. Can you show me</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the washing machine?</a:t>
            </a:r>
          </a:p>
          <a:p>
            <a:pPr marL="0" indent="0">
              <a:buNone/>
            </a:pPr>
            <a:endParaRPr lang="en-US" sz="1800" b="0" i="0" u="none" strike="noStrike" dirty="0">
              <a:effectLst/>
              <a:latin typeface="Times New Roman" panose="02020603050405020304" pitchFamily="18" charset="0"/>
            </a:endParaRPr>
          </a:p>
        </p:txBody>
      </p:sp>
      <p:pic>
        <p:nvPicPr>
          <p:cNvPr id="7" name="Рисунок 6">
            <a:extLst>
              <a:ext uri="{FF2B5EF4-FFF2-40B4-BE49-F238E27FC236}">
                <a16:creationId xmlns:a16="http://schemas.microsoft.com/office/drawing/2014/main" id="{573DB92F-F94D-9F90-105B-5F09EBE33167}"/>
              </a:ext>
            </a:extLst>
          </p:cNvPr>
          <p:cNvPicPr>
            <a:picLocks noChangeAspect="1"/>
          </p:cNvPicPr>
          <p:nvPr/>
        </p:nvPicPr>
        <p:blipFill>
          <a:blip r:embed="rId2"/>
          <a:stretch>
            <a:fillRect/>
          </a:stretch>
        </p:blipFill>
        <p:spPr>
          <a:xfrm>
            <a:off x="755576" y="692696"/>
            <a:ext cx="3444383" cy="360040"/>
          </a:xfrm>
          <a:prstGeom prst="rect">
            <a:avLst/>
          </a:prstGeom>
        </p:spPr>
      </p:pic>
    </p:spTree>
    <p:extLst>
      <p:ext uri="{BB962C8B-B14F-4D97-AF65-F5344CB8AC3E}">
        <p14:creationId xmlns:p14="http://schemas.microsoft.com/office/powerpoint/2010/main" val="18165080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a:t>
            </a:r>
            <a:r>
              <a:rPr lang="en-US" sz="3200" dirty="0">
                <a:solidFill>
                  <a:schemeClr val="accent3"/>
                </a:solidFill>
                <a:latin typeface="Times New Roman" panose="02020603050405020304" pitchFamily="18" charset="0"/>
              </a:rPr>
              <a:t>2</a:t>
            </a:r>
            <a:r>
              <a:rPr lang="uk-UA" sz="3200" dirty="0">
                <a:solidFill>
                  <a:schemeClr val="accent3"/>
                </a:solidFill>
                <a:latin typeface="Times New Roman" panose="02020603050405020304" pitchFamily="18" charset="0"/>
              </a:rPr>
              <a:t>5</a:t>
            </a:r>
            <a:r>
              <a:rPr lang="uk-UA" sz="3200" b="0" i="0" u="none" strike="noStrike" dirty="0">
                <a:solidFill>
                  <a:schemeClr val="accent3"/>
                </a:solidFill>
                <a:effectLst/>
                <a:latin typeface="Times New Roman" panose="02020603050405020304" pitchFamily="18" charset="0"/>
              </a:rPr>
              <a:t> (2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364840" y="2771817"/>
            <a:ext cx="8414320" cy="1800200"/>
          </a:xfrm>
        </p:spPr>
        <p:txBody>
          <a:bodyPr>
            <a:noAutofit/>
          </a:bodyPr>
          <a:lstStyle/>
          <a:p>
            <a:pPr marL="450215" algn="ctr" rtl="0">
              <a:spcBef>
                <a:spcPts val="0"/>
              </a:spcBef>
              <a:spcAft>
                <a:spcPts val="0"/>
              </a:spcAft>
            </a:pPr>
            <a:r>
              <a:rPr lang="en-US" sz="2800" b="1" i="0" u="none" strike="noStrike" dirty="0">
                <a:effectLst/>
                <a:latin typeface="Times New Roman" panose="02020603050405020304" pitchFamily="18" charset="0"/>
              </a:rPr>
              <a:t>Introduction to Communications </a:t>
            </a:r>
            <a:r>
              <a:rPr lang="en-US" sz="2800" b="1" i="0" u="none" strike="noStrike" dirty="0" err="1">
                <a:effectLst/>
                <a:latin typeface="Times New Roman" panose="02020603050405020304" pitchFamily="18" charset="0"/>
              </a:rPr>
              <a:t>Systems.Verb</a:t>
            </a:r>
            <a:r>
              <a:rPr lang="en-US" sz="2800" b="1" i="0" u="none" strike="noStrike" dirty="0">
                <a:effectLst/>
                <a:latin typeface="Times New Roman" panose="02020603050405020304" pitchFamily="18" charset="0"/>
              </a:rPr>
              <a:t> + to … (decide to … / forget to … etc.) Grammar revision</a:t>
            </a:r>
            <a:endParaRPr lang="en-US" sz="2800"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rtl="0">
              <a:spcBef>
                <a:spcPts val="0"/>
              </a:spcBef>
              <a:spcAft>
                <a:spcPts val="0"/>
              </a:spcAft>
            </a:pPr>
            <a:r>
              <a:rPr lang="en-US" sz="1800" b="0" i="0" u="none" strike="noStrike" dirty="0">
                <a:effectLst/>
                <a:latin typeface="Times New Roman" panose="02020603050405020304" pitchFamily="18" charset="0"/>
              </a:rPr>
              <a:t>- to learn new vocabulary;</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sz="16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 Internet safety, Passive 3</a:t>
            </a:r>
            <a:r>
              <a:rPr lang="en-US" sz="1800" b="1"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620688"/>
            <a:ext cx="8928992" cy="6912768"/>
          </a:xfrm>
        </p:spPr>
        <p:txBody>
          <a:bodyPr>
            <a:noAutofit/>
          </a:bodyPr>
          <a:lstStyle/>
          <a:p>
            <a:pPr rtl="0">
              <a:spcBef>
                <a:spcPts val="0"/>
              </a:spcBef>
              <a:spcAft>
                <a:spcPts val="0"/>
              </a:spcAft>
            </a:pPr>
            <a:r>
              <a:rPr lang="en-US" sz="1400" b="1" i="0" u="none" strike="noStrike" dirty="0">
                <a:effectLst/>
                <a:latin typeface="Times New Roman" panose="02020603050405020304" pitchFamily="18" charset="0"/>
              </a:rPr>
              <a:t>Introduction to Communications Systems</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In today's interconnected world, effective communication is essential for the success of any organization. In the field of information technology, understanding and implementing robust communications systems is crucial. Communications systems serve as the backbone for transmitting data, voice, and video across networks, enabling seamless connectivity and collaboration.</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A communications system encompasses various components, including hardware, software, protocols, and network infrastructure. These components work together to facilitate the exchange of information between devices and users. Whether it's wired or wireless, local or global, communications systems play a vital role in enabling real-time communication, data transfer, and resource sharing.</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In an IT university, studying communications systems provides students with a solid foundation in the principles and technologies behind modern communication networks. Students learn about network architectures, transmission media, signal modulation, data encoding, error detection and correction, routing algorithms, and network protocols. They also gain hands-on experience with network simulation tools, network design, and troubleshooting.</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Understanding communications systems empowers IT professionals to design, implement, and manage efficient and secure networks. It enables them to optimize network performance, ensure data integrity, and mitigate communication-related challenges. From building enterprise-level networks to developing innovative communication solutions, graduates with expertise in communications systems are well-equipped to address the evolving needs of the industry.</a:t>
            </a:r>
            <a:br>
              <a:rPr lang="en-US" sz="1400" dirty="0"/>
            </a:br>
            <a:endParaRPr lang="en-US" sz="14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323528" y="620688"/>
            <a:ext cx="8712967" cy="5616624"/>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rtl="0">
              <a:spcBef>
                <a:spcPts val="0"/>
              </a:spcBef>
              <a:spcAft>
                <a:spcPts val="0"/>
              </a:spcAft>
            </a:pPr>
            <a:r>
              <a:rPr lang="en-US" sz="1800" b="1" i="0" u="none" strike="noStrike" dirty="0">
                <a:effectLst/>
                <a:latin typeface="Times New Roman" panose="02020603050405020304" pitchFamily="18" charset="0"/>
              </a:rPr>
              <a:t>5) Complete the sentences. Use a suitable verb.</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Don’t forget</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to lock</a:t>
            </a:r>
            <a:r>
              <a:rPr lang="en-US" sz="1800" b="1" i="1"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the door when you go out.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There was a lot of traffic, but we managed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to the airport in time.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couldn’t afford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in London. It’s too expensive.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can’t play a musical instrument, but I’d like to learn</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the guitar.</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don’t want Mark to know what happened. I decided not</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him.</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were all afraid to speak. Nobody dared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anything.</a:t>
            </a:r>
          </a:p>
        </p:txBody>
      </p:sp>
      <p:pic>
        <p:nvPicPr>
          <p:cNvPr id="1026" name="Picture 2">
            <a:extLst>
              <a:ext uri="{FF2B5EF4-FFF2-40B4-BE49-F238E27FC236}">
                <a16:creationId xmlns:a16="http://schemas.microsoft.com/office/drawing/2014/main" id="{05EFFFBC-9518-5FDC-6091-F16761F9B1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3688" y="-2049463"/>
            <a:ext cx="104775" cy="1047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435280"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6) Put the verb into the correct form, </a:t>
            </a:r>
            <a:r>
              <a:rPr lang="en-US" sz="1800" b="1" i="1" u="none" strike="noStrike" dirty="0">
                <a:effectLst/>
                <a:latin typeface="Times New Roman" panose="02020603050405020304" pitchFamily="18" charset="0"/>
              </a:rPr>
              <a:t>to … </a:t>
            </a:r>
            <a:r>
              <a:rPr lang="en-US" sz="1800" b="1" i="0" u="none" strike="noStrike" dirty="0">
                <a:effectLst/>
                <a:latin typeface="Times New Roman" panose="02020603050405020304" pitchFamily="18" charset="0"/>
              </a:rPr>
              <a:t>or </a:t>
            </a:r>
            <a:r>
              <a:rPr lang="en-US" sz="1800" b="1" i="1" u="none" strike="noStrike" dirty="0">
                <a:effectLst/>
                <a:latin typeface="Times New Roman" panose="02020603050405020304" pitchFamily="18" charset="0"/>
              </a:rPr>
              <a:t>-</a:t>
            </a:r>
            <a:r>
              <a:rPr lang="en-US" sz="1800" b="1" i="1" u="none" strike="noStrike" dirty="0" err="1">
                <a:effectLst/>
                <a:latin typeface="Times New Roman" panose="02020603050405020304" pitchFamily="18" charset="0"/>
              </a:rPr>
              <a:t>ing</a:t>
            </a:r>
            <a:r>
              <a:rPr lang="en-US" sz="1800" b="1" i="0" u="none" strike="noStrike" dirty="0">
                <a:effectLst/>
                <a:latin typeface="Times New Roman" panose="02020603050405020304" pitchFamily="18" charset="0"/>
              </a:rPr>
              <a:t>. (See Unit 53 for verbs + </a:t>
            </a:r>
            <a:r>
              <a:rPr lang="en-US" sz="1800" b="1" i="1" u="none" strike="noStrike" dirty="0">
                <a:effectLst/>
                <a:latin typeface="Times New Roman" panose="02020603050405020304" pitchFamily="18" charset="0"/>
              </a:rPr>
              <a:t>-</a:t>
            </a:r>
            <a:r>
              <a:rPr lang="en-US" sz="1800" b="1" i="1" u="none" strike="noStrike" dirty="0" err="1">
                <a:effectLst/>
                <a:latin typeface="Times New Roman" panose="02020603050405020304" pitchFamily="18" charset="0"/>
              </a:rPr>
              <a:t>ing</a:t>
            </a:r>
            <a:r>
              <a:rPr lang="en-US" sz="1800" b="1" i="0" u="none" strike="noStrike"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When I’m tired, I enjoy</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watching</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TV. It’s relaxing. (watch)</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I’ve decided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for another job. I need a change. (look)</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not going anywhere! I refuse</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 (move)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not in a hurry. I don’t mind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 (wait)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Tina ran in a marathon last week, but she failed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 (finish)</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wish that dog would stop</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 It’s driving me crazy. (bark)</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They didn’t know I was listening to them. I pretended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asleep. (be)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were hungry, so I suggested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dinner early. (have)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Hurry up! I don’t want to risk</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the train. (miss)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David is very quiet. He tends not</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much. (say)</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332</TotalTime>
  <Words>1286</Words>
  <Application>Microsoft Office PowerPoint</Application>
  <PresentationFormat>Экран (4:3)</PresentationFormat>
  <Paragraphs>75</Paragraphs>
  <Slides>12</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12</vt:i4>
      </vt:variant>
    </vt:vector>
  </HeadingPairs>
  <TitlesOfParts>
    <vt:vector size="19" baseType="lpstr">
      <vt:lpstr>Arial</vt:lpstr>
      <vt:lpstr>Bahnschrift</vt:lpstr>
      <vt:lpstr>Calibri</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25 (2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246</cp:revision>
  <dcterms:created xsi:type="dcterms:W3CDTF">2023-02-25T18:05:02Z</dcterms:created>
  <dcterms:modified xsi:type="dcterms:W3CDTF">2023-08-04T21:10:57Z</dcterms:modified>
</cp:coreProperties>
</file>