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3" r:id="rId9"/>
    <p:sldId id="264" r:id="rId10"/>
    <p:sldId id="265" r:id="rId11"/>
    <p:sldId id="274" r:id="rId12"/>
    <p:sldId id="275"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You never agree with Amy. Answer in the way shown.</a:t>
            </a:r>
            <a:endParaRPr lang="en-US" sz="1600" b="0" dirty="0">
              <a:effectLst/>
            </a:endParaRPr>
          </a:p>
          <a:p>
            <a:pPr marL="0" indent="0">
              <a:buNone/>
            </a:pPr>
            <a:endParaRPr lang="en-US" sz="18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2167B27D-1EC7-0AA4-7BEA-185C2FB6942F}"/>
              </a:ext>
            </a:extLst>
          </p:cNvPr>
          <p:cNvPicPr>
            <a:picLocks noChangeAspect="1"/>
          </p:cNvPicPr>
          <p:nvPr/>
        </p:nvPicPr>
        <p:blipFill>
          <a:blip r:embed="rId2"/>
          <a:stretch>
            <a:fillRect/>
          </a:stretch>
        </p:blipFill>
        <p:spPr>
          <a:xfrm>
            <a:off x="683568" y="908720"/>
            <a:ext cx="6057900" cy="12573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Tina tells you something. If the same is true for you, answer with </a:t>
            </a:r>
            <a:r>
              <a:rPr lang="en-US" sz="1800" b="1" i="1" u="none" strike="noStrike" dirty="0">
                <a:effectLst/>
                <a:latin typeface="Times New Roman" panose="02020603050405020304" pitchFamily="18" charset="0"/>
              </a:rPr>
              <a:t>So …</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Neither … </a:t>
            </a:r>
            <a:r>
              <a:rPr lang="en-US" sz="1800" b="1" i="0" u="none" strike="noStrike" dirty="0">
                <a:effectLst/>
                <a:latin typeface="Times New Roman" panose="02020603050405020304" pitchFamily="18" charset="0"/>
              </a:rPr>
              <a:t>(as in the first example). Otherwise, ask Tina questions (as in the second example).</a:t>
            </a:r>
            <a:endParaRPr lang="en-US" sz="1800" b="0" i="0" u="none" strike="noStrike" dirty="0">
              <a:effectLst/>
              <a:latin typeface="Times New Roman" panose="02020603050405020304" pitchFamily="18" charset="0"/>
            </a:endParaRPr>
          </a:p>
        </p:txBody>
      </p:sp>
      <p:pic>
        <p:nvPicPr>
          <p:cNvPr id="5" name="Рисунок 4">
            <a:extLst>
              <a:ext uri="{FF2B5EF4-FFF2-40B4-BE49-F238E27FC236}">
                <a16:creationId xmlns:a16="http://schemas.microsoft.com/office/drawing/2014/main" id="{98983B08-E23A-F3A3-1EF1-EE55A46D0BAE}"/>
              </a:ext>
            </a:extLst>
          </p:cNvPr>
          <p:cNvPicPr>
            <a:picLocks noChangeAspect="1"/>
          </p:cNvPicPr>
          <p:nvPr/>
        </p:nvPicPr>
        <p:blipFill>
          <a:blip r:embed="rId2"/>
          <a:stretch>
            <a:fillRect/>
          </a:stretch>
        </p:blipFill>
        <p:spPr>
          <a:xfrm>
            <a:off x="611560" y="1412776"/>
            <a:ext cx="6134100" cy="1647825"/>
          </a:xfrm>
          <a:prstGeom prst="rect">
            <a:avLst/>
          </a:prstGeom>
        </p:spPr>
      </p:pic>
    </p:spTree>
    <p:extLst>
      <p:ext uri="{BB962C8B-B14F-4D97-AF65-F5344CB8AC3E}">
        <p14:creationId xmlns:p14="http://schemas.microsoft.com/office/powerpoint/2010/main" val="2948007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8) What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do</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say</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Sam</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Use</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1" u="none" strike="noStrike" cap="none" normalizeH="0" baseline="0" dirty="0">
                <a:ln>
                  <a:noFill/>
                </a:ln>
                <a:effectLst/>
                <a:latin typeface="Times New Roman" panose="02020603050405020304" pitchFamily="18" charset="0"/>
                <a:cs typeface="Times New Roman" panose="02020603050405020304" pitchFamily="18" charset="0"/>
              </a:rPr>
              <a:t>I </a:t>
            </a:r>
            <a:r>
              <a:rPr kumimoji="0" lang="ru-UA" altLang="ru-UA" sz="1800" b="1" i="1" u="none" strike="noStrike" cap="none" normalizeH="0" baseline="0" dirty="0" err="1">
                <a:ln>
                  <a:noFill/>
                </a:ln>
                <a:effectLst/>
                <a:latin typeface="Times New Roman" panose="02020603050405020304" pitchFamily="18" charset="0"/>
                <a:cs typeface="Times New Roman" panose="02020603050405020304" pitchFamily="18" charset="0"/>
              </a:rPr>
              <a:t>think</a:t>
            </a:r>
            <a:r>
              <a:rPr kumimoji="0" lang="ru-UA" altLang="ru-UA" sz="1800" b="1" i="1"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1" u="none" strike="noStrike" cap="none" normalizeH="0" baseline="0" dirty="0" err="1">
                <a:ln>
                  <a:noFill/>
                </a:ln>
                <a:effectLst/>
                <a:latin typeface="Times New Roman" panose="02020603050405020304" pitchFamily="18" charset="0"/>
                <a:cs typeface="Times New Roman" panose="02020603050405020304" pitchFamily="18" charset="0"/>
              </a:rPr>
              <a:t>so</a:t>
            </a:r>
            <a:r>
              <a:rPr kumimoji="0" lang="ru-UA" altLang="ru-UA" sz="1800" b="1" i="1"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800" b="1" i="1" u="none" strike="noStrike" cap="none" normalizeH="0" baseline="0" dirty="0" err="1">
                <a:ln>
                  <a:noFill/>
                </a:ln>
                <a:effectLst/>
                <a:latin typeface="Times New Roman" panose="02020603050405020304" pitchFamily="18" charset="0"/>
                <a:cs typeface="Times New Roman" panose="02020603050405020304" pitchFamily="18" charset="0"/>
              </a:rPr>
              <a:t>hope</a:t>
            </a:r>
            <a:r>
              <a:rPr kumimoji="0" lang="ru-UA" altLang="ru-UA" sz="1800" b="1" i="1"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1" u="none" strike="noStrike" cap="none" normalizeH="0" baseline="0" dirty="0" err="1">
                <a:ln>
                  <a:noFill/>
                </a:ln>
                <a:effectLst/>
                <a:latin typeface="Times New Roman" panose="02020603050405020304" pitchFamily="18" charset="0"/>
                <a:cs typeface="Times New Roman" panose="02020603050405020304" pitchFamily="18" charset="0"/>
              </a:rPr>
              <a:t>not</a:t>
            </a:r>
            <a:r>
              <a:rPr kumimoji="0" lang="ru-UA" altLang="ru-UA" sz="1800" b="1" i="1"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800" b="1" i="0" u="none" strike="noStrike" cap="none" normalizeH="0" baseline="0" dirty="0" err="1">
                <a:ln>
                  <a:noFill/>
                </a:ln>
                <a:effectLst/>
                <a:latin typeface="Times New Roman" panose="02020603050405020304" pitchFamily="18" charset="0"/>
                <a:cs typeface="Times New Roman" panose="02020603050405020304" pitchFamily="18" charset="0"/>
              </a:rPr>
              <a:t>etc</a:t>
            </a:r>
            <a:r>
              <a:rPr kumimoji="0" lang="ru-UA" altLang="ru-UA" sz="1800" b="1"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8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UA" altLang="ru-UA" sz="1800" b="0" i="0" u="none" strike="noStrike" cap="none" normalizeH="0" baseline="0" dirty="0">
              <a:ln>
                <a:noFill/>
              </a:ln>
              <a:effectLst/>
              <a:latin typeface="Arial" panose="020B0604020202020204" pitchFamily="34" charset="0"/>
            </a:endParaRPr>
          </a:p>
        </p:txBody>
      </p:sp>
      <p:graphicFrame>
        <p:nvGraphicFramePr>
          <p:cNvPr id="2" name="Таблица 1">
            <a:extLst>
              <a:ext uri="{FF2B5EF4-FFF2-40B4-BE49-F238E27FC236}">
                <a16:creationId xmlns:a16="http://schemas.microsoft.com/office/drawing/2014/main" id="{A0631DA6-F436-2483-C48B-7571E9D1EC61}"/>
              </a:ext>
            </a:extLst>
          </p:cNvPr>
          <p:cNvGraphicFramePr>
            <a:graphicFrameLocks noGrp="1"/>
          </p:cNvGraphicFramePr>
          <p:nvPr>
            <p:extLst>
              <p:ext uri="{D42A27DB-BD31-4B8C-83A1-F6EECF244321}">
                <p14:modId xmlns:p14="http://schemas.microsoft.com/office/powerpoint/2010/main" val="27896308"/>
              </p:ext>
            </p:extLst>
          </p:nvPr>
        </p:nvGraphicFramePr>
        <p:xfrm>
          <a:off x="447327" y="1052736"/>
          <a:ext cx="5676900" cy="2976880"/>
        </p:xfrm>
        <a:graphic>
          <a:graphicData uri="http://schemas.openxmlformats.org/drawingml/2006/table">
            <a:tbl>
              <a:tblPr/>
              <a:tblGrid>
                <a:gridCol w="2838450">
                  <a:extLst>
                    <a:ext uri="{9D8B030D-6E8A-4147-A177-3AD203B41FA5}">
                      <a16:colId xmlns:a16="http://schemas.microsoft.com/office/drawing/2014/main" val="3652308502"/>
                    </a:ext>
                  </a:extLst>
                </a:gridCol>
                <a:gridCol w="2838450">
                  <a:extLst>
                    <a:ext uri="{9D8B030D-6E8A-4147-A177-3AD203B41FA5}">
                      <a16:colId xmlns:a16="http://schemas.microsoft.com/office/drawing/2014/main" val="3942802635"/>
                    </a:ext>
                  </a:extLst>
                </a:gridCol>
              </a:tblGrid>
              <a:tr h="509270">
                <a:tc>
                  <a:txBody>
                    <a:bodyPr/>
                    <a:lstStyle/>
                    <a:p>
                      <a:pPr marL="48895" rtl="0" fontAlgn="t">
                        <a:spcBef>
                          <a:spcPts val="150"/>
                        </a:spcBef>
                        <a:spcAft>
                          <a:spcPts val="0"/>
                        </a:spcAft>
                      </a:pPr>
                      <a:r>
                        <a:rPr lang="en-US" sz="1200" b="0" i="0" u="none" strike="noStrike" dirty="0">
                          <a:solidFill>
                            <a:schemeClr val="tx1"/>
                          </a:solidFill>
                          <a:effectLst/>
                          <a:latin typeface="Times New Roman" panose="02020603050405020304" pitchFamily="18" charset="0"/>
                        </a:rPr>
                        <a:t>1 </a:t>
                      </a:r>
                      <a:r>
                        <a:rPr lang="en-US" sz="1000" b="0" i="0" u="none" strike="noStrike" dirty="0">
                          <a:solidFill>
                            <a:schemeClr val="tx1"/>
                          </a:solidFill>
                          <a:effectLst/>
                          <a:latin typeface="Times New Roman" panose="02020603050405020304" pitchFamily="18" charset="0"/>
                        </a:rPr>
                        <a:t>(You don’t like rain.)</a:t>
                      </a:r>
                      <a:endParaRPr lang="en-US" dirty="0">
                        <a:solidFill>
                          <a:schemeClr val="tx1"/>
                        </a:solidFill>
                        <a:effectLst/>
                      </a:endParaRPr>
                    </a:p>
                    <a:p>
                      <a:pPr marL="190500" rtl="0" fontAlgn="t">
                        <a:spcBef>
                          <a:spcPts val="105"/>
                        </a:spcBef>
                        <a:spcAft>
                          <a:spcPts val="0"/>
                        </a:spcAft>
                      </a:pPr>
                      <a:r>
                        <a:rPr lang="en-US" sz="1000" b="0" i="0" u="none" strike="noStrike" dirty="0" err="1">
                          <a:solidFill>
                            <a:schemeClr val="tx1"/>
                          </a:solidFill>
                          <a:effectLst/>
                          <a:latin typeface="Helvetica Neue"/>
                        </a:rPr>
                        <a:t>S</a:t>
                      </a:r>
                      <a:r>
                        <a:rPr lang="en-US" sz="1000" b="0" i="0" u="none" strike="noStrike" cap="small" dirty="0" err="1">
                          <a:solidFill>
                            <a:schemeClr val="tx1"/>
                          </a:solidFill>
                          <a:effectLst/>
                          <a:latin typeface="Helvetica Neue"/>
                        </a:rPr>
                        <a:t>a</a:t>
                      </a:r>
                      <a:r>
                        <a:rPr lang="en-US" sz="1000" b="0" i="0" u="none" strike="noStrike" dirty="0" err="1">
                          <a:solidFill>
                            <a:schemeClr val="tx1"/>
                          </a:solidFill>
                          <a:effectLst/>
                          <a:latin typeface="Helvetica Neue"/>
                        </a:rPr>
                        <a:t>M</a:t>
                      </a:r>
                      <a:r>
                        <a:rPr lang="en-US" sz="1000" b="0" i="0" u="none" strike="noStrike" dirty="0">
                          <a:solidFill>
                            <a:schemeClr val="tx1"/>
                          </a:solidFill>
                          <a:effectLst/>
                          <a:latin typeface="Helvetica Neue"/>
                        </a:rPr>
                        <a:t>: Is it going to rain?</a:t>
                      </a:r>
                      <a:endParaRPr lang="en-US" dirty="0">
                        <a:solidFill>
                          <a:schemeClr val="tx1"/>
                        </a:solidFill>
                        <a:effectLst/>
                      </a:endParaRPr>
                    </a:p>
                    <a:p>
                      <a:pPr marL="190500" rtl="0" fontAlgn="t">
                        <a:spcBef>
                          <a:spcPts val="0"/>
                        </a:spcBef>
                        <a:spcAft>
                          <a:spcPts val="0"/>
                        </a:spcAft>
                      </a:pPr>
                      <a:r>
                        <a:rPr lang="en-US" sz="1000" b="0" i="0" u="none" strike="noStrike" dirty="0">
                          <a:solidFill>
                            <a:schemeClr val="tx1"/>
                          </a:solidFill>
                          <a:effectLst/>
                          <a:latin typeface="Helvetica Neue"/>
                        </a:rPr>
                        <a:t>YOU:</a:t>
                      </a:r>
                      <a:r>
                        <a:rPr lang="en-US" sz="1000" b="0" i="0" u="sng" dirty="0">
                          <a:solidFill>
                            <a:schemeClr val="tx1"/>
                          </a:solidFill>
                          <a:effectLst/>
                          <a:latin typeface="Helvetica Neue"/>
                        </a:rPr>
                        <a:t> </a:t>
                      </a:r>
                      <a:r>
                        <a:rPr lang="en-US" sz="1050" b="0" i="1" u="sng" dirty="0">
                          <a:solidFill>
                            <a:schemeClr val="tx1"/>
                          </a:solidFill>
                          <a:effectLst/>
                          <a:latin typeface="Trebuchet MS" panose="020B0603020202020204" pitchFamily="34" charset="0"/>
                        </a:rPr>
                        <a:t>I hope not.</a:t>
                      </a:r>
                      <a:r>
                        <a:rPr lang="en-US" sz="1050" b="0" i="0" u="sng" dirty="0">
                          <a:solidFill>
                            <a:schemeClr val="tx1"/>
                          </a:solidFill>
                          <a:effectLst/>
                          <a:latin typeface="Trebuchet MS" panose="020B0603020202020204" pitchFamily="34" charset="0"/>
                        </a:rPr>
                        <a:t> </a:t>
                      </a:r>
                      <a:r>
                        <a:rPr lang="en-US" sz="1000" b="0" i="0" u="none" strike="noStrike" dirty="0">
                          <a:solidFill>
                            <a:schemeClr val="tx1"/>
                          </a:solidFill>
                          <a:effectLst/>
                          <a:latin typeface="Helvetica Neue"/>
                        </a:rPr>
                        <a:t>(hope)</a:t>
                      </a:r>
                      <a:endParaRPr lang="en-US" dirty="0">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tc>
                  <a:txBody>
                    <a:bodyPr/>
                    <a:lstStyle/>
                    <a:p>
                      <a:pPr marL="48882" marR="589915" indent="-130175" rtl="0" fontAlgn="t">
                        <a:spcBef>
                          <a:spcPts val="210"/>
                        </a:spcBef>
                        <a:spcAft>
                          <a:spcPts val="0"/>
                        </a:spcAft>
                      </a:pPr>
                      <a:r>
                        <a:rPr lang="en-US" sz="1200" b="0" i="0" u="none" strike="noStrike">
                          <a:solidFill>
                            <a:schemeClr val="tx1"/>
                          </a:solidFill>
                          <a:effectLst/>
                          <a:latin typeface="Times New Roman" panose="02020603050405020304" pitchFamily="18" charset="0"/>
                        </a:rPr>
                        <a:t>5 </a:t>
                      </a:r>
                      <a:r>
                        <a:rPr lang="en-US" sz="1000" b="0" i="0" u="none" strike="noStrike">
                          <a:solidFill>
                            <a:schemeClr val="tx1"/>
                          </a:solidFill>
                          <a:effectLst/>
                          <a:latin typeface="Helvetica Neue"/>
                        </a:rPr>
                        <a:t>(Jane has lived in Italy for many years.) 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Does Jane speak Italian?</a:t>
                      </a:r>
                      <a:endParaRPr lang="en-US">
                        <a:solidFill>
                          <a:schemeClr val="tx1"/>
                        </a:solidFill>
                        <a:effectLst/>
                      </a:endParaRPr>
                    </a:p>
                    <a:p>
                      <a:pPr marL="179070" rtl="0" fontAlgn="t">
                        <a:spcBef>
                          <a:spcPts val="15"/>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(suppose)</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extLst>
                  <a:ext uri="{0D108BD9-81ED-4DB2-BD59-A6C34878D82A}">
                    <a16:rowId xmlns:a16="http://schemas.microsoft.com/office/drawing/2014/main" val="3616961654"/>
                  </a:ext>
                </a:extLst>
              </a:tr>
              <a:tr h="501015">
                <a:tc>
                  <a:txBody>
                    <a:bodyPr/>
                    <a:lstStyle/>
                    <a:p>
                      <a:pPr marL="48895" rtl="0" fontAlgn="t">
                        <a:spcBef>
                          <a:spcPts val="95"/>
                        </a:spcBef>
                        <a:spcAft>
                          <a:spcPts val="0"/>
                        </a:spcAft>
                      </a:pPr>
                      <a:r>
                        <a:rPr lang="en-US" sz="1200" b="0" i="0" u="none" strike="noStrike">
                          <a:solidFill>
                            <a:schemeClr val="tx1"/>
                          </a:solidFill>
                          <a:effectLst/>
                          <a:latin typeface="Times New Roman" panose="02020603050405020304" pitchFamily="18" charset="0"/>
                        </a:rPr>
                        <a:t>2 </a:t>
                      </a:r>
                      <a:r>
                        <a:rPr lang="en-US" sz="1000" b="0" i="0" u="none" strike="noStrike">
                          <a:solidFill>
                            <a:schemeClr val="tx1"/>
                          </a:solidFill>
                          <a:effectLst/>
                          <a:latin typeface="Helvetica Neue"/>
                        </a:rPr>
                        <a:t>(You need more money.)</a:t>
                      </a:r>
                      <a:endParaRPr lang="en-US">
                        <a:solidFill>
                          <a:schemeClr val="tx1"/>
                        </a:solidFill>
                        <a:effectLst/>
                      </a:endParaRPr>
                    </a:p>
                    <a:p>
                      <a:pPr marL="190500" rtl="0" fontAlgn="t">
                        <a:spcBef>
                          <a:spcPts val="105"/>
                        </a:spcBef>
                        <a:spcAft>
                          <a:spcPts val="0"/>
                        </a:spcAft>
                      </a:pPr>
                      <a:r>
                        <a:rPr lang="en-US" sz="1000" b="0" i="0" u="none" strike="noStrike">
                          <a:solidFill>
                            <a:schemeClr val="tx1"/>
                          </a:solidFill>
                          <a:effectLst/>
                          <a:latin typeface="Helvetica Neue"/>
                        </a:rPr>
                        <a:t>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Do you think you’ll get a pay rise?</a:t>
                      </a:r>
                      <a:endParaRPr lang="en-US">
                        <a:solidFill>
                          <a:schemeClr val="tx1"/>
                        </a:solidFill>
                        <a:effectLst/>
                      </a:endParaRPr>
                    </a:p>
                    <a:p>
                      <a:pPr marL="190500" rtl="0" fontAlgn="t">
                        <a:spcBef>
                          <a:spcPts val="115"/>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(hope)</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tc>
                  <a:txBody>
                    <a:bodyPr/>
                    <a:lstStyle/>
                    <a:p>
                      <a:pPr marL="48882" marR="589915" indent="-130175" rtl="0" fontAlgn="t">
                        <a:spcBef>
                          <a:spcPts val="95"/>
                        </a:spcBef>
                        <a:spcAft>
                          <a:spcPts val="0"/>
                        </a:spcAft>
                      </a:pPr>
                      <a:r>
                        <a:rPr lang="en-US" sz="1200" b="0" i="0" u="none" strike="noStrike">
                          <a:solidFill>
                            <a:schemeClr val="tx1"/>
                          </a:solidFill>
                          <a:effectLst/>
                          <a:latin typeface="Times New Roman" panose="02020603050405020304" pitchFamily="18" charset="0"/>
                        </a:rPr>
                        <a:t>6 </a:t>
                      </a:r>
                      <a:r>
                        <a:rPr lang="en-US" sz="1000" b="0" i="0" u="none" strike="noStrike">
                          <a:solidFill>
                            <a:schemeClr val="tx1"/>
                          </a:solidFill>
                          <a:effectLst/>
                          <a:latin typeface="Helvetica Neue"/>
                        </a:rPr>
                        <a:t>(You have to leave Sam’s party early.) 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Do you have to leave already?</a:t>
                      </a:r>
                      <a:endParaRPr lang="en-US">
                        <a:solidFill>
                          <a:schemeClr val="tx1"/>
                        </a:solidFill>
                        <a:effectLst/>
                      </a:endParaRPr>
                    </a:p>
                    <a:p>
                      <a:pPr marL="179070" rtl="0" fontAlgn="t">
                        <a:spcBef>
                          <a:spcPts val="15"/>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(afraid)</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extLst>
                  <a:ext uri="{0D108BD9-81ED-4DB2-BD59-A6C34878D82A}">
                    <a16:rowId xmlns:a16="http://schemas.microsoft.com/office/drawing/2014/main" val="1532296783"/>
                  </a:ext>
                </a:extLst>
              </a:tr>
              <a:tr h="666115">
                <a:tc>
                  <a:txBody>
                    <a:bodyPr/>
                    <a:lstStyle/>
                    <a:p>
                      <a:pPr marL="48260" indent="-142240" rtl="0" fontAlgn="t">
                        <a:spcBef>
                          <a:spcPts val="95"/>
                        </a:spcBef>
                        <a:spcAft>
                          <a:spcPts val="0"/>
                        </a:spcAft>
                      </a:pPr>
                      <a:r>
                        <a:rPr lang="en-US" sz="1200" b="0" i="0" u="none" strike="noStrike">
                          <a:solidFill>
                            <a:schemeClr val="tx1"/>
                          </a:solidFill>
                          <a:effectLst/>
                          <a:latin typeface="Times New Roman" panose="02020603050405020304" pitchFamily="18" charset="0"/>
                        </a:rPr>
                        <a:t>3 </a:t>
                      </a:r>
                      <a:r>
                        <a:rPr lang="en-US" sz="1000" b="0" i="0" u="none" strike="noStrike">
                          <a:solidFill>
                            <a:schemeClr val="tx1"/>
                          </a:solidFill>
                          <a:effectLst/>
                          <a:latin typeface="Helvetica Neue"/>
                        </a:rPr>
                        <a:t>(You’re going to a party. You can’t stand John.) 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Will John be at the party?</a:t>
                      </a:r>
                      <a:endParaRPr lang="en-US">
                        <a:solidFill>
                          <a:schemeClr val="tx1"/>
                        </a:solidFill>
                        <a:effectLst/>
                      </a:endParaRPr>
                    </a:p>
                    <a:p>
                      <a:pPr marL="190500" rtl="0" fontAlgn="t">
                        <a:spcBef>
                          <a:spcPts val="15"/>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(hope)</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tc>
                  <a:txBody>
                    <a:bodyPr/>
                    <a:lstStyle/>
                    <a:p>
                      <a:pPr marL="48882" marR="102235" indent="-130175" rtl="0" fontAlgn="t">
                        <a:spcBef>
                          <a:spcPts val="95"/>
                        </a:spcBef>
                        <a:spcAft>
                          <a:spcPts val="0"/>
                        </a:spcAft>
                      </a:pPr>
                      <a:r>
                        <a:rPr lang="en-US" sz="1200" b="0" i="0" u="none" strike="noStrike">
                          <a:solidFill>
                            <a:schemeClr val="tx1"/>
                          </a:solidFill>
                          <a:effectLst/>
                          <a:latin typeface="Times New Roman" panose="02020603050405020304" pitchFamily="18" charset="0"/>
                        </a:rPr>
                        <a:t>7 </a:t>
                      </a:r>
                      <a:r>
                        <a:rPr lang="en-US" sz="1000" b="0" i="0" u="none" strike="noStrike">
                          <a:solidFill>
                            <a:schemeClr val="tx1"/>
                          </a:solidFill>
                          <a:effectLst/>
                          <a:latin typeface="Helvetica Neue"/>
                        </a:rPr>
                        <a:t>(You’re not sure what time the film begins, but it’s probably 7.30.)</a:t>
                      </a:r>
                      <a:endParaRPr lang="en-US">
                        <a:solidFill>
                          <a:schemeClr val="tx1"/>
                        </a:solidFill>
                        <a:effectLst/>
                      </a:endParaRPr>
                    </a:p>
                    <a:p>
                      <a:pPr marL="179070" rtl="0" fontAlgn="t">
                        <a:spcBef>
                          <a:spcPts val="15"/>
                        </a:spcBef>
                        <a:spcAft>
                          <a:spcPts val="0"/>
                        </a:spcAft>
                      </a:pPr>
                      <a:r>
                        <a:rPr lang="en-US" sz="1000" b="0" i="0" u="none" strike="noStrike">
                          <a:solidFill>
                            <a:schemeClr val="tx1"/>
                          </a:solidFill>
                          <a:effectLst/>
                          <a:latin typeface="Helvetica Neue"/>
                        </a:rPr>
                        <a:t>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What time is the film? 7.30?</a:t>
                      </a:r>
                      <a:endParaRPr lang="en-US">
                        <a:solidFill>
                          <a:schemeClr val="tx1"/>
                        </a:solidFill>
                        <a:effectLst/>
                      </a:endParaRPr>
                    </a:p>
                    <a:p>
                      <a:pPr marL="179070" rtl="0" fontAlgn="t">
                        <a:spcBef>
                          <a:spcPts val="120"/>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(think)</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extLst>
                  <a:ext uri="{0D108BD9-81ED-4DB2-BD59-A6C34878D82A}">
                    <a16:rowId xmlns:a16="http://schemas.microsoft.com/office/drawing/2014/main" val="3929703678"/>
                  </a:ext>
                </a:extLst>
              </a:tr>
              <a:tr h="653415">
                <a:tc>
                  <a:txBody>
                    <a:bodyPr/>
                    <a:lstStyle/>
                    <a:p>
                      <a:pPr marL="48260" marR="368300" indent="-142240" rtl="0" fontAlgn="t">
                        <a:spcBef>
                          <a:spcPts val="95"/>
                        </a:spcBef>
                        <a:spcAft>
                          <a:spcPts val="0"/>
                        </a:spcAft>
                      </a:pPr>
                      <a:r>
                        <a:rPr lang="en-US" sz="1200" b="0" i="0" u="none" strike="noStrike">
                          <a:solidFill>
                            <a:schemeClr val="tx1"/>
                          </a:solidFill>
                          <a:effectLst/>
                          <a:latin typeface="Times New Roman" panose="02020603050405020304" pitchFamily="18" charset="0"/>
                        </a:rPr>
                        <a:t>4 </a:t>
                      </a:r>
                      <a:r>
                        <a:rPr lang="en-US" sz="1000" b="0" i="0" u="none" strike="noStrike">
                          <a:solidFill>
                            <a:schemeClr val="tx1"/>
                          </a:solidFill>
                          <a:effectLst/>
                          <a:latin typeface="Helvetica Neue"/>
                        </a:rPr>
                        <a:t>(You’re not sure whether Amy is married, but she probably isn’t.)</a:t>
                      </a:r>
                      <a:endParaRPr lang="en-US">
                        <a:solidFill>
                          <a:schemeClr val="tx1"/>
                        </a:solidFill>
                        <a:effectLst/>
                      </a:endParaRPr>
                    </a:p>
                    <a:p>
                      <a:pPr marL="190500" rtl="0" fontAlgn="t">
                        <a:spcBef>
                          <a:spcPts val="15"/>
                        </a:spcBef>
                        <a:spcAft>
                          <a:spcPts val="0"/>
                        </a:spcAft>
                      </a:pPr>
                      <a:r>
                        <a:rPr lang="en-US" sz="1000" b="0" i="0" u="none" strike="noStrike">
                          <a:solidFill>
                            <a:schemeClr val="tx1"/>
                          </a:solidFill>
                          <a:effectLst/>
                          <a:latin typeface="Helvetica Neue"/>
                        </a:rPr>
                        <a:t>S</a:t>
                      </a:r>
                      <a:r>
                        <a:rPr lang="en-US" sz="1000" b="0" i="0" u="none" strike="noStrike" cap="small">
                          <a:solidFill>
                            <a:schemeClr val="tx1"/>
                          </a:solidFill>
                          <a:effectLst/>
                          <a:latin typeface="Helvetica Neue"/>
                        </a:rPr>
                        <a:t>a</a:t>
                      </a:r>
                      <a:r>
                        <a:rPr lang="en-US" sz="1000" b="0" i="0" u="none" strike="noStrike">
                          <a:solidFill>
                            <a:schemeClr val="tx1"/>
                          </a:solidFill>
                          <a:effectLst/>
                          <a:latin typeface="Helvetica Neue"/>
                        </a:rPr>
                        <a:t>M: Is Amy married?</a:t>
                      </a:r>
                      <a:endParaRPr lang="en-US">
                        <a:solidFill>
                          <a:schemeClr val="tx1"/>
                        </a:solidFill>
                        <a:effectLst/>
                      </a:endParaRPr>
                    </a:p>
                    <a:p>
                      <a:pPr marL="190500" rtl="0" fontAlgn="t">
                        <a:spcBef>
                          <a:spcPts val="120"/>
                        </a:spcBef>
                        <a:spcAft>
                          <a:spcPts val="0"/>
                        </a:spcAft>
                      </a:pPr>
                      <a:r>
                        <a:rPr lang="en-US" sz="1000" b="0" i="0" u="none" strike="noStrike">
                          <a:solidFill>
                            <a:schemeClr val="tx1"/>
                          </a:solidFill>
                          <a:effectLst/>
                          <a:latin typeface="Helvetica Neue"/>
                        </a:rPr>
                        <a:t>YOU:</a:t>
                      </a:r>
                      <a:r>
                        <a:rPr lang="en-US" sz="1000" b="0" i="0" u="sng">
                          <a:solidFill>
                            <a:schemeClr val="tx1"/>
                          </a:solidFill>
                          <a:effectLst/>
                          <a:latin typeface="Helvetica Neue"/>
                        </a:rPr>
                        <a:t> </a:t>
                      </a:r>
                      <a:r>
                        <a:rPr lang="en-US" sz="1000" b="0" i="0" u="none" strike="noStrike">
                          <a:solidFill>
                            <a:schemeClr val="tx1"/>
                          </a:solidFill>
                          <a:effectLst/>
                          <a:latin typeface="Helvetica Neue"/>
                        </a:rPr>
                        <a:t>(think)</a:t>
                      </a:r>
                      <a:endParaRPr lang="en-US">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tc>
                  <a:txBody>
                    <a:bodyPr/>
                    <a:lstStyle/>
                    <a:p>
                      <a:pPr marL="48895" rtl="0" fontAlgn="t">
                        <a:spcBef>
                          <a:spcPts val="95"/>
                        </a:spcBef>
                        <a:spcAft>
                          <a:spcPts val="0"/>
                        </a:spcAft>
                      </a:pPr>
                      <a:r>
                        <a:rPr lang="en-US" sz="1200" b="0" i="0" u="none" strike="noStrike" dirty="0">
                          <a:solidFill>
                            <a:schemeClr val="tx1"/>
                          </a:solidFill>
                          <a:effectLst/>
                          <a:latin typeface="Times New Roman" panose="02020603050405020304" pitchFamily="18" charset="0"/>
                        </a:rPr>
                        <a:t>8 </a:t>
                      </a:r>
                      <a:r>
                        <a:rPr lang="en-US" sz="1000" b="0" i="0" u="none" strike="noStrike" dirty="0">
                          <a:solidFill>
                            <a:schemeClr val="tx1"/>
                          </a:solidFill>
                          <a:effectLst/>
                          <a:latin typeface="Helvetica Neue"/>
                        </a:rPr>
                        <a:t>(You are the receptionist at a hotel.</a:t>
                      </a:r>
                      <a:endParaRPr lang="en-US" dirty="0">
                        <a:solidFill>
                          <a:schemeClr val="tx1"/>
                        </a:solidFill>
                        <a:effectLst/>
                      </a:endParaRPr>
                    </a:p>
                    <a:p>
                      <a:pPr marL="179070" rtl="0" fontAlgn="t">
                        <a:spcBef>
                          <a:spcPts val="105"/>
                        </a:spcBef>
                        <a:spcAft>
                          <a:spcPts val="0"/>
                        </a:spcAft>
                      </a:pPr>
                      <a:r>
                        <a:rPr lang="en-US" sz="1000" b="0" i="0" u="none" strike="noStrike" dirty="0">
                          <a:solidFill>
                            <a:schemeClr val="tx1"/>
                          </a:solidFill>
                          <a:effectLst/>
                          <a:latin typeface="Helvetica Neue"/>
                        </a:rPr>
                        <a:t>The hotel is full.)</a:t>
                      </a:r>
                      <a:endParaRPr lang="en-US" dirty="0">
                        <a:solidFill>
                          <a:schemeClr val="tx1"/>
                        </a:solidFill>
                        <a:effectLst/>
                      </a:endParaRPr>
                    </a:p>
                    <a:p>
                      <a:pPr marL="179070" rtl="0" fontAlgn="t">
                        <a:spcBef>
                          <a:spcPts val="115"/>
                        </a:spcBef>
                        <a:spcAft>
                          <a:spcPts val="0"/>
                        </a:spcAft>
                      </a:pPr>
                      <a:r>
                        <a:rPr lang="en-US" sz="1000" b="0" i="0" u="none" strike="noStrike" dirty="0" err="1">
                          <a:solidFill>
                            <a:schemeClr val="tx1"/>
                          </a:solidFill>
                          <a:effectLst/>
                          <a:latin typeface="Helvetica Neue"/>
                        </a:rPr>
                        <a:t>S</a:t>
                      </a:r>
                      <a:r>
                        <a:rPr lang="en-US" sz="1000" b="0" i="0" u="none" strike="noStrike" cap="small" dirty="0" err="1">
                          <a:solidFill>
                            <a:schemeClr val="tx1"/>
                          </a:solidFill>
                          <a:effectLst/>
                          <a:latin typeface="Helvetica Neue"/>
                        </a:rPr>
                        <a:t>a</a:t>
                      </a:r>
                      <a:r>
                        <a:rPr lang="en-US" sz="1000" b="0" i="0" u="none" strike="noStrike" dirty="0" err="1">
                          <a:solidFill>
                            <a:schemeClr val="tx1"/>
                          </a:solidFill>
                          <a:effectLst/>
                          <a:latin typeface="Helvetica Neue"/>
                        </a:rPr>
                        <a:t>M</a:t>
                      </a:r>
                      <a:r>
                        <a:rPr lang="en-US" sz="1000" b="0" i="0" u="none" strike="noStrike" dirty="0">
                          <a:solidFill>
                            <a:schemeClr val="tx1"/>
                          </a:solidFill>
                          <a:effectLst/>
                          <a:latin typeface="Helvetica Neue"/>
                        </a:rPr>
                        <a:t>: Do you have a room for tonight?</a:t>
                      </a:r>
                      <a:endParaRPr lang="en-US" dirty="0">
                        <a:solidFill>
                          <a:schemeClr val="tx1"/>
                        </a:solidFill>
                        <a:effectLst/>
                      </a:endParaRPr>
                    </a:p>
                    <a:p>
                      <a:pPr marL="179070" rtl="0" fontAlgn="t">
                        <a:spcBef>
                          <a:spcPts val="120"/>
                        </a:spcBef>
                        <a:spcAft>
                          <a:spcPts val="0"/>
                        </a:spcAft>
                      </a:pPr>
                      <a:r>
                        <a:rPr lang="en-US" sz="1000" b="0" i="0" u="none" strike="noStrike" dirty="0">
                          <a:solidFill>
                            <a:schemeClr val="tx1"/>
                          </a:solidFill>
                          <a:effectLst/>
                          <a:latin typeface="Helvetica Neue"/>
                        </a:rPr>
                        <a:t>YOU:</a:t>
                      </a:r>
                      <a:r>
                        <a:rPr lang="en-US" sz="1000" b="0" i="0" u="sng" dirty="0">
                          <a:solidFill>
                            <a:schemeClr val="tx1"/>
                          </a:solidFill>
                          <a:effectLst/>
                          <a:latin typeface="Helvetica Neue"/>
                        </a:rPr>
                        <a:t> </a:t>
                      </a:r>
                      <a:r>
                        <a:rPr lang="en-US" sz="1000" b="0" i="0" u="none" strike="noStrike" dirty="0">
                          <a:solidFill>
                            <a:schemeClr val="tx1"/>
                          </a:solidFill>
                          <a:effectLst/>
                          <a:latin typeface="Helvetica Neue"/>
                        </a:rPr>
                        <a:t>(afraid)</a:t>
                      </a:r>
                      <a:endParaRPr lang="en-US" dirty="0">
                        <a:solidFill>
                          <a:schemeClr val="tx1"/>
                        </a:solidFill>
                        <a:effectLst/>
                      </a:endParaRPr>
                    </a:p>
                  </a:txBody>
                  <a:tcPr>
                    <a:lnL w="9525" cap="flat" cmpd="sng" algn="ctr">
                      <a:solidFill>
                        <a:srgbClr val="FEC217"/>
                      </a:solidFill>
                      <a:prstDash val="solid"/>
                      <a:round/>
                      <a:headEnd type="none" w="med" len="med"/>
                      <a:tailEnd type="none" w="med" len="med"/>
                    </a:lnL>
                    <a:lnR w="9525" cap="flat" cmpd="sng" algn="ctr">
                      <a:solidFill>
                        <a:srgbClr val="FEC217"/>
                      </a:solidFill>
                      <a:prstDash val="solid"/>
                      <a:round/>
                      <a:headEnd type="none" w="med" len="med"/>
                      <a:tailEnd type="none" w="med" len="med"/>
                    </a:lnR>
                    <a:lnT w="9525" cap="flat" cmpd="sng" algn="ctr">
                      <a:solidFill>
                        <a:srgbClr val="FEC217"/>
                      </a:solidFill>
                      <a:prstDash val="solid"/>
                      <a:round/>
                      <a:headEnd type="none" w="med" len="med"/>
                      <a:tailEnd type="none" w="med" len="med"/>
                    </a:lnT>
                    <a:lnB w="9525" cap="flat" cmpd="sng" algn="ctr">
                      <a:solidFill>
                        <a:srgbClr val="FEC217"/>
                      </a:solidFill>
                      <a:prstDash val="solid"/>
                      <a:round/>
                      <a:headEnd type="none" w="med" len="med"/>
                      <a:tailEnd type="none" w="med" len="med"/>
                    </a:lnB>
                  </a:tcPr>
                </a:tc>
                <a:extLst>
                  <a:ext uri="{0D108BD9-81ED-4DB2-BD59-A6C34878D82A}">
                    <a16:rowId xmlns:a16="http://schemas.microsoft.com/office/drawing/2014/main" val="3118306336"/>
                  </a:ext>
                </a:extLst>
              </a:tr>
            </a:tbl>
          </a:graphicData>
        </a:graphic>
      </p:graphicFrame>
    </p:spTree>
    <p:extLst>
      <p:ext uri="{BB962C8B-B14F-4D97-AF65-F5344CB8AC3E}">
        <p14:creationId xmlns:p14="http://schemas.microsoft.com/office/powerpoint/2010/main" val="1554452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22</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Quantum computers. verbs (have/do/can etc.)I think so / I hope so </a:t>
            </a:r>
            <a:r>
              <a:rPr lang="en-US" sz="2800" b="1" i="0" u="none" strike="noStrike" dirty="0" err="1">
                <a:effectLst/>
                <a:latin typeface="Times New Roman" panose="02020603050405020304" pitchFamily="18" charset="0"/>
              </a:rPr>
              <a:t>etc.Grammar</a:t>
            </a:r>
            <a:r>
              <a:rPr lang="en-US" sz="2800" b="1" i="0" u="none" strike="noStrike" dirty="0">
                <a:effectLst/>
                <a:latin typeface="Times New Roman" panose="02020603050405020304" pitchFamily="18" charset="0"/>
              </a:rPr>
              <a:t> revision</a:t>
            </a:r>
            <a:br>
              <a:rPr lang="en-US" sz="2800" dirty="0"/>
            </a:b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76672"/>
            <a:ext cx="8928992" cy="6912768"/>
          </a:xfrm>
        </p:spPr>
        <p:txBody>
          <a:bodyPr>
            <a:noAutofit/>
          </a:bodyPr>
          <a:lstStyle/>
          <a:p>
            <a:pPr rtl="0">
              <a:spcBef>
                <a:spcPts val="0"/>
              </a:spcBef>
              <a:spcAft>
                <a:spcPts val="0"/>
              </a:spcAft>
            </a:pPr>
            <a:r>
              <a:rPr lang="en-US" sz="1400" b="1" i="0" u="none" strike="noStrike" dirty="0">
                <a:effectLst/>
                <a:latin typeface="Times New Roman" panose="02020603050405020304" pitchFamily="18" charset="0"/>
              </a:rPr>
              <a:t>Quantum computers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Quantum computing is a revolutionary field that has the potential to transform the way we solve complex problems and process information. Unlike classical computers, which use bits to represent data as either 0 or 1, quantum computers leverage the principles of quantum mechanics to work with quantum bits, or qubits, which can exist in multiple states simultaneously. This unique property allows quantum computers to perform calculations at an exponential speed, opening up new possibilities for scientific research, cryptography, optimization, and more. In this article, we will explore the exciting world of quantum computers and discuss their potential as the future of computing technologies.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Understanding Quantum Mechanics: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To grasp the concept of quantum computers, it's essential to understand the principles of quantum mechanics. Quantum mechanics is a branch of physics that describes the behavior of particles at the atomic and subatomic level. It introduces concepts like superposition, entanglement, and quantum tunneling, which form the foundation for quantum computing.</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The Power of Quantum Computing:</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Quantum computers have the potential to solve complex problems that are currently intractable for classical computers. Some of the areas where quantum computing can make a significant impact include:</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a. Cryptography: Quantum computers can break traditional cryptographic algorithms, spurring the need for quantum-resistant encryption methods.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b. Optimization: Quantum algorithms can optimize complex systems, leading to advancements in logistics, financial modeling, and supply chain management.</a:t>
            </a:r>
            <a:endParaRPr lang="en-US" sz="1400" b="0" dirty="0">
              <a:effectLst/>
            </a:endParaRPr>
          </a:p>
          <a:p>
            <a:pPr indent="450215" algn="just" rtl="0">
              <a:spcBef>
                <a:spcPts val="0"/>
              </a:spcBef>
              <a:spcAft>
                <a:spcPts val="0"/>
              </a:spcAft>
            </a:pPr>
            <a:br>
              <a:rPr lang="en-US" sz="1400" dirty="0"/>
            </a:br>
            <a:r>
              <a:rPr lang="en-US" sz="1400" b="0" i="0" u="none" strike="noStrike" dirty="0">
                <a:effectLst/>
                <a:latin typeface="Times New Roman" panose="02020603050405020304" pitchFamily="18" charset="0"/>
              </a:rPr>
              <a:t>c. Drug Discovery: Quantum simulations can accelerate the discovery of new drugs and materials by accurately modeling molecular interactions.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d. Machine Learning: Quantum machine learning algorithms can enhance pattern recognition and optimization tasks, enabling more efficient data analysis.</a:t>
            </a:r>
            <a:endParaRPr lang="en-US" sz="1400" b="0" dirty="0">
              <a:effectLst/>
            </a:endParaRPr>
          </a:p>
          <a:p>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76672"/>
            <a:ext cx="8928992" cy="6912768"/>
          </a:xfrm>
        </p:spPr>
        <p:txBody>
          <a:bodyPr>
            <a:noAutofit/>
          </a:bodyPr>
          <a:lstStyle/>
          <a:p>
            <a:pPr indent="0" algn="just" rtl="0">
              <a:spcBef>
                <a:spcPts val="0"/>
              </a:spcBef>
              <a:spcAft>
                <a:spcPts val="0"/>
              </a:spcAft>
              <a:buNone/>
            </a:pPr>
            <a:r>
              <a:rPr lang="en-US" sz="1400" b="0" i="0" u="none" strike="noStrike" dirty="0">
                <a:effectLst/>
                <a:latin typeface="Times New Roman" panose="02020603050405020304" pitchFamily="18" charset="0"/>
              </a:rPr>
              <a:t> Challenges and Current Developments: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While quantum computing holds immense promise, several challenges need to be overcome for its widespread adoption. These challenges include qubit stability, error correction, scalability, and the development of reliable quantum hardware. However, significant progress has been made in recent years, with companies, research institutions, and governments investing heavily in quantum research and development.</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The Future Outlook:</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The future of quantum computing looks promising. As technology advances, we can expect more robust and scalable quantum systems that tackle complex problems efficiently. Quantum computing is likely to coexist with classical computing, with each technology playing a unique role in solving different types of problems.</a:t>
            </a:r>
            <a:endParaRPr lang="en-US" sz="1400" b="0" dirty="0">
              <a:effectLst/>
            </a:endParaRPr>
          </a:p>
          <a:p>
            <a:pPr indent="450215" algn="just" rtl="0">
              <a:spcBef>
                <a:spcPts val="0"/>
              </a:spcBef>
              <a:spcAft>
                <a:spcPts val="0"/>
              </a:spcAft>
            </a:pPr>
            <a:br>
              <a:rPr lang="en-US" sz="1400" b="0" dirty="0">
                <a:effectLst/>
              </a:rPr>
            </a:br>
            <a:r>
              <a:rPr lang="en-US" sz="1400" b="0" i="0" u="none" strike="noStrike" dirty="0">
                <a:effectLst/>
                <a:latin typeface="Times New Roman" panose="02020603050405020304" pitchFamily="18" charset="0"/>
              </a:rPr>
              <a:t>Conclusion:</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Quantum computers represent a paradigm shift in computing technologies. With their ability to perform calculations at an exponential speed, they have the potential to revolutionize various fields and solve problems that were once considered impossible. While there are still challenges to overcome, ongoing research and development efforts indicate a bright future for quantum computing. As we delve deeper into this realm, we can unlock new frontiers of scientific discovery and technological innovation.</a:t>
            </a:r>
            <a:endParaRPr lang="en-US" sz="1400" b="0" dirty="0">
              <a:effectLst/>
            </a:endParaRPr>
          </a:p>
        </p:txBody>
      </p:sp>
    </p:spTree>
    <p:extLst>
      <p:ext uri="{BB962C8B-B14F-4D97-AF65-F5344CB8AC3E}">
        <p14:creationId xmlns:p14="http://schemas.microsoft.com/office/powerpoint/2010/main" val="2538376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each sentence with an auxiliary verb (</a:t>
            </a:r>
            <a:r>
              <a:rPr lang="en-US" sz="1800" b="1" i="1" u="none" strike="noStrike" dirty="0">
                <a:effectLst/>
                <a:latin typeface="Times New Roman" panose="02020603050405020304" pitchFamily="18" charset="0"/>
              </a:rPr>
              <a:t>do/was/could/might</a:t>
            </a:r>
            <a:r>
              <a:rPr lang="en-US" sz="1800" b="1" i="0" u="none" strike="noStrike" dirty="0">
                <a:effectLst/>
                <a:latin typeface="Times New Roman" panose="02020603050405020304" pitchFamily="18" charset="0"/>
              </a:rPr>
              <a:t> etc.). Sometimes the verb must be negative (</a:t>
            </a:r>
            <a:r>
              <a:rPr lang="en-US" sz="1800" b="1" i="1" u="none" strike="noStrike" dirty="0">
                <a:effectLst/>
                <a:latin typeface="Times New Roman" panose="02020603050405020304" pitchFamily="18" charset="0"/>
              </a:rPr>
              <a:t>don’t/wasn’t</a:t>
            </a:r>
            <a:r>
              <a:rPr lang="en-US" sz="1800" b="1" i="0" u="none" strike="noStrike" dirty="0">
                <a:effectLst/>
                <a:latin typeface="Times New Roman" panose="02020603050405020304" pitchFamily="18" charset="0"/>
              </a:rPr>
              <a:t> etc.).</a:t>
            </a:r>
            <a:endParaRPr lang="en-US" sz="1600" b="0" dirty="0">
              <a:effectLst/>
            </a:endParaRPr>
          </a:p>
          <a:p>
            <a:pPr rtl="0" fontAlgn="base">
              <a:spcBef>
                <a:spcPts val="60"/>
              </a:spcBef>
              <a:spcAft>
                <a:spcPts val="0"/>
              </a:spcAft>
              <a:buFont typeface="+mj-lt"/>
              <a:buAutoNum type="arabicPeriod"/>
            </a:pPr>
            <a:r>
              <a:rPr lang="en-US" sz="1800" b="0" i="0" u="none" strike="noStrike" dirty="0">
                <a:effectLst/>
                <a:latin typeface="Times New Roman" panose="02020603050405020304" pitchFamily="18" charset="0"/>
              </a:rPr>
              <a:t>I wasn’t tired, but my friends</a:t>
            </a:r>
            <a:r>
              <a:rPr lang="en-US" sz="1800" b="0" i="0" u="sng" strike="noStrike" dirty="0">
                <a:effectLst/>
                <a:latin typeface="Times New Roman" panose="02020603050405020304" pitchFamily="18" charset="0"/>
              </a:rPr>
              <a:t>  were </a:t>
            </a:r>
            <a:r>
              <a:rPr lang="en-US" sz="1800" b="0" i="0" u="none" strike="noStrike" dirty="0">
                <a:effectLst/>
                <a:latin typeface="Times New Roman" panose="02020603050405020304" pitchFamily="18" charset="0"/>
              </a:rPr>
              <a:t> .</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like hot weather, but Ann</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‘Is Andy here?’ ‘He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five minutes ago, but I think he’s gone home now.’</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haven’t travelled much, but Gary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Lisa said she might come and see us tomorrow, but I don’t think she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don’t know whether to apply for the job or not. Do you think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‘Please don’t tell anybody what happened.’ ‘Don’t worry.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‘You never listen to me.’ ‘Yes,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usually work on Saturdays, but last Saturday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‘Do you think it’s going to rain?’ ‘It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Take an umbrella in case.’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‘Are you and Chris going to the party?’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but Chris</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‘Please help me.’ ‘I’m sorry.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if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but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308</TotalTime>
  <Words>1590</Words>
  <Application>Microsoft Office PowerPoint</Application>
  <PresentationFormat>Экран (4:3)</PresentationFormat>
  <Paragraphs>89</Paragraphs>
  <Slides>13</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13</vt:i4>
      </vt:variant>
    </vt:vector>
  </HeadingPairs>
  <TitlesOfParts>
    <vt:vector size="21" baseType="lpstr">
      <vt:lpstr>Arial</vt:lpstr>
      <vt:lpstr>Bahnschrift</vt:lpstr>
      <vt:lpstr>Century Gothic</vt:lpstr>
      <vt:lpstr>Helvetica Neue</vt:lpstr>
      <vt:lpstr>Times New Roman</vt:lpstr>
      <vt:lpstr>Trebuchet MS</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22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228</cp:revision>
  <dcterms:created xsi:type="dcterms:W3CDTF">2023-02-25T18:05:02Z</dcterms:created>
  <dcterms:modified xsi:type="dcterms:W3CDTF">2023-08-04T20:43:39Z</dcterms:modified>
</cp:coreProperties>
</file>