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1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7) Put the verb into the present continuous (am/is/are + -</a:t>
            </a:r>
            <a:r>
              <a:rPr lang="en-US" sz="1800" b="1" i="0" u="none" strike="noStrike" dirty="0" err="1">
                <a:effectLst/>
                <a:latin typeface="Times New Roman" panose="02020603050405020304" pitchFamily="18" charset="0"/>
              </a:rPr>
              <a:t>ing</a:t>
            </a:r>
            <a:r>
              <a:rPr lang="en-US" sz="1800" b="1" i="0" u="none" strike="noStrike" dirty="0">
                <a:effectLst/>
                <a:latin typeface="Times New Roman" panose="02020603050405020304" pitchFamily="18" charset="0"/>
              </a:rPr>
              <a:t>) or present perfect continuous (have/has been + -</a:t>
            </a:r>
            <a:r>
              <a:rPr lang="en-US" sz="1800" b="1" i="0" u="none" strike="noStrike" dirty="0" err="1">
                <a:effectLst/>
                <a:latin typeface="Times New Roman" panose="02020603050405020304" pitchFamily="18" charset="0"/>
              </a:rPr>
              <a:t>ing</a:t>
            </a:r>
            <a:r>
              <a:rPr lang="en-US" sz="1800" b="1" i="0" u="none" strike="noStrike" dirty="0">
                <a:effectLst/>
                <a:latin typeface="Times New Roman" panose="02020603050405020304" pitchFamily="18" charset="0"/>
              </a:rPr>
              <a:t>).</a:t>
            </a:r>
            <a:endParaRPr lang="en-US" b="0" dirty="0">
              <a:effectLst/>
            </a:endParaRPr>
          </a:p>
          <a:p>
            <a:pPr rtl="0" fontAlgn="base">
              <a:spcBef>
                <a:spcPts val="0"/>
              </a:spcBef>
              <a:spcAft>
                <a:spcPts val="0"/>
              </a:spcAft>
              <a:buFont typeface="+mj-lt"/>
              <a:buAutoNum type="arabicPeriod"/>
            </a:pPr>
            <a:r>
              <a:rPr lang="en-US" sz="1800" b="0" i="0" u="sng" strike="noStrike" dirty="0">
                <a:effectLst/>
                <a:latin typeface="Times New Roman" panose="02020603050405020304" pitchFamily="18" charset="0"/>
              </a:rPr>
              <a:t>Maria has been learning</a:t>
            </a:r>
            <a:r>
              <a:rPr lang="en-US" sz="1800" b="0" i="0" u="none" strike="noStrike" dirty="0">
                <a:effectLst/>
                <a:latin typeface="Times New Roman" panose="02020603050405020304" pitchFamily="18" charset="0"/>
              </a:rPr>
              <a:t> (Maria / learn) English for two years.</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Hi, Tom.</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 / look) for you. I need to ask you something.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Why</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(you / look) at me like that? Stop 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Rachel is a teacher.</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(she / teach) for ten years.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 think) about what you said and I’ve decided to take your advice.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‘Is Paul on holiday this week?’……………….……..‘No,………………………..(he / work).’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Sarah is very tired.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(she / work) very hard recently.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dangerous to use your phone when</a:t>
            </a:r>
            <a:r>
              <a:rPr lang="en-US" sz="1800" b="0" i="0" u="sng" strike="noStrike" dirty="0">
                <a:effectLst/>
                <a:latin typeface="Times New Roman" panose="02020603050405020304" pitchFamily="18" charset="0"/>
              </a:rPr>
              <a:t>…………………………………..</a:t>
            </a:r>
            <a:r>
              <a:rPr lang="en-US" sz="1800" b="0" i="0" u="none" strike="noStrike" dirty="0">
                <a:effectLst/>
                <a:latin typeface="Times New Roman" panose="02020603050405020304" pitchFamily="18" charset="0"/>
              </a:rPr>
              <a:t>(you / drive).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Laura</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(travel) in South America for the last three months.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rtl="0">
              <a:spcBef>
                <a:spcPts val="80"/>
              </a:spcBef>
              <a:spcAft>
                <a:spcPts val="0"/>
              </a:spcAft>
            </a:pPr>
            <a:r>
              <a:rPr lang="en-US" sz="1800" b="1" i="0" u="none" strike="noStrike" dirty="0">
                <a:effectLst/>
                <a:latin typeface="Times New Roman" panose="02020603050405020304" pitchFamily="18" charset="0"/>
              </a:rPr>
              <a:t>8) Ask questions using the words in brackets. Use the present perfect simple (have/has done) or continuous (have/has been doing).</a:t>
            </a:r>
            <a:endParaRPr lang="en-US"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have a friend who is learning Arabic. You ask:</a:t>
            </a:r>
          </a:p>
          <a:p>
            <a:pPr marL="0" indent="0" rtl="0">
              <a:spcBef>
                <a:spcPts val="0"/>
              </a:spcBef>
              <a:spcAft>
                <a:spcPts val="0"/>
              </a:spcAft>
              <a:buNone/>
            </a:pPr>
            <a:r>
              <a:rPr lang="en-US" sz="1800" b="0" i="0" u="none" strike="noStrike" dirty="0">
                <a:effectLst/>
                <a:latin typeface="Times New Roman" panose="02020603050405020304" pitchFamily="18" charset="0"/>
              </a:rPr>
              <a:t>(how long / learn / Arabic?) </a:t>
            </a:r>
            <a:r>
              <a:rPr lang="en-US" sz="1800" b="0" i="0" u="sng" dirty="0">
                <a:effectLst/>
                <a:latin typeface="Times New Roman" panose="02020603050405020304" pitchFamily="18" charset="0"/>
              </a:rPr>
              <a:t> </a:t>
            </a:r>
            <a:r>
              <a:rPr lang="en-US" sz="1800" b="0" i="1" u="sng" dirty="0">
                <a:effectLst/>
                <a:latin typeface="Times New Roman" panose="02020603050405020304" pitchFamily="18" charset="0"/>
              </a:rPr>
              <a:t>How long have you been learning Arabic?</a:t>
            </a:r>
            <a:endParaRPr lang="en-US"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You have just arrived to meet a friend. She is waiting for you. You ask:</a:t>
            </a:r>
          </a:p>
          <a:p>
            <a:pPr marL="0" indent="0" rtl="0">
              <a:spcBef>
                <a:spcPts val="0"/>
              </a:spcBef>
              <a:spcAft>
                <a:spcPts val="0"/>
              </a:spcAft>
              <a:buNone/>
            </a:pPr>
            <a:r>
              <a:rPr lang="en-US" sz="1800" b="0" i="0" u="none" strike="noStrike" dirty="0">
                <a:effectLst/>
                <a:latin typeface="Times New Roman" panose="02020603050405020304" pitchFamily="18" charset="0"/>
              </a:rPr>
              <a:t>(wait / long?) Have</a:t>
            </a:r>
            <a:endParaRPr lang="en-US"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You see somebody fishing by the river. You ask:</a:t>
            </a:r>
          </a:p>
          <a:p>
            <a:pPr marL="0" indent="0" rtl="0">
              <a:spcBef>
                <a:spcPts val="0"/>
              </a:spcBef>
              <a:spcAft>
                <a:spcPts val="0"/>
              </a:spcAft>
              <a:buNone/>
            </a:pPr>
            <a:r>
              <a:rPr lang="en-US" sz="1800" b="0" i="0" u="none" strike="noStrike" dirty="0">
                <a:effectLst/>
                <a:latin typeface="Times New Roman" panose="02020603050405020304" pitchFamily="18" charset="0"/>
              </a:rPr>
              <a:t>(catch / any fish?) </a:t>
            </a:r>
            <a:endParaRPr lang="en-US"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Some friends of yours are having a party next week. You ask:</a:t>
            </a:r>
          </a:p>
          <a:p>
            <a:pPr marL="0" indent="0" rtl="0">
              <a:spcBef>
                <a:spcPts val="0"/>
              </a:spcBef>
              <a:spcAft>
                <a:spcPts val="0"/>
              </a:spcAft>
              <a:buNone/>
            </a:pPr>
            <a:r>
              <a:rPr lang="en-US" sz="1800" b="0" i="0" u="none" strike="noStrike" dirty="0">
                <a:effectLst/>
                <a:latin typeface="Times New Roman" panose="02020603050405020304" pitchFamily="18" charset="0"/>
              </a:rPr>
              <a:t>(how many people / invite?)</a:t>
            </a:r>
            <a:endParaRPr lang="en-US"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A friend of yours is a teacher. You ask:</a:t>
            </a:r>
          </a:p>
          <a:p>
            <a:pPr marL="0" indent="0" rtl="0">
              <a:spcBef>
                <a:spcPts val="0"/>
              </a:spcBef>
              <a:spcAft>
                <a:spcPts val="0"/>
              </a:spcAft>
              <a:buNone/>
            </a:pPr>
            <a:r>
              <a:rPr lang="en-US" sz="1800" b="0" i="0" u="none" strike="noStrike" dirty="0">
                <a:effectLst/>
                <a:latin typeface="Times New Roman" panose="02020603050405020304" pitchFamily="18" charset="0"/>
              </a:rPr>
              <a:t>(how long / teach?) </a:t>
            </a:r>
            <a:endParaRPr lang="en-US"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You meet somebody who is a writer. You ask:</a:t>
            </a:r>
          </a:p>
          <a:p>
            <a:pPr marL="0" indent="0" rtl="0">
              <a:spcBef>
                <a:spcPts val="0"/>
              </a:spcBef>
              <a:spcAft>
                <a:spcPts val="0"/>
              </a:spcAft>
              <a:buNone/>
            </a:pPr>
            <a:r>
              <a:rPr lang="en-US" sz="1800" b="0" i="0" u="none" strike="noStrike" dirty="0">
                <a:effectLst/>
                <a:latin typeface="Times New Roman" panose="02020603050405020304" pitchFamily="18" charset="0"/>
              </a:rPr>
              <a:t>(how many books / write?)</a:t>
            </a:r>
            <a:endParaRPr lang="en-US" b="0" dirty="0">
              <a:effectLst/>
            </a:endParaRPr>
          </a:p>
          <a:p>
            <a:pPr marL="0" indent="0" rtl="0">
              <a:spcBef>
                <a:spcPts val="0"/>
              </a:spcBef>
              <a:spcAft>
                <a:spcPts val="0"/>
              </a:spcAft>
              <a:buNone/>
            </a:pPr>
            <a:r>
              <a:rPr lang="en-US" sz="1800" b="0" i="0" u="none" strike="noStrike" dirty="0">
                <a:effectLst/>
                <a:latin typeface="Times New Roman" panose="02020603050405020304" pitchFamily="18" charset="0"/>
              </a:rPr>
              <a:t> (how long / write / books?)</a:t>
            </a:r>
            <a:endParaRPr lang="en-US" b="0" dirty="0">
              <a:effectLst/>
            </a:endParaRPr>
          </a:p>
          <a:p>
            <a:pPr rtl="0" fontAlgn="base">
              <a:spcBef>
                <a:spcPts val="0"/>
              </a:spcBef>
              <a:spcAft>
                <a:spcPts val="0"/>
              </a:spcAft>
              <a:buFont typeface="+mj-lt"/>
              <a:buAutoNum type="arabicPeriod" startAt="7"/>
            </a:pPr>
            <a:r>
              <a:rPr lang="en-US" sz="1800" b="0" i="0" u="none" strike="noStrike" dirty="0">
                <a:effectLst/>
                <a:latin typeface="Times New Roman" panose="02020603050405020304" pitchFamily="18" charset="0"/>
              </a:rPr>
              <a:t>A friend of yours is saving money to go on a world trip. You ask:</a:t>
            </a:r>
          </a:p>
          <a:p>
            <a:pPr marL="0" indent="0" rtl="0">
              <a:spcBef>
                <a:spcPts val="0"/>
              </a:spcBef>
              <a:spcAft>
                <a:spcPts val="0"/>
              </a:spcAft>
              <a:buNone/>
            </a:pPr>
            <a:r>
              <a:rPr lang="en-US" sz="1800" b="0" i="0" u="none" strike="noStrike" dirty="0">
                <a:effectLst/>
                <a:latin typeface="Times New Roman" panose="02020603050405020304" pitchFamily="18" charset="0"/>
              </a:rPr>
              <a:t>(how long / save?)</a:t>
            </a:r>
            <a:endParaRPr lang="en-US" b="0" dirty="0">
              <a:effectLst/>
            </a:endParaRPr>
          </a:p>
          <a:p>
            <a:pPr marL="0" indent="0" rtl="0">
              <a:spcBef>
                <a:spcPts val="0"/>
              </a:spcBef>
              <a:spcAft>
                <a:spcPts val="0"/>
              </a:spcAft>
              <a:buNone/>
            </a:pPr>
            <a:r>
              <a:rPr lang="en-US" sz="1800" b="0" i="0" u="none" strike="noStrike" dirty="0">
                <a:effectLst/>
                <a:latin typeface="Times New Roman" panose="02020603050405020304" pitchFamily="18" charset="0"/>
              </a:rPr>
              <a:t>(how much money / save?)</a:t>
            </a:r>
            <a:endParaRPr lang="en-US" b="0" dirty="0">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1(2 год.)</a:t>
            </a:r>
          </a:p>
        </p:txBody>
      </p:sp>
      <p:sp>
        <p:nvSpPr>
          <p:cNvPr id="3" name="Содержимое 2"/>
          <p:cNvSpPr>
            <a:spLocks noGrp="1"/>
          </p:cNvSpPr>
          <p:nvPr>
            <p:ph idx="1"/>
          </p:nvPr>
        </p:nvSpPr>
        <p:spPr>
          <a:xfrm>
            <a:off x="714348" y="3286124"/>
            <a:ext cx="7467600" cy="2114552"/>
          </a:xfrm>
        </p:spPr>
        <p:txBody>
          <a:bodyPr>
            <a:noAutofit/>
          </a:bodyPr>
          <a:lstStyle/>
          <a:p>
            <a:pPr marL="36576" indent="0">
              <a:buNone/>
            </a:pPr>
            <a:r>
              <a:rPr lang="en-US" sz="3600" b="1" dirty="0"/>
              <a:t>Security and privacy on the Internet. Civil Cases. Present Perfect Continuous.»</a:t>
            </a:r>
            <a:r>
              <a:rPr lang="uk-UA" sz="3600" b="1" dirty="0"/>
              <a:t> </a:t>
            </a:r>
            <a:r>
              <a:rPr lang="en-US" sz="3600" b="1" dirty="0"/>
              <a:t>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a:bodyPr>
          <a:lstStyle/>
          <a:p>
            <a:pPr marL="0" indent="0">
              <a:buNone/>
            </a:pPr>
            <a:r>
              <a:rPr lang="en-US" dirty="0"/>
              <a:t>- to learn new vocabulary;</a:t>
            </a:r>
          </a:p>
          <a:p>
            <a:pPr marL="0" indent="0">
              <a:buNone/>
            </a:pPr>
            <a:r>
              <a:rPr lang="en-US" dirty="0"/>
              <a:t>- to practice grammar structures;</a:t>
            </a:r>
          </a:p>
          <a:p>
            <a:pPr marL="0" indent="0">
              <a:buNone/>
            </a:pPr>
            <a:r>
              <a:rPr lang="en-US" dirty="0"/>
              <a:t>- to enable </a:t>
            </a:r>
            <a:r>
              <a:rPr lang="en-US" dirty="0" err="1"/>
              <a:t>st’s</a:t>
            </a:r>
            <a:r>
              <a:rPr lang="en-US" dirty="0"/>
              <a:t> to talk and write on the topic;</a:t>
            </a:r>
          </a:p>
          <a:p>
            <a:pPr marL="0" indent="0">
              <a:buNone/>
            </a:pPr>
            <a:r>
              <a:rPr lang="en-US" dirty="0"/>
              <a:t>- to </a:t>
            </a:r>
            <a:r>
              <a:rPr lang="en-US" dirty="0" err="1"/>
              <a:t>instil</a:t>
            </a:r>
            <a:r>
              <a:rPr lang="en-US" dirty="0"/>
              <a:t> the idea that learning languages is necessary and essential;</a:t>
            </a:r>
          </a:p>
          <a:p>
            <a:pPr marL="0" indent="0">
              <a:buNone/>
            </a:pPr>
            <a:r>
              <a:rPr lang="en-US" dirty="0"/>
              <a:t>- to encourage </a:t>
            </a:r>
            <a:r>
              <a:rPr lang="en-US" dirty="0" err="1"/>
              <a:t>st’s</a:t>
            </a:r>
            <a:r>
              <a:rPr lang="en-US" dirty="0"/>
              <a:t> to go on learning English at the next level;</a:t>
            </a:r>
          </a:p>
          <a:p>
            <a:pPr marL="0" indent="0">
              <a:buNone/>
            </a:pPr>
            <a:r>
              <a:rPr lang="uk-UA" dirty="0"/>
              <a:t>- </a:t>
            </a:r>
            <a:r>
              <a:rPr lang="en-US" dirty="0"/>
              <a:t>to lay the foundations for future study in terms to basic structures, lexis, language functions and</a:t>
            </a:r>
            <a:r>
              <a:rPr lang="uk-UA" dirty="0"/>
              <a:t>  </a:t>
            </a:r>
            <a:r>
              <a:rPr lang="en-US" dirty="0"/>
              <a:t>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40000" lnSpcReduction="20000"/>
          </a:bodyPr>
          <a:lstStyle/>
          <a:p>
            <a:pPr marL="36576" indent="0">
              <a:buNone/>
            </a:pPr>
            <a:r>
              <a:rPr lang="en-US" sz="3600" dirty="0"/>
              <a:t>1. Vocabulary activity.</a:t>
            </a:r>
          </a:p>
          <a:p>
            <a:pPr marL="36576" indent="0">
              <a:buNone/>
            </a:pPr>
            <a:r>
              <a:rPr lang="en-US" sz="3600" dirty="0"/>
              <a:t>2. Discussing of the Security and privacy on the Internet. Civil Cases. Present Perfect Continuous.»</a:t>
            </a:r>
          </a:p>
          <a:p>
            <a:pPr marL="36576" indent="0">
              <a:buNone/>
            </a:pPr>
            <a:r>
              <a:rPr lang="en-US" sz="3600" dirty="0"/>
              <a:t>Grammar revision</a:t>
            </a:r>
          </a:p>
          <a:p>
            <a:pPr marL="36576" indent="0">
              <a:buNone/>
            </a:pPr>
            <a:r>
              <a:rPr lang="en-US" sz="3600" dirty="0"/>
              <a:t>3. Listening, reading, writing, speaking.</a:t>
            </a:r>
          </a:p>
          <a:p>
            <a:pPr marL="36576" indent="0">
              <a:buNone/>
            </a:pPr>
            <a:r>
              <a:rPr lang="en-US" sz="3600" dirty="0"/>
              <a:t>4. Grammar activity.</a:t>
            </a:r>
          </a:p>
          <a:p>
            <a:pPr marL="36576" indent="0">
              <a:buNone/>
            </a:pPr>
            <a:r>
              <a:rPr lang="en-US" sz="3600" dirty="0"/>
              <a:t>5. Communicative activities :</a:t>
            </a:r>
          </a:p>
          <a:p>
            <a:pPr marL="36576" indent="0">
              <a:buNone/>
            </a:pPr>
            <a:r>
              <a:rPr lang="en-US" sz="3600" dirty="0"/>
              <a:t> </a:t>
            </a:r>
            <a:r>
              <a:rPr lang="uk-UA" sz="3600" dirty="0"/>
              <a:t> </a:t>
            </a:r>
            <a:r>
              <a:rPr lang="en-US" sz="3600" dirty="0"/>
              <a:t>Task 1. Give the English equivalents the following words and word combinations.</a:t>
            </a:r>
          </a:p>
          <a:p>
            <a:pPr marL="36576" indent="0">
              <a:buNone/>
            </a:pPr>
            <a:r>
              <a:rPr lang="uk-UA" sz="3600" dirty="0"/>
              <a:t>  </a:t>
            </a:r>
            <a:r>
              <a:rPr lang="en-US" sz="3600" dirty="0"/>
              <a:t>Task 2. Answer the questions to the text.</a:t>
            </a:r>
            <a:endParaRPr lang="uk-UA" sz="3600" dirty="0"/>
          </a:p>
          <a:p>
            <a:pPr marL="36576" indent="0">
              <a:buNone/>
            </a:pPr>
            <a:r>
              <a:rPr lang="en-US" sz="3600" dirty="0"/>
              <a:t>  Task 3. Fill in the blanks with the necessary words from the active vocabulary. </a:t>
            </a:r>
          </a:p>
          <a:p>
            <a:pPr marL="36576" indent="0">
              <a:buNone/>
            </a:pPr>
            <a:r>
              <a:rPr lang="en-US" sz="3600" dirty="0"/>
              <a:t>  Task 4. Complete the following sentences.</a:t>
            </a:r>
          </a:p>
          <a:p>
            <a:pPr marL="36576" indent="0">
              <a:buNone/>
            </a:pPr>
            <a:r>
              <a:rPr lang="en-US" sz="3600" dirty="0"/>
              <a:t>  Task 5. Put in the right order. The underlined word is the beginning of the sentence.</a:t>
            </a:r>
          </a:p>
          <a:p>
            <a:pPr marL="36576" indent="0">
              <a:buNone/>
            </a:pPr>
            <a:r>
              <a:rPr lang="en-US" sz="3600" dirty="0"/>
              <a:t>  Task 6. Translate the following sentences into English.</a:t>
            </a:r>
          </a:p>
          <a:p>
            <a:pPr marL="36576" indent="0">
              <a:buNone/>
            </a:pPr>
            <a:r>
              <a:rPr lang="en-US" sz="3600" dirty="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340768"/>
            <a:ext cx="8335762" cy="5638451"/>
          </a:xfrm>
        </p:spPr>
        <p:txBody>
          <a:bodyPr>
            <a:noAutofit/>
          </a:bodyPr>
          <a:lstStyle/>
          <a:p>
            <a:pPr marL="36576" indent="0">
              <a:buNone/>
            </a:pPr>
            <a:r>
              <a:rPr lang="ru-RU" sz="1400" dirty="0"/>
              <a:t>1. Волошина О.В., </a:t>
            </a:r>
            <a:r>
              <a:rPr lang="en-US" sz="1400" dirty="0"/>
              <a:t>English for Computer Science Students: </a:t>
            </a:r>
            <a:r>
              <a:rPr lang="ru-RU" sz="1400" dirty="0" err="1"/>
              <a:t>Методичні</a:t>
            </a:r>
            <a:r>
              <a:rPr lang="ru-RU" sz="1400" dirty="0"/>
              <a:t> </a:t>
            </a:r>
            <a:r>
              <a:rPr lang="ru-RU" sz="1400" dirty="0" err="1"/>
              <a:t>рекомендації</a:t>
            </a:r>
            <a:r>
              <a:rPr lang="ru-RU" sz="1400" dirty="0"/>
              <a:t> для </a:t>
            </a:r>
            <a:r>
              <a:rPr lang="ru-RU" sz="1400" dirty="0" err="1"/>
              <a:t>практичних</a:t>
            </a:r>
            <a:r>
              <a:rPr lang="ru-RU" sz="1400" dirty="0"/>
              <a:t> занять з </a:t>
            </a:r>
            <a:r>
              <a:rPr lang="ru-RU" sz="1400" dirty="0" err="1"/>
              <a:t>дисципліни</a:t>
            </a:r>
            <a:r>
              <a:rPr lang="ru-RU" sz="1400" dirty="0"/>
              <a:t> «</a:t>
            </a:r>
            <a:r>
              <a:rPr lang="ru-RU" sz="1400" dirty="0" err="1"/>
              <a:t>Іноземна</a:t>
            </a:r>
            <a:r>
              <a:rPr lang="ru-RU" sz="1400" dirty="0"/>
              <a:t> мова» для </a:t>
            </a:r>
            <a:r>
              <a:rPr lang="ru-RU" sz="1400" dirty="0" err="1"/>
              <a:t>студентів</a:t>
            </a:r>
            <a:r>
              <a:rPr lang="ru-RU" sz="1400" dirty="0"/>
              <a:t> </a:t>
            </a:r>
            <a:r>
              <a:rPr lang="ru-RU" sz="1400" dirty="0" err="1"/>
              <a:t>денної</a:t>
            </a:r>
            <a:r>
              <a:rPr lang="ru-RU" sz="1400" dirty="0"/>
              <a:t> </a:t>
            </a:r>
            <a:r>
              <a:rPr lang="ru-RU" sz="1400" dirty="0" err="1"/>
              <a:t>форми</a:t>
            </a:r>
            <a:r>
              <a:rPr lang="ru-RU" sz="1400" dirty="0"/>
              <a:t> </a:t>
            </a:r>
            <a:r>
              <a:rPr lang="ru-RU" sz="1400" dirty="0" err="1"/>
              <a:t>навчання</a:t>
            </a:r>
            <a:r>
              <a:rPr lang="ru-RU" sz="1400" dirty="0"/>
              <a:t> </a:t>
            </a:r>
            <a:r>
              <a:rPr lang="ru-RU" sz="1400" dirty="0" err="1"/>
              <a:t>першого</a:t>
            </a:r>
            <a:r>
              <a:rPr lang="ru-RU" sz="1400" dirty="0"/>
              <a:t> (</a:t>
            </a:r>
            <a:r>
              <a:rPr lang="ru-RU" sz="1400" dirty="0" err="1"/>
              <a:t>бакалаврського</a:t>
            </a:r>
            <a:r>
              <a:rPr lang="ru-RU" sz="1400" dirty="0"/>
              <a:t>) </a:t>
            </a:r>
            <a:r>
              <a:rPr lang="ru-RU" sz="1400" dirty="0" err="1"/>
              <a:t>освітнього</a:t>
            </a:r>
            <a:r>
              <a:rPr lang="ru-RU" sz="1400" dirty="0"/>
              <a:t> </a:t>
            </a:r>
            <a:r>
              <a:rPr lang="ru-RU" sz="1400" dirty="0" err="1"/>
              <a:t>рівня</a:t>
            </a:r>
            <a:r>
              <a:rPr lang="ru-RU" sz="1400" dirty="0"/>
              <a:t> </a:t>
            </a:r>
            <a:r>
              <a:rPr lang="ru-RU" sz="1400" dirty="0" err="1"/>
              <a:t>галузі</a:t>
            </a:r>
            <a:r>
              <a:rPr lang="ru-RU" sz="1400" dirty="0"/>
              <a:t> </a:t>
            </a:r>
            <a:r>
              <a:rPr lang="ru-RU" sz="1400" dirty="0" err="1"/>
              <a:t>знань</a:t>
            </a:r>
            <a:r>
              <a:rPr lang="ru-RU" sz="1400" dirty="0"/>
              <a:t> 12 «</a:t>
            </a:r>
            <a:r>
              <a:rPr lang="ru-RU" sz="1400" dirty="0" err="1"/>
              <a:t>Інформаційні</a:t>
            </a:r>
            <a:r>
              <a:rPr lang="ru-RU" sz="1400" dirty="0"/>
              <a:t> </a:t>
            </a:r>
            <a:r>
              <a:rPr lang="ru-RU" sz="1400" dirty="0" err="1"/>
              <a:t>технології</a:t>
            </a:r>
            <a:r>
              <a:rPr lang="ru-RU" sz="1400" dirty="0"/>
              <a:t>» </a:t>
            </a:r>
            <a:r>
              <a:rPr lang="ru-RU" sz="1400" dirty="0" err="1"/>
              <a:t>спеціальності</a:t>
            </a:r>
            <a:r>
              <a:rPr lang="ru-RU" sz="1400" dirty="0"/>
              <a:t> 122 «</a:t>
            </a:r>
            <a:r>
              <a:rPr lang="ru-RU" sz="1400" dirty="0" err="1"/>
              <a:t>Комп’ютерні</a:t>
            </a:r>
            <a:r>
              <a:rPr lang="ru-RU" sz="1400" dirty="0"/>
              <a:t> науки». </a:t>
            </a:r>
            <a:r>
              <a:rPr lang="ru-RU" sz="1400" dirty="0" err="1"/>
              <a:t>Вінниця</a:t>
            </a:r>
            <a:r>
              <a:rPr lang="ru-RU" sz="1400" dirty="0"/>
              <a:t>: ВНАУ, 2023. 73 ст.</a:t>
            </a:r>
          </a:p>
          <a:p>
            <a:pPr marL="36576" indent="0">
              <a:buNone/>
            </a:pPr>
            <a:r>
              <a:rPr lang="ru-RU" sz="1400" dirty="0"/>
              <a:t>2. </a:t>
            </a:r>
            <a:r>
              <a:rPr lang="ru-RU" sz="1400" dirty="0" err="1"/>
              <a:t>Кравець</a:t>
            </a:r>
            <a:r>
              <a:rPr lang="ru-RU" sz="1400" dirty="0"/>
              <a:t> Р.А. </a:t>
            </a:r>
            <a:r>
              <a:rPr lang="ru-RU" sz="1400" dirty="0" err="1"/>
              <a:t>Лінгвокраїнознавчі</a:t>
            </a:r>
            <a:r>
              <a:rPr lang="ru-RU" sz="1400" dirty="0"/>
              <a:t> </a:t>
            </a:r>
            <a:r>
              <a:rPr lang="ru-RU" sz="1400" dirty="0" err="1"/>
              <a:t>аспекти</a:t>
            </a:r>
            <a:r>
              <a:rPr lang="ru-RU" sz="1400" dirty="0"/>
              <a:t> </a:t>
            </a:r>
            <a:r>
              <a:rPr lang="ru-RU" sz="1400" dirty="0" err="1"/>
              <a:t>викладання</a:t>
            </a:r>
            <a:r>
              <a:rPr lang="ru-RU" sz="1400" dirty="0"/>
              <a:t> </a:t>
            </a:r>
            <a:r>
              <a:rPr lang="ru-RU" sz="1400" dirty="0" err="1"/>
              <a:t>граматики</a:t>
            </a:r>
            <a:r>
              <a:rPr lang="ru-RU" sz="1400" dirty="0"/>
              <a:t> </a:t>
            </a:r>
            <a:r>
              <a:rPr lang="ru-RU" sz="1400" dirty="0" err="1"/>
              <a:t>англійської</a:t>
            </a:r>
            <a:r>
              <a:rPr lang="ru-RU" sz="1400" dirty="0"/>
              <a:t> </a:t>
            </a:r>
            <a:r>
              <a:rPr lang="ru-RU" sz="1400" dirty="0" err="1"/>
              <a:t>мови</a:t>
            </a:r>
            <a:r>
              <a:rPr lang="ru-RU" sz="1400" dirty="0"/>
              <a:t> в аграрному ВНЗ: </a:t>
            </a:r>
            <a:r>
              <a:rPr lang="ru-RU" sz="1400" dirty="0" err="1"/>
              <a:t>методичні</a:t>
            </a:r>
            <a:r>
              <a:rPr lang="ru-RU" sz="1400" dirty="0"/>
              <a:t> </a:t>
            </a:r>
            <a:r>
              <a:rPr lang="ru-RU" sz="1400" dirty="0" err="1"/>
              <a:t>рекомендації</a:t>
            </a:r>
            <a:r>
              <a:rPr lang="ru-RU" sz="1400" dirty="0"/>
              <a:t> / Р.А. </a:t>
            </a:r>
            <a:r>
              <a:rPr lang="ru-RU" sz="1400" dirty="0" err="1"/>
              <a:t>Кравець</a:t>
            </a:r>
            <a:r>
              <a:rPr lang="ru-RU" sz="1400" dirty="0"/>
              <a:t>. – </a:t>
            </a:r>
            <a:r>
              <a:rPr lang="ru-RU" sz="1400" dirty="0" err="1"/>
              <a:t>Вінниця</a:t>
            </a:r>
            <a:r>
              <a:rPr lang="ru-RU" sz="1400" dirty="0"/>
              <a:t> : ВНАУ, 2017. – 62 с.</a:t>
            </a:r>
          </a:p>
          <a:p>
            <a:pPr marL="36576" indent="0">
              <a:buNone/>
            </a:pPr>
            <a:r>
              <a:rPr lang="ru-RU" sz="1400" dirty="0"/>
              <a:t>3. </a:t>
            </a:r>
            <a:r>
              <a:rPr lang="ru-RU" sz="1400" dirty="0" err="1"/>
              <a:t>Ковальова</a:t>
            </a:r>
            <a:r>
              <a:rPr lang="ru-RU" sz="1400" dirty="0"/>
              <a:t> К. В. Волошина О.В </a:t>
            </a:r>
            <a:r>
              <a:rPr lang="ru-RU" sz="1400" dirty="0" err="1"/>
              <a:t>Англійська</a:t>
            </a:r>
            <a:r>
              <a:rPr lang="ru-RU" sz="1400" dirty="0"/>
              <a:t> мова: </a:t>
            </a:r>
            <a:r>
              <a:rPr lang="ru-RU" sz="1400" dirty="0" err="1"/>
              <a:t>Методичні</a:t>
            </a:r>
            <a:r>
              <a:rPr lang="ru-RU" sz="1400" dirty="0"/>
              <a:t> </a:t>
            </a:r>
            <a:r>
              <a:rPr lang="ru-RU" sz="1400" dirty="0" err="1"/>
              <a:t>вказівки</a:t>
            </a:r>
            <a:r>
              <a:rPr lang="ru-RU" sz="1400" dirty="0"/>
              <a:t> для </a:t>
            </a:r>
            <a:r>
              <a:rPr lang="ru-RU" sz="1400" dirty="0" err="1"/>
              <a:t>практичних</a:t>
            </a:r>
            <a:r>
              <a:rPr lang="ru-RU" sz="1400" dirty="0"/>
              <a:t> занять та </a:t>
            </a:r>
            <a:r>
              <a:rPr lang="ru-RU" sz="1400" dirty="0" err="1"/>
              <a:t>самостійної</a:t>
            </a:r>
            <a:r>
              <a:rPr lang="ru-RU" sz="1400" dirty="0"/>
              <a:t> </a:t>
            </a:r>
            <a:r>
              <a:rPr lang="ru-RU" sz="1400" dirty="0" err="1"/>
              <a:t>роботи</a:t>
            </a:r>
            <a:r>
              <a:rPr lang="ru-RU" sz="1400" dirty="0"/>
              <a:t> </a:t>
            </a:r>
            <a:r>
              <a:rPr lang="ru-RU" sz="1400" dirty="0" err="1"/>
              <a:t>студентів</a:t>
            </a:r>
            <a:r>
              <a:rPr lang="ru-RU" sz="1400" dirty="0"/>
              <a:t> </a:t>
            </a:r>
            <a:r>
              <a:rPr lang="ru-RU" sz="1400" dirty="0" err="1"/>
              <a:t>денної</a:t>
            </a:r>
            <a:r>
              <a:rPr lang="ru-RU" sz="1400" dirty="0"/>
              <a:t> та </a:t>
            </a:r>
            <a:r>
              <a:rPr lang="ru-RU" sz="1400" dirty="0" err="1"/>
              <a:t>заочної</a:t>
            </a:r>
            <a:r>
              <a:rPr lang="ru-RU" sz="1400" dirty="0"/>
              <a:t> форм </a:t>
            </a:r>
            <a:r>
              <a:rPr lang="ru-RU" sz="1400" dirty="0" err="1"/>
              <a:t>навчання</a:t>
            </a:r>
            <a:r>
              <a:rPr lang="ru-RU" sz="1400" dirty="0"/>
              <a:t> з </a:t>
            </a:r>
            <a:r>
              <a:rPr lang="ru-RU" sz="1400" dirty="0" err="1"/>
              <a:t>іноземної</a:t>
            </a:r>
            <a:r>
              <a:rPr lang="ru-RU" sz="1400" dirty="0"/>
              <a:t> </a:t>
            </a:r>
            <a:r>
              <a:rPr lang="ru-RU" sz="1400" dirty="0" err="1"/>
              <a:t>мови</a:t>
            </a:r>
            <a:r>
              <a:rPr lang="ru-RU" sz="1400" dirty="0"/>
              <a:t> </a:t>
            </a:r>
            <a:r>
              <a:rPr lang="ru-RU" sz="1400" dirty="0" err="1"/>
              <a:t>спеціальності</a:t>
            </a:r>
            <a:r>
              <a:rPr lang="ru-RU" sz="1400" dirty="0"/>
              <a:t> 075 «Маркетинг», 073 «Менеджмент», </a:t>
            </a:r>
            <a:r>
              <a:rPr lang="ru-RU" sz="1400" dirty="0" err="1"/>
              <a:t>галузі</a:t>
            </a:r>
            <a:r>
              <a:rPr lang="ru-RU" sz="1400" dirty="0"/>
              <a:t> </a:t>
            </a:r>
            <a:r>
              <a:rPr lang="ru-RU" sz="1400" dirty="0" err="1"/>
              <a:t>знань</a:t>
            </a:r>
            <a:r>
              <a:rPr lang="ru-RU" sz="1400" dirty="0"/>
              <a:t> 07 «</a:t>
            </a:r>
            <a:r>
              <a:rPr lang="ru-RU" sz="1400" dirty="0" err="1"/>
              <a:t>Управління</a:t>
            </a:r>
            <a:r>
              <a:rPr lang="ru-RU" sz="1400" dirty="0"/>
              <a:t> та </a:t>
            </a:r>
            <a:r>
              <a:rPr lang="ru-RU" sz="1400" dirty="0" err="1"/>
              <a:t>адміністрування</a:t>
            </a:r>
            <a:r>
              <a:rPr lang="ru-RU" sz="1400" dirty="0"/>
              <a:t>» – </a:t>
            </a:r>
            <a:r>
              <a:rPr lang="ru-RU" sz="1400" dirty="0" err="1"/>
              <a:t>Вінниця</a:t>
            </a:r>
            <a:r>
              <a:rPr lang="ru-RU" sz="1400" dirty="0"/>
              <a:t>, 2020. – 100 с.</a:t>
            </a:r>
          </a:p>
          <a:p>
            <a:pPr marL="36576" indent="0">
              <a:buNone/>
            </a:pPr>
            <a:r>
              <a:rPr lang="ru-RU" sz="1400" dirty="0"/>
              <a:t>4. </a:t>
            </a:r>
            <a:r>
              <a:rPr lang="en-US" sz="1400" dirty="0"/>
              <a:t>Modern English-Ukrainian Dictionary: Over 160,000 Words and Expressions / Mykola</a:t>
            </a:r>
            <a:r>
              <a:rPr lang="uk-UA" sz="1400" dirty="0"/>
              <a:t> </a:t>
            </a:r>
            <a:r>
              <a:rPr lang="en-US" sz="1400" dirty="0" err="1"/>
              <a:t>Ivanovych</a:t>
            </a:r>
            <a:r>
              <a:rPr lang="en-US" sz="1400" dirty="0"/>
              <a:t> </a:t>
            </a:r>
            <a:r>
              <a:rPr lang="en-US" sz="1400" dirty="0" err="1"/>
              <a:t>Balla</a:t>
            </a:r>
            <a:r>
              <a:rPr lang="en-US" sz="1400" dirty="0"/>
              <a:t>. – Kyiv: </a:t>
            </a:r>
            <a:r>
              <a:rPr lang="en-US" sz="1400" dirty="0" err="1"/>
              <a:t>Chumatskiy</a:t>
            </a:r>
            <a:r>
              <a:rPr lang="en-US" sz="1400" dirty="0"/>
              <a:t> </a:t>
            </a:r>
            <a:r>
              <a:rPr lang="en-US" sz="1400" dirty="0" err="1"/>
              <a:t>Shliakh</a:t>
            </a:r>
            <a:r>
              <a:rPr lang="en-US" sz="1400" dirty="0"/>
              <a:t> pub., 2007. – 668 p.</a:t>
            </a:r>
          </a:p>
          <a:p>
            <a:pPr marL="36576" indent="0">
              <a:buNone/>
            </a:pPr>
            <a:r>
              <a:rPr lang="en-US" sz="1400" dirty="0"/>
              <a:t>5. The Oxford Dictionary of Business World. (2020) //</a:t>
            </a:r>
            <a:r>
              <a:rPr lang="en-US" sz="1400" dirty="0" err="1"/>
              <a:t>Gen.Editors</a:t>
            </a:r>
            <a:r>
              <a:rPr lang="en-US" sz="1400" dirty="0"/>
              <a:t> Dr Alan Isaacs, </a:t>
            </a:r>
            <a:r>
              <a:rPr lang="en-US" sz="1400" dirty="0" err="1"/>
              <a:t>Ms</a:t>
            </a:r>
            <a:r>
              <a:rPr lang="en-US" sz="1400" dirty="0"/>
              <a:t> Elizabeth</a:t>
            </a:r>
            <a:r>
              <a:rPr lang="uk-UA" sz="1400" dirty="0"/>
              <a:t> </a:t>
            </a:r>
            <a:r>
              <a:rPr lang="en-US" sz="1400" dirty="0"/>
              <a:t>Martin. Oxford: Oxford University Press</a:t>
            </a:r>
          </a:p>
          <a:p>
            <a:pPr marL="36576" indent="0">
              <a:buNone/>
            </a:pPr>
            <a:r>
              <a:rPr lang="en-US" sz="1400" dirty="0"/>
              <a:t>6. </a:t>
            </a:r>
            <a:r>
              <a:rPr lang="ru-RU" sz="1400" dirty="0"/>
              <a:t>Верба Л.Г., Верба Г.В. </a:t>
            </a:r>
            <a:r>
              <a:rPr lang="ru-RU" sz="1400" dirty="0" err="1"/>
              <a:t>Граматика</a:t>
            </a:r>
            <a:r>
              <a:rPr lang="ru-RU" sz="1400" dirty="0"/>
              <a:t> </a:t>
            </a:r>
            <a:r>
              <a:rPr lang="ru-RU" sz="1400" dirty="0" err="1"/>
              <a:t>сучасної</a:t>
            </a:r>
            <a:r>
              <a:rPr lang="ru-RU" sz="1400" dirty="0"/>
              <a:t> </a:t>
            </a:r>
            <a:r>
              <a:rPr lang="ru-RU" sz="1400" dirty="0" err="1"/>
              <a:t>англійської</a:t>
            </a:r>
            <a:r>
              <a:rPr lang="ru-RU" sz="1400" dirty="0"/>
              <a:t> </a:t>
            </a:r>
            <a:r>
              <a:rPr lang="ru-RU" sz="1400" dirty="0" err="1"/>
              <a:t>мови</a:t>
            </a:r>
            <a:r>
              <a:rPr lang="ru-RU" sz="1400" dirty="0"/>
              <a:t>. </a:t>
            </a:r>
            <a:r>
              <a:rPr lang="ru-RU" sz="1400" dirty="0" err="1"/>
              <a:t>Довідник</a:t>
            </a:r>
            <a:r>
              <a:rPr lang="ru-RU" sz="1400" dirty="0"/>
              <a:t>: Мова англ., укр. </a:t>
            </a:r>
            <a:r>
              <a:rPr lang="ru-RU" sz="1400" dirty="0" err="1"/>
              <a:t>Київ</a:t>
            </a:r>
            <a:r>
              <a:rPr lang="ru-RU" sz="1400" dirty="0"/>
              <a:t>: ТОВ «ВП Логос-М», 2020.</a:t>
            </a:r>
          </a:p>
          <a:p>
            <a:pPr marL="36576" indent="0">
              <a:buNone/>
            </a:pPr>
            <a:r>
              <a:rPr lang="ru-RU" sz="1400" dirty="0"/>
              <a:t>7. </a:t>
            </a:r>
            <a:r>
              <a:rPr lang="ru-RU" sz="1400" dirty="0" err="1"/>
              <a:t>Голіцинський</a:t>
            </a:r>
            <a:r>
              <a:rPr lang="ru-RU" sz="1400" dirty="0"/>
              <a:t> Ю. </a:t>
            </a:r>
            <a:r>
              <a:rPr lang="ru-RU" sz="1400" dirty="0" err="1"/>
              <a:t>Граматика</a:t>
            </a:r>
            <a:r>
              <a:rPr lang="ru-RU" sz="1400" dirty="0"/>
              <a:t>. </a:t>
            </a:r>
            <a:r>
              <a:rPr lang="ru-RU" sz="1400" dirty="0" err="1"/>
              <a:t>Збірник</a:t>
            </a:r>
            <a:r>
              <a:rPr lang="ru-RU" sz="1400" dirty="0"/>
              <a:t> </a:t>
            </a:r>
            <a:r>
              <a:rPr lang="ru-RU" sz="1400" dirty="0" err="1"/>
              <a:t>вправ</a:t>
            </a:r>
            <a:r>
              <a:rPr lang="ru-RU" sz="1400" dirty="0"/>
              <a:t>. </a:t>
            </a:r>
            <a:r>
              <a:rPr lang="ru-RU" sz="1400" dirty="0" err="1"/>
              <a:t>Київ</a:t>
            </a:r>
            <a:r>
              <a:rPr lang="ru-RU" sz="1400" dirty="0"/>
              <a:t>: </a:t>
            </a:r>
            <a:r>
              <a:rPr lang="ru-RU" sz="1400" dirty="0" err="1"/>
              <a:t>Інкос</a:t>
            </a:r>
            <a:r>
              <a:rPr lang="ru-RU" sz="1400" dirty="0"/>
              <a:t>, 2020.</a:t>
            </a:r>
          </a:p>
          <a:p>
            <a:pPr marL="36576" indent="0">
              <a:buNone/>
            </a:pPr>
            <a:r>
              <a:rPr lang="ru-RU" sz="1400" dirty="0"/>
              <a:t>8. </a:t>
            </a:r>
            <a:r>
              <a:rPr lang="en-US" sz="1400" dirty="0"/>
              <a:t>Murphy R. English Grammar in Use /Murphy R. – Cambridge University Press, 2021.</a:t>
            </a:r>
            <a:endParaRPr lang="ru-RU"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36576" indent="0">
              <a:buNone/>
            </a:pPr>
            <a:r>
              <a:rPr lang="uk-UA" dirty="0"/>
              <a:t>1. </a:t>
            </a:r>
            <a:r>
              <a:rPr lang="en-US" dirty="0"/>
              <a:t>Learn the new words and word combinations.</a:t>
            </a:r>
          </a:p>
          <a:p>
            <a:pPr marL="36576" indent="0">
              <a:buNone/>
            </a:pPr>
            <a:r>
              <a:rPr lang="en-US" dirty="0"/>
              <a:t>2. Make some questions on the text.</a:t>
            </a:r>
          </a:p>
          <a:p>
            <a:pPr marL="36576" indent="0">
              <a:buNone/>
            </a:pPr>
            <a:r>
              <a:rPr lang="en-US" dirty="0"/>
              <a:t>3. Read the text and translate into Ukrainian in the written form.</a:t>
            </a:r>
          </a:p>
          <a:p>
            <a:pPr marL="36576" indent="0">
              <a:buNone/>
            </a:pPr>
            <a:r>
              <a:rPr lang="en-US" dirty="0"/>
              <a:t>4. Make summery of the text in English.</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620688"/>
            <a:ext cx="8186766" cy="5929354"/>
          </a:xfrm>
        </p:spPr>
        <p:txBody>
          <a:bodyPr>
            <a:normAutofit fontScale="62500" lnSpcReduction="20000"/>
          </a:bodyPr>
          <a:lstStyle/>
          <a:p>
            <a:pPr indent="0" rtl="0">
              <a:spcBef>
                <a:spcPts val="0"/>
              </a:spcBef>
              <a:spcAft>
                <a:spcPts val="0"/>
              </a:spcAft>
              <a:buNone/>
            </a:pPr>
            <a:r>
              <a:rPr lang="en-US" sz="2600" b="1" i="0" u="none" strike="noStrike" dirty="0">
                <a:effectLst/>
                <a:latin typeface="Bahnschrift" panose="020B0502040204020203" pitchFamily="34" charset="0"/>
              </a:rPr>
              <a:t>Security and privacy on the Internet</a:t>
            </a:r>
            <a:endParaRPr lang="uk-UA" sz="2600" b="1" i="0" u="none" strike="noStrike" dirty="0">
              <a:effectLst/>
              <a:latin typeface="Bahnschrift" panose="020B0502040204020203" pitchFamily="34" charset="0"/>
            </a:endParaRPr>
          </a:p>
          <a:p>
            <a:pPr indent="0" rtl="0">
              <a:spcBef>
                <a:spcPts val="0"/>
              </a:spcBef>
              <a:spcAft>
                <a:spcPts val="0"/>
              </a:spcAft>
              <a:buNone/>
            </a:pPr>
            <a:endParaRPr lang="en-US" sz="2600" b="0" dirty="0">
              <a:effectLst/>
              <a:latin typeface="Bahnschrift" panose="020B0502040204020203" pitchFamily="34" charset="0"/>
            </a:endParaRPr>
          </a:p>
          <a:p>
            <a:pPr indent="0" rtl="0">
              <a:spcBef>
                <a:spcPts val="0"/>
              </a:spcBef>
              <a:spcAft>
                <a:spcPts val="0"/>
              </a:spcAft>
              <a:buNone/>
            </a:pPr>
            <a:r>
              <a:rPr lang="uk-UA" b="0" i="0" u="none" strike="noStrike" dirty="0">
                <a:effectLst/>
                <a:latin typeface="Bahnschrift" panose="020B0502040204020203" pitchFamily="34" charset="0"/>
              </a:rPr>
              <a:t> </a:t>
            </a:r>
            <a:r>
              <a:rPr lang="en-US" b="0" i="0" u="none" strike="noStrike" dirty="0">
                <a:effectLst/>
                <a:latin typeface="Bahnschrift" panose="020B0502040204020203" pitchFamily="34" charset="0"/>
              </a:rPr>
              <a:t>There are a lot of benefits from an open system like the Internet, but we are also exposed to hackers who break into computer systems just for fun, as well as to steal information or propagate viruses.</a:t>
            </a:r>
            <a:endParaRPr lang="en-US" b="0" dirty="0">
              <a:effectLst/>
              <a:latin typeface="Bahnschrift" panose="020B0502040204020203" pitchFamily="34" charset="0"/>
            </a:endParaRPr>
          </a:p>
          <a:p>
            <a:pPr indent="0" rtl="0">
              <a:spcBef>
                <a:spcPts val="0"/>
              </a:spcBef>
              <a:spcAft>
                <a:spcPts val="0"/>
              </a:spcAft>
              <a:buNone/>
            </a:pPr>
            <a:r>
              <a:rPr lang="en-US" b="0" i="0" u="none" strike="noStrike" dirty="0">
                <a:effectLst/>
                <a:latin typeface="Bahnschrift" panose="020B0502040204020203" pitchFamily="34" charset="0"/>
              </a:rPr>
              <a:t>Security on the Web.</a:t>
            </a:r>
            <a:endParaRPr lang="en-US" b="0" dirty="0">
              <a:effectLst/>
              <a:latin typeface="Bahnschrift" panose="020B0502040204020203" pitchFamily="34" charset="0"/>
            </a:endParaRPr>
          </a:p>
          <a:p>
            <a:pPr indent="0" rtl="0">
              <a:spcBef>
                <a:spcPts val="0"/>
              </a:spcBef>
              <a:spcAft>
                <a:spcPts val="0"/>
              </a:spcAft>
              <a:buNone/>
            </a:pPr>
            <a:r>
              <a:rPr lang="uk-UA" b="0" i="0" u="none" strike="noStrike" dirty="0">
                <a:effectLst/>
                <a:latin typeface="Bahnschrift" panose="020B0502040204020203" pitchFamily="34" charset="0"/>
              </a:rPr>
              <a:t> </a:t>
            </a:r>
            <a:r>
              <a:rPr lang="en-US" b="0" i="0" u="none" strike="noStrike" dirty="0">
                <a:effectLst/>
                <a:latin typeface="Bahnschrift" panose="020B0502040204020203" pitchFamily="34" charset="0"/>
              </a:rPr>
              <a:t>The question of security is crucial when sending confidential information such as credit to card numbers. For example, consider the process of buying a book on the Web. You have to type your credit card number into an order form which passes from computer to computer on its way to the online bookstore. If one of the intermediary computers is infiltrated by hackers, your data can be copied. It is difficult to say how often this happens, but it’s technically possible.</a:t>
            </a:r>
            <a:endParaRPr lang="en-US" b="0" dirty="0">
              <a:effectLst/>
              <a:latin typeface="Bahnschrift" panose="020B0502040204020203" pitchFamily="34" charset="0"/>
            </a:endParaRPr>
          </a:p>
          <a:p>
            <a:pPr indent="0" rtl="0">
              <a:spcBef>
                <a:spcPts val="0"/>
              </a:spcBef>
              <a:spcAft>
                <a:spcPts val="0"/>
              </a:spcAft>
              <a:buNone/>
            </a:pPr>
            <a:r>
              <a:rPr lang="uk-UA" b="0" i="0" u="none" strike="noStrike" dirty="0">
                <a:effectLst/>
                <a:latin typeface="Bahnschrift" panose="020B0502040204020203" pitchFamily="34" charset="0"/>
              </a:rPr>
              <a:t> </a:t>
            </a:r>
            <a:r>
              <a:rPr lang="en-US" b="0" i="0" u="none" strike="noStrike" dirty="0">
                <a:effectLst/>
                <a:latin typeface="Bahnschrift" panose="020B0502040204020203" pitchFamily="34" charset="0"/>
              </a:rPr>
              <a:t>To avoid risks, you should set all security alerts to high on your Web browser. Netscape Communicator and Internet Explorer display a lock when the Web page is secure and allow you to disable or delete “cookies”.</a:t>
            </a:r>
            <a:endParaRPr lang="en-US" b="0" dirty="0">
              <a:effectLst/>
              <a:latin typeface="Bahnschrift" panose="020B0502040204020203" pitchFamily="34" charset="0"/>
            </a:endParaRPr>
          </a:p>
          <a:p>
            <a:pPr indent="0" rtl="0">
              <a:spcBef>
                <a:spcPts val="0"/>
              </a:spcBef>
              <a:spcAft>
                <a:spcPts val="0"/>
              </a:spcAft>
              <a:buNone/>
            </a:pPr>
            <a:r>
              <a:rPr lang="en-US" b="0" i="0" u="none" strike="noStrike" dirty="0">
                <a:effectLst/>
                <a:latin typeface="Bahnschrift" panose="020B0502040204020203" pitchFamily="34" charset="0"/>
              </a:rPr>
              <a:t>If you use online bank services, make sure your bank uses digital certificates. A popular security standard is SET (secure electronic transactions).</a:t>
            </a:r>
            <a:endParaRPr lang="en-US" b="0" dirty="0">
              <a:effectLst/>
              <a:latin typeface="Bahnschrift" panose="020B0502040204020203" pitchFamily="34" charset="0"/>
            </a:endParaRPr>
          </a:p>
          <a:p>
            <a:pPr indent="0" rtl="0">
              <a:spcBef>
                <a:spcPts val="0"/>
              </a:spcBef>
              <a:spcAft>
                <a:spcPts val="0"/>
              </a:spcAft>
              <a:buNone/>
            </a:pPr>
            <a:r>
              <a:rPr lang="en-US" b="0" i="0" u="none" strike="noStrike" dirty="0">
                <a:effectLst/>
                <a:latin typeface="Bahnschrift" panose="020B0502040204020203" pitchFamily="34" charset="0"/>
              </a:rPr>
              <a:t>E-mail privacy</a:t>
            </a:r>
            <a:endParaRPr lang="en-US" b="0" dirty="0">
              <a:effectLst/>
              <a:latin typeface="Bahnschrift" panose="020B0502040204020203" pitchFamily="34" charset="0"/>
            </a:endParaRPr>
          </a:p>
          <a:p>
            <a:pPr indent="0" rtl="0">
              <a:spcBef>
                <a:spcPts val="0"/>
              </a:spcBef>
              <a:spcAft>
                <a:spcPts val="0"/>
              </a:spcAft>
              <a:buNone/>
            </a:pPr>
            <a:r>
              <a:rPr lang="en-US" b="0" i="0" u="none" strike="noStrike" dirty="0">
                <a:effectLst/>
                <a:latin typeface="Bahnschrift" panose="020B0502040204020203" pitchFamily="34" charset="0"/>
              </a:rPr>
              <a:t>Similarly, as your e-mail message travels across the net, it is copied temporarily on many computers in between. This means it can be read by unscrupulous people who illegally enter computer systems.</a:t>
            </a:r>
            <a:endParaRPr lang="en-US" b="0" dirty="0">
              <a:effectLst/>
              <a:latin typeface="Bahnschrift" panose="020B0502040204020203" pitchFamily="34" charset="0"/>
            </a:endParaRPr>
          </a:p>
          <a:p>
            <a:pPr indent="0" rtl="0">
              <a:spcBef>
                <a:spcPts val="0"/>
              </a:spcBef>
              <a:spcAft>
                <a:spcPts val="0"/>
              </a:spcAft>
              <a:buNone/>
            </a:pPr>
            <a:r>
              <a:rPr lang="uk-UA" b="0" i="0" u="none" strike="noStrike" dirty="0">
                <a:effectLst/>
                <a:latin typeface="Bahnschrift" panose="020B0502040204020203" pitchFamily="34" charset="0"/>
              </a:rPr>
              <a:t> </a:t>
            </a:r>
            <a:r>
              <a:rPr lang="en-US" b="0" i="0" u="none" strike="noStrike" dirty="0">
                <a:effectLst/>
                <a:latin typeface="Bahnschrift" panose="020B0502040204020203" pitchFamily="34" charset="0"/>
              </a:rPr>
              <a:t>The only way to protect a message is to put it in a sort of “envelope”, that is, to encode it with some form of encryption. A system designed to send e-mail privately is Pretty Good Privacy, a freeware program written by Phil Zimmerman.</a:t>
            </a:r>
            <a:endParaRPr lang="en-US" b="0" dirty="0">
              <a:effectLst/>
              <a:latin typeface="Bahnschrift" panose="020B0502040204020203" pitchFamily="34" charset="0"/>
            </a:endParaRPr>
          </a:p>
          <a:p>
            <a:pPr indent="0" rtl="0">
              <a:spcBef>
                <a:spcPts val="0"/>
              </a:spcBef>
              <a:spcAft>
                <a:spcPts val="0"/>
              </a:spcAft>
              <a:buNone/>
            </a:pPr>
            <a:r>
              <a:rPr lang="uk-UA" b="0" i="0" u="none" strike="noStrike" dirty="0">
                <a:effectLst/>
                <a:latin typeface="Bahnschrift" panose="020B0502040204020203" pitchFamily="34" charset="0"/>
              </a:rPr>
              <a:t> </a:t>
            </a:r>
            <a:r>
              <a:rPr lang="en-US" b="0" i="0" u="none" strike="noStrike" dirty="0">
                <a:effectLst/>
                <a:latin typeface="Bahnschrift" panose="020B0502040204020203" pitchFamily="34" charset="0"/>
              </a:rPr>
              <a:t>Network security. Private networks connected to the Internet can be attacked by intruders who attempt to take valuable information such as Social Security numbers, bank accounts or research and business reports.</a:t>
            </a:r>
            <a:endParaRPr lang="en-US" b="0" dirty="0">
              <a:effectLst/>
              <a:latin typeface="Bahnschrift" panose="020B0502040204020203" pitchFamily="34" charset="0"/>
            </a:endParaRPr>
          </a:p>
          <a:p>
            <a:pPr indent="0" rtl="0">
              <a:spcBef>
                <a:spcPts val="0"/>
              </a:spcBef>
              <a:spcAft>
                <a:spcPts val="0"/>
              </a:spcAft>
              <a:buNone/>
            </a:pPr>
            <a:r>
              <a:rPr lang="uk-UA" b="0" i="0" u="none" strike="noStrike" dirty="0">
                <a:effectLst/>
                <a:latin typeface="Bahnschrift" panose="020B0502040204020203" pitchFamily="34" charset="0"/>
              </a:rPr>
              <a:t> </a:t>
            </a:r>
            <a:r>
              <a:rPr lang="en-US" b="0" i="0" u="none" strike="noStrike" dirty="0">
                <a:effectLst/>
                <a:latin typeface="Bahnschrift" panose="020B0502040204020203" pitchFamily="34" charset="0"/>
              </a:rPr>
              <a:t>To protect crucial data, companies hire security consultants who </a:t>
            </a:r>
            <a:r>
              <a:rPr lang="en-US" b="0" i="0" u="none" strike="noStrike" dirty="0" err="1">
                <a:effectLst/>
                <a:latin typeface="Bahnschrift" panose="020B0502040204020203" pitchFamily="34" charset="0"/>
              </a:rPr>
              <a:t>analyse</a:t>
            </a:r>
            <a:r>
              <a:rPr lang="en-US" b="0" i="0" u="none" strike="noStrike" dirty="0">
                <a:effectLst/>
                <a:latin typeface="Bahnschrift" panose="020B0502040204020203" pitchFamily="34" charset="0"/>
              </a:rPr>
              <a:t> the risks and provide security solutions. The most common methods of protection are passwords for access control, encryption and decryption systems, and firewalls.</a:t>
            </a:r>
            <a:endParaRPr lang="en-US" b="0" dirty="0">
              <a:effectLst/>
              <a:latin typeface="Bahnschrift" panose="020B0502040204020203" pitchFamily="34" charset="0"/>
            </a:endParaRPr>
          </a:p>
          <a:p>
            <a:pPr indent="0" rtl="0">
              <a:spcBef>
                <a:spcPts val="0"/>
              </a:spcBef>
              <a:spcAft>
                <a:spcPts val="0"/>
              </a:spcAft>
              <a:buNone/>
            </a:pPr>
            <a:r>
              <a:rPr lang="en-US" b="1" i="0" u="none" strike="noStrike" dirty="0">
                <a:effectLst/>
                <a:latin typeface="Bahnschrift" panose="020B0502040204020203" pitchFamily="34" charset="0"/>
              </a:rPr>
              <a:t>Virus protection</a:t>
            </a:r>
            <a:endParaRPr lang="en-US" b="0" dirty="0">
              <a:effectLst/>
              <a:latin typeface="Bahnschrift" panose="020B0502040204020203" pitchFamily="34" charset="0"/>
            </a:endParaRPr>
          </a:p>
          <a:p>
            <a:pPr indent="0" rtl="0">
              <a:spcBef>
                <a:spcPts val="0"/>
              </a:spcBef>
              <a:spcAft>
                <a:spcPts val="0"/>
              </a:spcAft>
              <a:buNone/>
            </a:pPr>
            <a:r>
              <a:rPr lang="uk-UA" b="0" i="0" u="none" strike="noStrike" dirty="0">
                <a:effectLst/>
                <a:latin typeface="Bahnschrift" panose="020B0502040204020203" pitchFamily="34" charset="0"/>
              </a:rPr>
              <a:t> </a:t>
            </a:r>
            <a:r>
              <a:rPr lang="en-US" b="0" i="0" u="none" strike="noStrike" dirty="0">
                <a:effectLst/>
                <a:latin typeface="Bahnschrift" panose="020B0502040204020203" pitchFamily="34" charset="0"/>
              </a:rPr>
              <a:t>Viruses can enter a PC through files from disks, the Internet or bulletin board systems. If you want to protect your system, don’t open e-mail attachments from strangers and take care when downloading files from the Web. (Plain text e-mail alone can’t pass a virus.)</a:t>
            </a:r>
            <a:endParaRPr lang="en-US" b="0" dirty="0">
              <a:effectLst/>
              <a:latin typeface="Bahnschrift" panose="020B0502040204020203" pitchFamily="34" charset="0"/>
            </a:endParaRPr>
          </a:p>
          <a:p>
            <a:pPr indent="0" rtl="0">
              <a:spcBef>
                <a:spcPts val="0"/>
              </a:spcBef>
              <a:spcAft>
                <a:spcPts val="0"/>
              </a:spcAft>
              <a:buNone/>
            </a:pPr>
            <a:r>
              <a:rPr lang="uk-UA" b="0" i="0" u="none" strike="noStrike" dirty="0">
                <a:effectLst/>
                <a:latin typeface="Bahnschrift" panose="020B0502040204020203" pitchFamily="34" charset="0"/>
              </a:rPr>
              <a:t> </a:t>
            </a:r>
            <a:r>
              <a:rPr lang="en-US" b="0" i="0" u="none" strike="noStrike" dirty="0">
                <a:effectLst/>
                <a:latin typeface="Bahnschrift" panose="020B0502040204020203" pitchFamily="34" charset="0"/>
              </a:rPr>
              <a:t>Remember also to update your anti-virus software as often as possible, since new viruses are being created all the time.</a:t>
            </a:r>
            <a:br>
              <a:rPr lang="en-US" dirty="0">
                <a:latin typeface="Bahnschrift" panose="020B0502040204020203" pitchFamily="34" charset="0"/>
              </a:rPr>
            </a:br>
            <a:endParaRPr lang="ru-RU" dirty="0">
              <a:latin typeface="Bahnschrift" panose="020B0502040204020203"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cs typeface="Times New Roman" panose="02020603050405020304" pitchFamily="18" charset="0"/>
              </a:rPr>
              <a:t>5) Write a question for each situation.</a:t>
            </a:r>
            <a:endParaRPr lang="en-US" sz="1800" b="0" dirty="0">
              <a:effectLst/>
              <a:latin typeface="Times New Roman" panose="02020603050405020304" pitchFamily="18" charset="0"/>
              <a:cs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cs typeface="Times New Roman" panose="02020603050405020304" pitchFamily="18" charset="0"/>
              </a:rPr>
              <a:t>You meet Kate as she is leaving the swimming pool. You say:</a:t>
            </a:r>
          </a:p>
          <a:p>
            <a:pPr rtl="0">
              <a:spcBef>
                <a:spcPts val="0"/>
              </a:spcBef>
              <a:spcAft>
                <a:spcPts val="0"/>
              </a:spcAft>
            </a:pPr>
            <a:r>
              <a:rPr lang="en-US" sz="1800" b="0" i="0" u="none" strike="noStrike" dirty="0">
                <a:effectLst/>
                <a:latin typeface="Times New Roman" panose="02020603050405020304" pitchFamily="18" charset="0"/>
                <a:cs typeface="Times New Roman" panose="02020603050405020304" pitchFamily="18" charset="0"/>
              </a:rPr>
              <a:t>Hi, Kate. (you / swim?)</a:t>
            </a:r>
            <a:r>
              <a:rPr lang="en-US" sz="1800" b="0" i="0" u="sng" dirty="0">
                <a:effectLst/>
                <a:latin typeface="Times New Roman" panose="02020603050405020304" pitchFamily="18" charset="0"/>
                <a:cs typeface="Times New Roman" panose="02020603050405020304" pitchFamily="18" charset="0"/>
              </a:rPr>
              <a:t> Have you been swimming? </a:t>
            </a:r>
            <a:endParaRPr lang="en-US" sz="1800" b="0" dirty="0">
              <a:effectLst/>
              <a:latin typeface="Times New Roman" panose="02020603050405020304" pitchFamily="18" charset="0"/>
              <a:cs typeface="Times New Roman" panose="02020603050405020304" pitchFamily="18" charset="0"/>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cs typeface="Times New Roman" panose="02020603050405020304" pitchFamily="18" charset="0"/>
              </a:rPr>
              <a:t>You have arrived a little late to meet Ben who is waiting for you. You say:</a:t>
            </a:r>
          </a:p>
          <a:p>
            <a:pPr rtl="0">
              <a:spcBef>
                <a:spcPts val="0"/>
              </a:spcBef>
              <a:spcAft>
                <a:spcPts val="0"/>
              </a:spcAft>
            </a:pPr>
            <a:r>
              <a:rPr lang="en-US" sz="1800" b="0" i="0" u="none" strike="noStrike" dirty="0">
                <a:effectLst/>
                <a:latin typeface="Times New Roman" panose="02020603050405020304" pitchFamily="18" charset="0"/>
                <a:cs typeface="Times New Roman" panose="02020603050405020304" pitchFamily="18" charset="0"/>
              </a:rPr>
              <a:t>I’m sorry I’m late, Ben. (you / wait / long?) </a:t>
            </a:r>
            <a:r>
              <a:rPr lang="en-US" sz="1800" b="0" i="0" u="sng" dirty="0">
                <a:effectLst/>
                <a:latin typeface="Times New Roman" panose="02020603050405020304" pitchFamily="18" charset="0"/>
                <a:cs typeface="Times New Roman" panose="02020603050405020304" pitchFamily="18" charset="0"/>
              </a:rPr>
              <a:t>  </a:t>
            </a:r>
            <a:endParaRPr lang="en-US" sz="1800" b="0" dirty="0">
              <a:effectLst/>
              <a:latin typeface="Times New Roman" panose="02020603050405020304" pitchFamily="18" charset="0"/>
              <a:cs typeface="Times New Roman" panose="02020603050405020304" pitchFamily="18" charset="0"/>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cs typeface="Times New Roman" panose="02020603050405020304" pitchFamily="18" charset="0"/>
              </a:rPr>
              <a:t>Jane’s little boy comes into the house with a very dirty face and dirty hands. His mother says:</a:t>
            </a:r>
          </a:p>
          <a:p>
            <a:pPr rtl="0">
              <a:spcBef>
                <a:spcPts val="0"/>
              </a:spcBef>
              <a:spcAft>
                <a:spcPts val="0"/>
              </a:spcAft>
            </a:pPr>
            <a:r>
              <a:rPr lang="en-US" sz="1800" b="0" i="0" u="none" strike="noStrike" dirty="0">
                <a:effectLst/>
                <a:latin typeface="Times New Roman" panose="02020603050405020304" pitchFamily="18" charset="0"/>
                <a:cs typeface="Times New Roman" panose="02020603050405020304" pitchFamily="18" charset="0"/>
              </a:rPr>
              <a:t>Why are you so dirty? (what / you / do?) </a:t>
            </a:r>
            <a:r>
              <a:rPr lang="en-US" sz="1800" b="0" i="0" u="sng" dirty="0">
                <a:effectLst/>
                <a:latin typeface="Times New Roman" panose="02020603050405020304" pitchFamily="18" charset="0"/>
                <a:cs typeface="Times New Roman" panose="02020603050405020304" pitchFamily="18" charset="0"/>
              </a:rPr>
              <a:t>  </a:t>
            </a:r>
            <a:endParaRPr lang="en-US" sz="1800" b="0" dirty="0">
              <a:effectLst/>
              <a:latin typeface="Times New Roman" panose="02020603050405020304" pitchFamily="18" charset="0"/>
              <a:cs typeface="Times New Roman" panose="02020603050405020304" pitchFamily="18" charset="0"/>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cs typeface="Times New Roman" panose="02020603050405020304" pitchFamily="18" charset="0"/>
              </a:rPr>
              <a:t>You are in a shop and see Anna. You didn’t know she worked there. You say:</a:t>
            </a:r>
          </a:p>
          <a:p>
            <a:pPr rtl="0">
              <a:spcBef>
                <a:spcPts val="0"/>
              </a:spcBef>
              <a:spcAft>
                <a:spcPts val="0"/>
              </a:spcAft>
            </a:pPr>
            <a:r>
              <a:rPr lang="en-US" sz="1800" b="0" i="0" u="none" strike="noStrike" dirty="0">
                <a:effectLst/>
                <a:latin typeface="Times New Roman" panose="02020603050405020304" pitchFamily="18" charset="0"/>
                <a:cs typeface="Times New Roman" panose="02020603050405020304" pitchFamily="18" charset="0"/>
              </a:rPr>
              <a:t>Hi, Anna. (how long / you / work / here?) </a:t>
            </a:r>
            <a:r>
              <a:rPr lang="en-US" sz="1800" b="0" i="0" u="sng" dirty="0">
                <a:effectLst/>
                <a:latin typeface="Times New Roman" panose="02020603050405020304" pitchFamily="18" charset="0"/>
                <a:cs typeface="Times New Roman" panose="02020603050405020304" pitchFamily="18" charset="0"/>
              </a:rPr>
              <a:t>  </a:t>
            </a:r>
            <a:endParaRPr lang="en-US" sz="1800" b="0" dirty="0">
              <a:effectLst/>
              <a:latin typeface="Times New Roman" panose="02020603050405020304" pitchFamily="18" charset="0"/>
              <a:cs typeface="Times New Roman" panose="02020603050405020304" pitchFamily="18" charset="0"/>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cs typeface="Times New Roman" panose="02020603050405020304" pitchFamily="18" charset="0"/>
              </a:rPr>
              <a:t>A friend tells you about his job – he sells phones. You say:</a:t>
            </a:r>
          </a:p>
          <a:p>
            <a:r>
              <a:rPr lang="en-US" sz="1800" b="0" i="0" u="none" strike="noStrike" dirty="0">
                <a:effectLst/>
                <a:latin typeface="Times New Roman" panose="02020603050405020304" pitchFamily="18" charset="0"/>
                <a:cs typeface="Times New Roman" panose="02020603050405020304" pitchFamily="18" charset="0"/>
              </a:rPr>
              <a:t>You sell phones? (how long / you / do / that?) </a:t>
            </a:r>
            <a:r>
              <a:rPr lang="en-US" sz="1800" b="0" i="0" u="sng" dirty="0">
                <a:effectLst/>
                <a:latin typeface="Times New Roman" panose="02020603050405020304" pitchFamily="18" charset="0"/>
                <a:cs typeface="Times New Roman" panose="02020603050405020304" pitchFamily="18" charset="0"/>
              </a:rPr>
              <a:t>  </a:t>
            </a:r>
            <a:endParaRPr lang="ru-RU"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a:spcBef>
                <a:spcPts val="75"/>
              </a:spcBef>
              <a:spcAft>
                <a:spcPts val="0"/>
              </a:spcAft>
              <a:buNone/>
            </a:pPr>
            <a:r>
              <a:rPr lang="en-US" sz="1800" b="1" i="0" u="none" strike="noStrike" dirty="0">
                <a:effectLst/>
                <a:latin typeface="Times New Roman" panose="02020603050405020304" pitchFamily="18" charset="0"/>
              </a:rPr>
              <a:t> 6) Read the situations and complete the sentences.</a:t>
            </a:r>
            <a:endParaRPr lang="en-US"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raining. The rain started two hours ago. </a:t>
            </a:r>
          </a:p>
          <a:p>
            <a:pPr marL="0" indent="0" rtl="0">
              <a:spcBef>
                <a:spcPts val="0"/>
              </a:spcBef>
              <a:spcAft>
                <a:spcPts val="0"/>
              </a:spcAft>
              <a:buNone/>
            </a:pPr>
            <a:r>
              <a:rPr lang="en-US" sz="1800" b="0" i="0" u="none" strike="noStrike" dirty="0">
                <a:effectLst/>
                <a:latin typeface="Times New Roman" panose="02020603050405020304" pitchFamily="18" charset="0"/>
              </a:rPr>
              <a:t>It</a:t>
            </a:r>
            <a:r>
              <a:rPr lang="en-US" sz="1800" b="0" i="0" u="sng" dirty="0">
                <a:effectLst/>
                <a:latin typeface="Times New Roman" panose="02020603050405020304" pitchFamily="18" charset="0"/>
              </a:rPr>
              <a:t> ’s been raining</a:t>
            </a:r>
            <a:r>
              <a:rPr lang="en-US" sz="1800" b="0" i="0" u="none" strike="noStrike" dirty="0">
                <a:effectLst/>
                <a:latin typeface="Times New Roman" panose="02020603050405020304" pitchFamily="18" charset="0"/>
              </a:rPr>
              <a:t> for two hours.</a:t>
            </a:r>
            <a:endParaRPr lang="en-US"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We are waiting for the bus. We started waiting 20 minutes ago.</a:t>
            </a:r>
          </a:p>
          <a:p>
            <a:pPr marL="0" indent="0" rtl="0">
              <a:spcBef>
                <a:spcPts val="0"/>
              </a:spcBef>
              <a:spcAft>
                <a:spcPts val="0"/>
              </a:spcAft>
              <a:buNone/>
            </a:pPr>
            <a:r>
              <a:rPr lang="en-US" sz="1800" b="0" i="0" u="none" strike="noStrike" dirty="0">
                <a:effectLst/>
                <a:latin typeface="Times New Roman" panose="02020603050405020304" pitchFamily="18" charset="0"/>
              </a:rPr>
              <a:t>We</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for 20 minutes.</a:t>
            </a:r>
            <a:endParaRPr lang="en-US"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I’m learning Japanese. I started classes in December.</a:t>
            </a:r>
          </a:p>
          <a:p>
            <a:pPr marL="0" indent="0" rtl="0">
              <a:spcBef>
                <a:spcPts val="0"/>
              </a:spcBef>
              <a:spcAft>
                <a:spcPts val="0"/>
              </a:spcAft>
              <a:buNone/>
            </a:pPr>
            <a:r>
              <a:rPr lang="en-US" sz="1800" b="0" i="0" u="none" strike="noStrike" dirty="0">
                <a:effectLst/>
                <a:latin typeface="Times New Roman" panose="02020603050405020304" pitchFamily="18" charset="0"/>
              </a:rPr>
              <a:t> ______________ since December.</a:t>
            </a:r>
            <a:endParaRPr lang="en-US"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Jessica is working in a hotel. She started working there on 18 January.</a:t>
            </a:r>
          </a:p>
          <a:p>
            <a:pPr marL="0" indent="0" rtl="0">
              <a:spcBef>
                <a:spcPts val="0"/>
              </a:spcBef>
              <a:spcAft>
                <a:spcPts val="0"/>
              </a:spcAft>
              <a:buNone/>
            </a:pP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since 18 January.</a:t>
            </a:r>
            <a:endParaRPr lang="en-US"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Our friends always go to Italy for their holidays. The first time was years ago.</a:t>
            </a:r>
          </a:p>
          <a:p>
            <a:pPr marL="0" indent="0" rtl="0">
              <a:spcBef>
                <a:spcPts val="0"/>
              </a:spcBef>
              <a:spcAft>
                <a:spcPts val="0"/>
              </a:spcAft>
              <a:buNone/>
            </a:pP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for years.</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83</TotalTime>
  <Words>1691</Words>
  <Application>Microsoft Office PowerPoint</Application>
  <PresentationFormat>Экран (4:3)</PresentationFormat>
  <Paragraphs>107</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Bahnschrift</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1(2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23</cp:revision>
  <dcterms:created xsi:type="dcterms:W3CDTF">2023-02-25T18:05:02Z</dcterms:created>
  <dcterms:modified xsi:type="dcterms:W3CDTF">2023-08-04T13:23:34Z</dcterms:modified>
</cp:coreProperties>
</file>