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4" r:id="rId9"/>
    <p:sldId id="265" r:id="rId10"/>
    <p:sldId id="266" r:id="rId11"/>
    <p:sldId id="272" r:id="rId12"/>
    <p:sldId id="273" r:id="rId13"/>
    <p:sldId id="271"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p:cViewPr varScale="1">
        <p:scale>
          <a:sx n="72" d="100"/>
          <a:sy n="72" d="100"/>
        </p:scale>
        <p:origin x="94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a:t> 2 </a:t>
            </a:r>
            <a:r>
              <a:rPr lang="ru-RU" sz="2800" b="1" dirty="0"/>
              <a:t>(14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7) </a:t>
            </a:r>
            <a:r>
              <a:rPr lang="en-US" sz="1800" b="1" i="0" u="none" strike="noStrike" dirty="0">
                <a:effectLst/>
                <a:latin typeface="Times New Roman" panose="02020603050405020304" pitchFamily="18" charset="0"/>
              </a:rPr>
              <a:t>Complete the sentences with</a:t>
            </a:r>
            <a:r>
              <a:rPr lang="en-US" sz="1800" b="0" i="0" u="none" strike="noStrike" dirty="0">
                <a:effectLst/>
                <a:latin typeface="Times New Roman" panose="02020603050405020304" pitchFamily="18" charset="0"/>
              </a:rPr>
              <a:t> </a:t>
            </a:r>
            <a:r>
              <a:rPr lang="en-US" sz="1800" b="1" i="1" u="none" strike="noStrike" dirty="0">
                <a:effectLst/>
                <a:latin typeface="Times New Roman" panose="02020603050405020304" pitchFamily="18" charset="0"/>
              </a:rPr>
              <a:t>can/can’t/could/couldn’t</a:t>
            </a:r>
            <a:r>
              <a:rPr lang="en-US" sz="1800" b="0" i="0" u="none" strike="noStrike" dirty="0">
                <a:effectLst/>
                <a:latin typeface="Trebuchet MS" panose="020B0603020202020204" pitchFamily="34" charset="0"/>
              </a:rPr>
              <a:t> </a:t>
            </a:r>
            <a:r>
              <a:rPr lang="en-US" sz="1800" b="1" i="0" u="none" strike="noStrike" dirty="0">
                <a:effectLst/>
                <a:latin typeface="Times New Roman" panose="02020603050405020304" pitchFamily="18" charset="0"/>
              </a:rPr>
              <a:t>+ the following:</a:t>
            </a:r>
            <a:endParaRPr lang="uk-UA" sz="1800" b="1" i="0" u="none" strike="noStrike" dirty="0">
              <a:effectLst/>
              <a:latin typeface="Times New Roman" panose="02020603050405020304" pitchFamily="18" charset="0"/>
            </a:endParaRPr>
          </a:p>
          <a:p>
            <a:pPr marL="0" indent="0" rtl="0" fontAlgn="base">
              <a:spcBef>
                <a:spcPts val="0"/>
              </a:spcBef>
              <a:spcAft>
                <a:spcPts val="0"/>
              </a:spcAft>
              <a:buNone/>
            </a:pPr>
            <a:endParaRPr lang="uk-UA" sz="1800" b="1" dirty="0">
              <a:latin typeface="Times New Roman" panose="02020603050405020304" pitchFamily="18" charset="0"/>
            </a:endParaRPr>
          </a:p>
          <a:p>
            <a:pPr marL="0" indent="0" rtl="0" fontAlgn="base">
              <a:spcBef>
                <a:spcPts val="0"/>
              </a:spcBef>
              <a:spcAft>
                <a:spcPts val="0"/>
              </a:spcAft>
              <a:buNone/>
            </a:pP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afraid I</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can’t come</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to your party next week.</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When Dan was 16, he</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100 </a:t>
            </a:r>
            <a:r>
              <a:rPr lang="en-US" sz="1800" b="0" i="0" u="none" strike="noStrike" dirty="0" err="1">
                <a:effectLst/>
                <a:latin typeface="Times New Roman" panose="02020603050405020304" pitchFamily="18" charset="0"/>
              </a:rPr>
              <a:t>metres</a:t>
            </a:r>
            <a:r>
              <a:rPr lang="en-US" sz="1800" b="0" i="0" u="none" strike="noStrike" dirty="0">
                <a:effectLst/>
                <a:latin typeface="Times New Roman" panose="02020603050405020304" pitchFamily="18" charset="0"/>
              </a:rPr>
              <a:t> in 11 seconds.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‘Are you in a hurry?’ ‘No, I’ve got plenty of time.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don’t feel good this morning.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last night.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Can you speak a little louder?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you very well.</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was amazed when I heard the news.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it.</a:t>
            </a:r>
          </a:p>
        </p:txBody>
      </p:sp>
      <p:pic>
        <p:nvPicPr>
          <p:cNvPr id="5" name="Рисунок 4">
            <a:extLst>
              <a:ext uri="{FF2B5EF4-FFF2-40B4-BE49-F238E27FC236}">
                <a16:creationId xmlns:a16="http://schemas.microsoft.com/office/drawing/2014/main" id="{C5B56F6B-6D8B-280F-C4B1-F82E9E813489}"/>
              </a:ext>
            </a:extLst>
          </p:cNvPr>
          <p:cNvPicPr>
            <a:picLocks noChangeAspect="1"/>
          </p:cNvPicPr>
          <p:nvPr/>
        </p:nvPicPr>
        <p:blipFill>
          <a:blip r:embed="rId2"/>
          <a:stretch>
            <a:fillRect/>
          </a:stretch>
        </p:blipFill>
        <p:spPr>
          <a:xfrm>
            <a:off x="755576" y="836712"/>
            <a:ext cx="4320480" cy="31822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784976" cy="6072230"/>
          </a:xfrm>
        </p:spPr>
        <p:txBody>
          <a:bodyPr>
            <a:normAutofit/>
          </a:body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8) </a:t>
            </a:r>
            <a:r>
              <a:rPr lang="en-US" sz="1800" b="1" i="0" u="none" strike="noStrike" dirty="0">
                <a:effectLst/>
                <a:latin typeface="Times New Roman" panose="02020603050405020304" pitchFamily="18" charset="0"/>
              </a:rPr>
              <a:t>Complete the answers to the questions with</a:t>
            </a:r>
            <a:r>
              <a:rPr lang="en-US" sz="1800" b="0" i="0" u="none" strike="noStrike" dirty="0">
                <a:effectLst/>
                <a:latin typeface="Times New Roman" panose="02020603050405020304" pitchFamily="18" charset="0"/>
              </a:rPr>
              <a:t> </a:t>
            </a:r>
            <a:r>
              <a:rPr lang="en-US" sz="1800" b="1" i="1" u="none" strike="noStrike" dirty="0">
                <a:effectLst/>
                <a:latin typeface="Times New Roman" panose="02020603050405020304" pitchFamily="18" charset="0"/>
              </a:rPr>
              <a:t>was/were able to …</a:t>
            </a:r>
            <a:r>
              <a:rPr lang="en-US" sz="1800" b="0" i="0" u="none" strike="noStrike" dirty="0">
                <a:effectLst/>
                <a:latin typeface="Trebuchet MS" panose="020B0603020202020204" pitchFamily="34"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Did everybody escape from the fire?</a:t>
            </a:r>
          </a:p>
          <a:p>
            <a:pPr rtl="0">
              <a:spcBef>
                <a:spcPts val="0"/>
              </a:spcBef>
              <a:spcAft>
                <a:spcPts val="0"/>
              </a:spcAft>
            </a:pPr>
            <a:r>
              <a:rPr lang="en-US" sz="1800" b="0" i="0" u="none" strike="noStrike" dirty="0">
                <a:effectLst/>
                <a:latin typeface="Times New Roman" panose="02020603050405020304" pitchFamily="18" charset="0"/>
              </a:rPr>
              <a:t>   b: Yes. The fire spread quickly, but everybody</a:t>
            </a:r>
            <a:r>
              <a:rPr lang="en-US" sz="1800" b="0" i="0" u="sng" dirty="0">
                <a:effectLst/>
                <a:latin typeface="Times New Roman" panose="02020603050405020304" pitchFamily="18" charset="0"/>
              </a:rPr>
              <a:t>  was able to escape</a:t>
            </a:r>
            <a:r>
              <a:rPr lang="en-US" sz="1800" b="0" i="0" u="none" strike="noStrike" dirty="0">
                <a:effectLst/>
                <a:latin typeface="Times New Roman" panose="02020603050405020304" pitchFamily="18" charset="0"/>
              </a:rPr>
              <a:t>……………………………………</a:t>
            </a:r>
            <a:endParaRPr lang="en-US" sz="1400" b="0" dirty="0">
              <a:effectLst/>
            </a:endParaRPr>
          </a:p>
          <a:p>
            <a:pPr rtl="0" fontAlgn="base">
              <a:spcBef>
                <a:spcPts val="0"/>
              </a:spcBef>
              <a:spcAft>
                <a:spcPts val="0"/>
              </a:spcAft>
              <a:buFont typeface="+mj-lt"/>
              <a:buAutoNum type="arabicPeriod" startAt="2"/>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Did you finish your work this afternoon?</a:t>
            </a:r>
          </a:p>
          <a:p>
            <a:pPr rtl="0">
              <a:spcBef>
                <a:spcPts val="0"/>
              </a:spcBef>
              <a:spcAft>
                <a:spcPts val="0"/>
              </a:spcAft>
            </a:pPr>
            <a:r>
              <a:rPr lang="en-US" sz="1800" b="0" i="0" u="none" strike="noStrike" dirty="0">
                <a:effectLst/>
                <a:latin typeface="Times New Roman" panose="02020603050405020304" pitchFamily="18" charset="0"/>
              </a:rPr>
              <a:t>   b: Yes, there was nobody to disturb me, so I……………………………………………………………….</a:t>
            </a:r>
            <a:endParaRPr lang="en-US" sz="1400" b="0" dirty="0">
              <a:effectLst/>
            </a:endParaRPr>
          </a:p>
          <a:p>
            <a:pPr rtl="0" fontAlgn="base">
              <a:spcBef>
                <a:spcPts val="0"/>
              </a:spcBef>
              <a:spcAft>
                <a:spcPts val="0"/>
              </a:spcAft>
              <a:buFont typeface="+mj-lt"/>
              <a:buAutoNum type="arabicPeriod" startAt="3"/>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Did you solve the problem?</a:t>
            </a:r>
          </a:p>
          <a:p>
            <a:pPr rtl="0">
              <a:spcBef>
                <a:spcPts val="0"/>
              </a:spcBef>
              <a:spcAft>
                <a:spcPts val="0"/>
              </a:spcAft>
            </a:pPr>
            <a:r>
              <a:rPr lang="en-US" sz="1800" b="0" i="0" u="none" strike="noStrike" dirty="0">
                <a:effectLst/>
                <a:latin typeface="Times New Roman" panose="02020603050405020304" pitchFamily="18" charset="0"/>
              </a:rPr>
              <a:t>   b: Yes, we did. It wasn’t easy, but we……...…………………………………………………………………..</a:t>
            </a:r>
            <a:endParaRPr lang="en-US" sz="1400" b="0" dirty="0">
              <a:effectLst/>
            </a:endParaRPr>
          </a:p>
          <a:p>
            <a:pPr rtl="0" fontAlgn="base">
              <a:spcBef>
                <a:spcPts val="0"/>
              </a:spcBef>
              <a:spcAft>
                <a:spcPts val="0"/>
              </a:spcAft>
              <a:buFont typeface="+mj-lt"/>
              <a:buAutoNum type="arabicPeriod" startAt="4"/>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Did the thief get away?</a:t>
            </a:r>
          </a:p>
          <a:p>
            <a:pPr rtl="0">
              <a:spcBef>
                <a:spcPts val="0"/>
              </a:spcBef>
              <a:spcAft>
                <a:spcPts val="0"/>
              </a:spcAft>
            </a:pPr>
            <a:r>
              <a:rPr lang="en-US" sz="1800" b="0" i="0" u="none" strike="noStrike" dirty="0">
                <a:effectLst/>
                <a:latin typeface="Times New Roman" panose="02020603050405020304" pitchFamily="18" charset="0"/>
              </a:rPr>
              <a:t>   b: Yes. No-one </a:t>
            </a:r>
            <a:r>
              <a:rPr lang="en-US" sz="1800" b="0" i="0" u="none" strike="noStrike" dirty="0" err="1">
                <a:effectLst/>
                <a:latin typeface="Times New Roman" panose="02020603050405020304" pitchFamily="18" charset="0"/>
              </a:rPr>
              <a:t>realised</a:t>
            </a:r>
            <a:r>
              <a:rPr lang="en-US" sz="1800" b="0" i="0" u="none" strike="noStrike" dirty="0">
                <a:effectLst/>
                <a:latin typeface="Times New Roman" panose="02020603050405020304" pitchFamily="18" charset="0"/>
              </a:rPr>
              <a:t> what was happening and the</a:t>
            </a:r>
            <a:r>
              <a:rPr lang="uk-UA" sz="1800" b="0"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thief………………………………………………..</a:t>
            </a:r>
            <a:br>
              <a:rPr lang="en-US" sz="1400" dirty="0"/>
            </a:br>
            <a:endParaRPr lang="en-US" sz="1800" b="0" i="0" u="none" strike="noStrike" dirty="0">
              <a:effectLst/>
              <a:latin typeface="Times New Roman" panose="02020603050405020304" pitchFamily="18" charset="0"/>
            </a:endParaRPr>
          </a:p>
        </p:txBody>
      </p:sp>
    </p:spTree>
    <p:extLst>
      <p:ext uri="{BB962C8B-B14F-4D97-AF65-F5344CB8AC3E}">
        <p14:creationId xmlns:p14="http://schemas.microsoft.com/office/powerpoint/2010/main" val="3869810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784976" cy="6072230"/>
          </a:xfrm>
        </p:spPr>
        <p:txBody>
          <a:bodyPr>
            <a:normAutofit/>
          </a:body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9) </a:t>
            </a:r>
            <a:r>
              <a:rPr lang="en-US" sz="1800" b="1" i="0" u="none" strike="noStrike" dirty="0">
                <a:effectLst/>
                <a:latin typeface="Times New Roman" panose="02020603050405020304" pitchFamily="18" charset="0"/>
              </a:rPr>
              <a:t>Complete the sentences using </a:t>
            </a:r>
            <a:r>
              <a:rPr lang="en-US" sz="1800" b="1" i="1" u="none" strike="noStrike" dirty="0">
                <a:effectLst/>
                <a:latin typeface="Times New Roman" panose="02020603050405020304" pitchFamily="18" charset="0"/>
              </a:rPr>
              <a:t>could, couldn’t</a:t>
            </a:r>
            <a:r>
              <a:rPr lang="en-US" sz="1800" b="1" i="0" u="none" strike="noStrike" dirty="0">
                <a:effectLst/>
                <a:latin typeface="Times New Roman" panose="02020603050405020304" pitchFamily="18" charset="0"/>
              </a:rPr>
              <a:t> or </a:t>
            </a:r>
            <a:r>
              <a:rPr lang="en-US" sz="1800" b="1" i="1" u="none" strike="noStrike" dirty="0">
                <a:effectLst/>
                <a:latin typeface="Times New Roman" panose="02020603050405020304" pitchFamily="18" charset="0"/>
              </a:rPr>
              <a:t>managed to.</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My grandfather travelled a lot. He</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could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speak five languages.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looked everywhere for the book, but I</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couldn’t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find it.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They didn’t want to come with us at first, but we</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managed to</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persuade them.</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Jessica had hurt her foot and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walk very well.</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There was a small fire in the kitchen, but fortunately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put it out.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walls were thin and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hear people talking in the next room.</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ran my first marathon recently. It was very hard, but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finish.</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My grandmother loved music. She</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play the piano very well.</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wanted to go to the concert, but we</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get tickets.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A girl fell into the river, but some people</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pull her out. She’s all right now.</a:t>
            </a:r>
          </a:p>
        </p:txBody>
      </p:sp>
    </p:spTree>
    <p:extLst>
      <p:ext uri="{BB962C8B-B14F-4D97-AF65-F5344CB8AC3E}">
        <p14:creationId xmlns:p14="http://schemas.microsoft.com/office/powerpoint/2010/main" val="27255063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9(2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838200" y="2996952"/>
            <a:ext cx="7467600" cy="1285893"/>
          </a:xfrm>
        </p:spPr>
        <p:txBody>
          <a:bodyPr>
            <a:noAutofit/>
          </a:bodyPr>
          <a:lstStyle/>
          <a:p>
            <a:pPr marL="450215" algn="ctr" rtl="0">
              <a:spcBef>
                <a:spcPts val="0"/>
              </a:spcBef>
              <a:spcAft>
                <a:spcPts val="0"/>
              </a:spcAft>
            </a:pPr>
            <a:r>
              <a:rPr lang="en-US" sz="2800" b="1" i="0" u="none" strike="noStrike" dirty="0">
                <a:effectLst/>
                <a:latin typeface="Times New Roman" panose="02020603050405020304" pitchFamily="18" charset="0"/>
              </a:rPr>
              <a:t>Topic «Web Design. Direct and Reported </a:t>
            </a:r>
            <a:r>
              <a:rPr lang="en-US" sz="2800" b="1" i="0" u="none" strike="noStrike" dirty="0" err="1">
                <a:effectLst/>
                <a:latin typeface="Times New Roman" panose="02020603050405020304" pitchFamily="18" charset="0"/>
              </a:rPr>
              <a:t>Speech.Modal</a:t>
            </a:r>
            <a:r>
              <a:rPr lang="en-US" sz="2800" b="1" i="0" u="none" strike="noStrike" dirty="0">
                <a:effectLst/>
                <a:latin typeface="Times New Roman" panose="02020603050405020304" pitchFamily="18" charset="0"/>
              </a:rPr>
              <a:t> verbs 1.</a:t>
            </a:r>
            <a:r>
              <a:rPr lang="en-US" sz="2800" b="0" i="0" u="none" strike="noStrike" dirty="0">
                <a:effectLst/>
                <a:latin typeface="Calibri" panose="020F0502020204030204" pitchFamily="34" charset="0"/>
              </a:rPr>
              <a:t> </a:t>
            </a:r>
            <a:r>
              <a:rPr lang="en-US" sz="2800" b="1" i="0" u="none" strike="noStrike" dirty="0">
                <a:effectLst/>
                <a:latin typeface="Times New Roman" panose="02020603050405020304" pitchFamily="18" charset="0"/>
              </a:rPr>
              <a:t>» Grammar revision</a:t>
            </a:r>
            <a:endParaRPr lang="en-US" sz="2800"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rtl="0">
              <a:spcBef>
                <a:spcPts val="0"/>
              </a:spcBef>
              <a:spcAft>
                <a:spcPts val="0"/>
              </a:spcAft>
            </a:pPr>
            <a:r>
              <a:rPr lang="en-US" sz="1800" b="0" i="0" u="none" strike="noStrike" dirty="0">
                <a:effectLst/>
                <a:latin typeface="Times New Roman" panose="02020603050405020304" pitchFamily="18" charset="0"/>
              </a:rPr>
              <a:t>- to learn new vocabulary;</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sz="16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br>
              <a:rPr lang="en-US" sz="1600" b="0" dirty="0">
                <a:effectLst/>
              </a:rPr>
            </a:b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 Internet safety, Passive 3</a:t>
            </a:r>
            <a:r>
              <a:rPr lang="en-US" sz="1800" b="1"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5516" y="548680"/>
            <a:ext cx="8712968" cy="6480720"/>
          </a:xfrm>
        </p:spPr>
        <p:txBody>
          <a:bodyPr>
            <a:noAutofit/>
          </a:bodyPr>
          <a:lstStyle/>
          <a:p>
            <a:pPr marL="0" indent="0" algn="just" rtl="0">
              <a:spcBef>
                <a:spcPts val="0"/>
              </a:spcBef>
              <a:spcAft>
                <a:spcPts val="0"/>
              </a:spcAft>
              <a:buNone/>
            </a:pPr>
            <a:r>
              <a:rPr lang="en-US" sz="1300" b="1" i="0" u="none" strike="noStrike" dirty="0">
                <a:effectLst/>
                <a:latin typeface="Times New Roman" panose="02020603050405020304" pitchFamily="18" charset="0"/>
              </a:rPr>
              <a:t>Web Design</a:t>
            </a:r>
            <a:endParaRPr lang="uk-UA" sz="1300" dirty="0"/>
          </a:p>
          <a:p>
            <a:pPr marL="0" indent="0" algn="just" rtl="0">
              <a:spcBef>
                <a:spcPts val="0"/>
              </a:spcBef>
              <a:spcAft>
                <a:spcPts val="0"/>
              </a:spcAft>
              <a:buNone/>
            </a:pPr>
            <a:r>
              <a:rPr lang="uk-UA" sz="1300" b="0" i="0" u="none" strike="noStrike" dirty="0">
                <a:effectLst/>
                <a:latin typeface="Times New Roman" panose="02020603050405020304" pitchFamily="18" charset="0"/>
              </a:rPr>
              <a:t> </a:t>
            </a:r>
            <a:r>
              <a:rPr lang="en-US" sz="1300" b="0" i="0" u="none" strike="noStrike" dirty="0">
                <a:effectLst/>
                <a:latin typeface="Times New Roman" panose="02020603050405020304" pitchFamily="18" charset="0"/>
              </a:rPr>
              <a:t>Web design is a dynamic and creative field that focuses on creating visually appealing and user-friendly websites. In this digital age, where the online presence of businesses and individuals is crucial, effective web design plays a pivotal role in capturing attention, conveying information, and engaging visitors. In this article, we will explore the key aspects of web design and its significance in delivering exceptional online experiences. The Art and Science of Web Design:</a:t>
            </a:r>
            <a:endParaRPr lang="uk-UA" sz="1300" dirty="0"/>
          </a:p>
          <a:p>
            <a:pPr marL="0" indent="0" algn="just" rtl="0">
              <a:spcBef>
                <a:spcPts val="0"/>
              </a:spcBef>
              <a:spcAft>
                <a:spcPts val="0"/>
              </a:spcAft>
              <a:buNone/>
            </a:pPr>
            <a:r>
              <a:rPr lang="uk-UA" sz="1300" b="0" i="0" u="none" strike="noStrike" dirty="0">
                <a:effectLst/>
                <a:latin typeface="Times New Roman" panose="02020603050405020304" pitchFamily="18" charset="0"/>
              </a:rPr>
              <a:t> </a:t>
            </a:r>
            <a:r>
              <a:rPr lang="en-US" sz="1300" b="0" i="0" u="none" strike="noStrike" dirty="0">
                <a:effectLst/>
                <a:latin typeface="Times New Roman" panose="02020603050405020304" pitchFamily="18" charset="0"/>
              </a:rPr>
              <a:t>Web design encompasses a combination of artistic vision and technical expertise. It involves the process of conceptualizing, planning, and executing the visual layout, user interface, and interactive elements of a website. Web designers carefully consider factors such as color schemes, typography, graphics, and navigation to create a harmonious and visually appealing online presence.</a:t>
            </a:r>
            <a:endParaRPr lang="uk-UA" sz="1300" dirty="0"/>
          </a:p>
          <a:p>
            <a:pPr marL="0" indent="0" algn="just" rtl="0">
              <a:spcBef>
                <a:spcPts val="0"/>
              </a:spcBef>
              <a:spcAft>
                <a:spcPts val="0"/>
              </a:spcAft>
              <a:buNone/>
            </a:pPr>
            <a:r>
              <a:rPr lang="en-US" sz="1300" b="0" i="0" u="none" strike="noStrike" dirty="0">
                <a:effectLst/>
                <a:latin typeface="Times New Roman" panose="02020603050405020304" pitchFamily="18" charset="0"/>
              </a:rPr>
              <a:t>User-Centered Design Approach:</a:t>
            </a:r>
            <a:endParaRPr lang="uk-UA" sz="1300" dirty="0"/>
          </a:p>
          <a:p>
            <a:pPr marL="0" indent="0" algn="just" rtl="0">
              <a:spcBef>
                <a:spcPts val="0"/>
              </a:spcBef>
              <a:spcAft>
                <a:spcPts val="0"/>
              </a:spcAft>
              <a:buNone/>
            </a:pPr>
            <a:r>
              <a:rPr lang="uk-UA" sz="1300" b="0" i="0" u="none" strike="noStrike" dirty="0">
                <a:effectLst/>
                <a:latin typeface="Times New Roman" panose="02020603050405020304" pitchFamily="18" charset="0"/>
              </a:rPr>
              <a:t> </a:t>
            </a:r>
            <a:r>
              <a:rPr lang="en-US" sz="1300" b="0" i="0" u="none" strike="noStrike" dirty="0">
                <a:effectLst/>
                <a:latin typeface="Times New Roman" panose="02020603050405020304" pitchFamily="18" charset="0"/>
              </a:rPr>
              <a:t>A core principle of web design is to prioritize the needs and preferences of the end-users. User-centered design ensures that websites are intuitive, easy to navigate, and provide a seamless experience across different devices. Through research, analysis, and usability testing, web designers gain insights into user behavior, enabling them to create interfaces that are intuitive and enhance user engagement.</a:t>
            </a:r>
            <a:endParaRPr lang="uk-UA" sz="1300" dirty="0"/>
          </a:p>
          <a:p>
            <a:pPr marL="0" indent="0" algn="just" rtl="0">
              <a:spcBef>
                <a:spcPts val="0"/>
              </a:spcBef>
              <a:spcAft>
                <a:spcPts val="0"/>
              </a:spcAft>
              <a:buNone/>
            </a:pPr>
            <a:r>
              <a:rPr lang="en-US" sz="1300" b="0" i="0" u="none" strike="noStrike" dirty="0">
                <a:effectLst/>
                <a:latin typeface="Times New Roman" panose="02020603050405020304" pitchFamily="18" charset="0"/>
              </a:rPr>
              <a:t>Elements of Effective Web Design:</a:t>
            </a:r>
            <a:endParaRPr lang="uk-UA" sz="1300" dirty="0"/>
          </a:p>
          <a:p>
            <a:pPr marL="0" indent="0" algn="just" rtl="0">
              <a:spcBef>
                <a:spcPts val="0"/>
              </a:spcBef>
              <a:spcAft>
                <a:spcPts val="0"/>
              </a:spcAft>
              <a:buNone/>
            </a:pPr>
            <a:r>
              <a:rPr lang="uk-UA" sz="1300" b="0" i="0" u="none" strike="noStrike" dirty="0">
                <a:effectLst/>
                <a:latin typeface="Times New Roman" panose="02020603050405020304" pitchFamily="18" charset="0"/>
              </a:rPr>
              <a:t> </a:t>
            </a:r>
            <a:r>
              <a:rPr lang="en-US" sz="1300" b="0" i="0" u="none" strike="noStrike" dirty="0">
                <a:effectLst/>
                <a:latin typeface="Times New Roman" panose="02020603050405020304" pitchFamily="18" charset="0"/>
              </a:rPr>
              <a:t>a) Visual Appeal: Web design is responsible for creating a visually captivating experience that reflects the brand's identity and resonates with the target audience. Thoughtful use of color palettes, imagery, and typography enhances the website's aesthetic appeal and leaves a lasting impression on visitors.</a:t>
            </a:r>
            <a:endParaRPr lang="uk-UA" sz="1300" dirty="0"/>
          </a:p>
          <a:p>
            <a:pPr marL="0" indent="0" algn="just" rtl="0">
              <a:spcBef>
                <a:spcPts val="0"/>
              </a:spcBef>
              <a:spcAft>
                <a:spcPts val="0"/>
              </a:spcAft>
              <a:buNone/>
            </a:pPr>
            <a:r>
              <a:rPr lang="uk-UA" sz="1300" b="0" i="0" u="none" strike="noStrike" dirty="0">
                <a:effectLst/>
                <a:latin typeface="Times New Roman" panose="02020603050405020304" pitchFamily="18" charset="0"/>
              </a:rPr>
              <a:t> </a:t>
            </a:r>
            <a:r>
              <a:rPr lang="en-US" sz="1300" b="0" i="0" u="none" strike="noStrike" dirty="0">
                <a:effectLst/>
                <a:latin typeface="Times New Roman" panose="02020603050405020304" pitchFamily="18" charset="0"/>
              </a:rPr>
              <a:t>b) Responsive Design: With the proliferation of mobile devices, responsive design has become crucial. Websites must adapt seamlessly to different screen sizes and resolutions, ensuring optimal user experience across smartphones, tablets, and desktops.</a:t>
            </a:r>
            <a:endParaRPr lang="uk-UA" sz="1300" dirty="0"/>
          </a:p>
          <a:p>
            <a:pPr marL="0" indent="0" algn="just" rtl="0">
              <a:spcBef>
                <a:spcPts val="0"/>
              </a:spcBef>
              <a:spcAft>
                <a:spcPts val="0"/>
              </a:spcAft>
              <a:buNone/>
            </a:pPr>
            <a:r>
              <a:rPr lang="uk-UA" sz="1300" b="0" i="0" u="none" strike="noStrike" dirty="0">
                <a:effectLst/>
                <a:latin typeface="Times New Roman" panose="02020603050405020304" pitchFamily="18" charset="0"/>
              </a:rPr>
              <a:t> </a:t>
            </a:r>
            <a:r>
              <a:rPr lang="en-US" sz="1300" b="0" i="0" u="none" strike="noStrike" dirty="0">
                <a:effectLst/>
                <a:latin typeface="Times New Roman" panose="02020603050405020304" pitchFamily="18" charset="0"/>
              </a:rPr>
              <a:t>c) Intuitive Navigation: A well-designed website should have intuitive navigation that allows users to easily find information and navigate through different sections. Clear menus, logical page hierarchy, and search functionality contribute to a positive user experience.</a:t>
            </a:r>
            <a:endParaRPr lang="uk-UA" sz="1300" dirty="0"/>
          </a:p>
          <a:p>
            <a:pPr marL="0" indent="0" algn="just" rtl="0">
              <a:spcBef>
                <a:spcPts val="0"/>
              </a:spcBef>
              <a:spcAft>
                <a:spcPts val="0"/>
              </a:spcAft>
              <a:buNone/>
            </a:pPr>
            <a:r>
              <a:rPr lang="uk-UA" sz="1300" b="0" i="0" u="none" strike="noStrike" dirty="0">
                <a:effectLst/>
                <a:latin typeface="Times New Roman" panose="02020603050405020304" pitchFamily="18" charset="0"/>
              </a:rPr>
              <a:t> </a:t>
            </a:r>
            <a:r>
              <a:rPr lang="en-US" sz="1300" b="0" i="0" u="none" strike="noStrike" dirty="0">
                <a:effectLst/>
                <a:latin typeface="Times New Roman" panose="02020603050405020304" pitchFamily="18" charset="0"/>
              </a:rPr>
              <a:t>d) Content Organization: Effective web design involves structuring and organizing content in a logical manner. Information should be presented in a concise and easily digestible format, using headings, subheadings, bullet points, and visual elements to enhance readability.</a:t>
            </a:r>
            <a:endParaRPr lang="uk-UA" sz="1300" dirty="0"/>
          </a:p>
          <a:p>
            <a:pPr marL="0" indent="0" algn="just" rtl="0">
              <a:spcBef>
                <a:spcPts val="0"/>
              </a:spcBef>
              <a:spcAft>
                <a:spcPts val="0"/>
              </a:spcAft>
              <a:buNone/>
            </a:pPr>
            <a:r>
              <a:rPr lang="uk-UA" sz="1300" b="0" i="0" u="none" strike="noStrike" dirty="0">
                <a:effectLst/>
                <a:latin typeface="Times New Roman" panose="02020603050405020304" pitchFamily="18" charset="0"/>
              </a:rPr>
              <a:t> </a:t>
            </a:r>
            <a:r>
              <a:rPr lang="en-US" sz="1300" b="0" i="0" u="none" strike="noStrike" dirty="0">
                <a:effectLst/>
                <a:latin typeface="Times New Roman" panose="02020603050405020304" pitchFamily="18" charset="0"/>
              </a:rPr>
              <a:t>e) Call-to-Action (CTA): Web design includes strategically placing compelling CTAs throughout the website to encourage user engagement. Whether it's signing up for a newsletter, making a purchase, or contacting the business, CTAs guide users towards desired actions.</a:t>
            </a:r>
            <a:endParaRPr lang="en-US" sz="13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251520" y="260648"/>
            <a:ext cx="8712967" cy="6984776"/>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5) </a:t>
            </a:r>
            <a:r>
              <a:rPr lang="en-US" sz="1800" b="1" i="0" u="none" strike="noStrike" dirty="0">
                <a:effectLst/>
                <a:latin typeface="Times New Roman" panose="02020603050405020304" pitchFamily="18" charset="0"/>
              </a:rPr>
              <a:t>Complete the sentences using can or (be) able to. If can is not possible, use (be) able to.</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Gary has travelled a lot. He</a:t>
            </a:r>
            <a:r>
              <a:rPr lang="en-US" sz="1800" b="1" i="1" u="sng" strike="noStrike" dirty="0">
                <a:effectLst/>
                <a:latin typeface="Times New Roman" panose="02020603050405020304" pitchFamily="18" charset="0"/>
              </a:rPr>
              <a:t> can</a:t>
            </a:r>
            <a:r>
              <a:rPr lang="en-US" sz="1800" b="1" i="1"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speak five languages.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haven’t</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been able  to</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sleep very well recently.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Nicole</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drive, but she doesn’t have a car.</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used to</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stand on my head, but I can’t do it any more.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can’t understand Mark. I’ve never</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understand him.</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can’t see you on Friday, but I</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meet you on Saturday morning.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Ask Katherine about your problem. She might</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help you.</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 have to be careful in this part of the city. It</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be dangerous.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Michael has lived in Italy a long time, so he should</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speak Italian.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435280" cy="6072230"/>
          </a:xfrm>
        </p:spPr>
        <p:txBody>
          <a:bodyPr>
            <a:normAutofit/>
          </a:body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6) </a:t>
            </a:r>
            <a:r>
              <a:rPr lang="en-US" sz="1800" b="1" i="0" u="none" strike="noStrike" dirty="0">
                <a:effectLst/>
                <a:latin typeface="Times New Roman" panose="02020603050405020304" pitchFamily="18" charset="0"/>
              </a:rPr>
              <a:t>Write sentences about yourself using the ideas in brackets.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(something you used to be able to do)</a:t>
            </a:r>
          </a:p>
          <a:p>
            <a:pPr rtl="0">
              <a:spcBef>
                <a:spcPts val="0"/>
              </a:spcBef>
              <a:spcAft>
                <a:spcPts val="0"/>
              </a:spcAft>
            </a:pPr>
            <a:r>
              <a:rPr lang="en-US" sz="1800" b="1" i="1" u="sng" dirty="0">
                <a:effectLst/>
                <a:latin typeface="Times New Roman" panose="02020603050405020304" pitchFamily="18" charset="0"/>
              </a:rPr>
              <a:t>  I used to be able to sing well.</a:t>
            </a:r>
            <a:endParaRPr lang="en-US" sz="1600" b="0" dirty="0">
              <a:effectLst/>
            </a:endParaRPr>
          </a:p>
          <a:p>
            <a:pPr rtl="0" fontAlgn="base">
              <a:spcBef>
                <a:spcPts val="0"/>
              </a:spcBef>
              <a:spcAft>
                <a:spcPts val="0"/>
              </a:spcAft>
              <a:buFont typeface="+mj-lt"/>
              <a:buAutoNum type="arabicPeriod" startAt="2"/>
            </a:pPr>
            <a:r>
              <a:rPr lang="en-US" sz="1800" b="0" i="0" u="none" strike="noStrike" dirty="0">
                <a:effectLst/>
                <a:latin typeface="Times New Roman" panose="02020603050405020304" pitchFamily="18" charset="0"/>
              </a:rPr>
              <a:t>(something you used to be able to do)</a:t>
            </a:r>
          </a:p>
          <a:p>
            <a:pPr marL="0" indent="0" rtl="0">
              <a:spcBef>
                <a:spcPts val="0"/>
              </a:spcBef>
              <a:spcAft>
                <a:spcPts val="0"/>
              </a:spcAft>
              <a:buNone/>
            </a:pPr>
            <a:r>
              <a:rPr lang="en-US" sz="1800" b="0" i="0" u="none" strike="noStrike" dirty="0">
                <a:effectLst/>
                <a:latin typeface="Times New Roman" panose="02020603050405020304" pitchFamily="18" charset="0"/>
              </a:rPr>
              <a:t>I</a:t>
            </a:r>
            <a:r>
              <a:rPr lang="uk-UA" sz="1800" b="0"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used………………………………………………………………………………………</a:t>
            </a:r>
            <a:endParaRPr lang="en-US" sz="1600" b="0" dirty="0">
              <a:effectLst/>
            </a:endParaRPr>
          </a:p>
          <a:p>
            <a:pPr rtl="0" fontAlgn="base">
              <a:spcBef>
                <a:spcPts val="0"/>
              </a:spcBef>
              <a:spcAft>
                <a:spcPts val="0"/>
              </a:spcAft>
              <a:buFont typeface="+mj-lt"/>
              <a:buAutoNum type="arabicPeriod" startAt="3"/>
            </a:pPr>
            <a:r>
              <a:rPr lang="en-US" sz="1800" b="0" i="0" u="none" strike="noStrike" dirty="0">
                <a:effectLst/>
                <a:latin typeface="Times New Roman" panose="02020603050405020304" pitchFamily="18" charset="0"/>
              </a:rPr>
              <a:t>(something you would like to be able to do)</a:t>
            </a:r>
          </a:p>
          <a:p>
            <a:pPr rtl="0">
              <a:spcBef>
                <a:spcPts val="0"/>
              </a:spcBef>
              <a:spcAft>
                <a:spcPts val="0"/>
              </a:spcAft>
            </a:pPr>
            <a:r>
              <a:rPr lang="en-US" sz="1800" b="0" i="0" u="none" strike="noStrike" dirty="0">
                <a:effectLst/>
                <a:latin typeface="Times New Roman" panose="02020603050405020304" pitchFamily="18" charset="0"/>
              </a:rPr>
              <a:t>I’d……………………………………………………………………………………………......</a:t>
            </a:r>
            <a:endParaRPr lang="en-US" sz="1600" b="0" dirty="0">
              <a:effectLst/>
            </a:endParaRPr>
          </a:p>
          <a:p>
            <a:pPr rtl="0" fontAlgn="base">
              <a:spcBef>
                <a:spcPts val="0"/>
              </a:spcBef>
              <a:spcAft>
                <a:spcPts val="0"/>
              </a:spcAft>
              <a:buFont typeface="+mj-lt"/>
              <a:buAutoNum type="arabicPeriod" startAt="4"/>
            </a:pPr>
            <a:r>
              <a:rPr lang="en-US" sz="1800" b="0" i="0" u="none" strike="noStrike" dirty="0">
                <a:effectLst/>
                <a:latin typeface="Times New Roman" panose="02020603050405020304" pitchFamily="18" charset="0"/>
              </a:rPr>
              <a:t>(something you have never been able to do)</a:t>
            </a:r>
          </a:p>
          <a:p>
            <a:pPr rtl="0">
              <a:spcBef>
                <a:spcPts val="0"/>
              </a:spcBef>
              <a:spcAft>
                <a:spcPts val="0"/>
              </a:spcAft>
            </a:pPr>
            <a:r>
              <a:rPr lang="en-US" sz="1800" b="0" i="0" u="none" strike="noStrike" dirty="0">
                <a:effectLst/>
                <a:latin typeface="Times New Roman" panose="02020603050405020304" pitchFamily="18" charset="0"/>
              </a:rPr>
              <a:t>I’ve……………………………………………………………………………………………….</a:t>
            </a:r>
            <a:endParaRPr lang="en-US" sz="1600" b="0" dirty="0">
              <a:effectLst/>
            </a:endParaRPr>
          </a:p>
          <a:p>
            <a:br>
              <a:rPr lang="en-US" sz="1600" dirty="0"/>
            </a:br>
            <a:endParaRPr lang="en-US" sz="1800" b="0" i="0" u="none" strike="noStrike" dirty="0">
              <a:effectLst/>
              <a:latin typeface="Times New Roman" panose="02020603050405020304"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196</TotalTime>
  <Words>1615</Words>
  <Application>Microsoft Office PowerPoint</Application>
  <PresentationFormat>Экран (4:3)</PresentationFormat>
  <Paragraphs>95</Paragraphs>
  <Slides>13</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13</vt:i4>
      </vt:variant>
    </vt:vector>
  </HeadingPairs>
  <TitlesOfParts>
    <vt:vector size="21" baseType="lpstr">
      <vt:lpstr>Arial</vt:lpstr>
      <vt:lpstr>Bahnschrift</vt:lpstr>
      <vt:lpstr>Calibri</vt:lpstr>
      <vt:lpstr>Century Gothic</vt:lpstr>
      <vt:lpstr>Times New Roman</vt:lpstr>
      <vt:lpstr>Trebuchet MS</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9(2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130</cp:revision>
  <dcterms:created xsi:type="dcterms:W3CDTF">2023-02-25T18:05:02Z</dcterms:created>
  <dcterms:modified xsi:type="dcterms:W3CDTF">2023-08-04T17:34:41Z</dcterms:modified>
</cp:coreProperties>
</file>