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2" r:id="rId8"/>
    <p:sldId id="272" r:id="rId9"/>
    <p:sldId id="264" r:id="rId10"/>
    <p:sldId id="265" r:id="rId11"/>
    <p:sldId id="266" r:id="rId12"/>
    <p:sldId id="271"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4" autoAdjust="0"/>
    <p:restoredTop sz="94660"/>
  </p:normalViewPr>
  <p:slideViewPr>
    <p:cSldViewPr>
      <p:cViewPr varScale="1">
        <p:scale>
          <a:sx n="108" d="100"/>
          <a:sy n="108" d="100"/>
        </p:scale>
        <p:origin x="170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655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5650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2855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205074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460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3629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6847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80630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11686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3620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99462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3671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7678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9350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8764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0549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04.08.2023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0030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04.08.2023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97741075"/>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02946" y="386615"/>
            <a:ext cx="8338108" cy="4084506"/>
          </a:xfrm>
        </p:spPr>
        <p:txBody>
          <a:bodyPr>
            <a:noAutofit/>
          </a:bodyPr>
          <a:lstStyle/>
          <a:p>
            <a:r>
              <a:rPr lang="ru-RU" sz="3600" dirty="0" err="1">
                <a:effectLst/>
                <a:latin typeface="Bahnschrift" panose="020B0502040204020203" pitchFamily="34" charset="0"/>
              </a:rPr>
              <a:t>Презентації</a:t>
            </a:r>
            <a:r>
              <a:rPr lang="ru-RU" sz="3600" dirty="0">
                <a:effectLst/>
                <a:latin typeface="Bahnschrift" panose="020B0502040204020203" pitchFamily="34" charset="0"/>
              </a:rPr>
              <a:t> практичних занять з </a:t>
            </a:r>
            <a:r>
              <a:rPr lang="ru-RU" sz="3600" dirty="0" err="1">
                <a:effectLst/>
                <a:latin typeface="Bahnschrift" panose="020B0502040204020203" pitchFamily="34" charset="0"/>
              </a:rPr>
              <a:t>дисципліни</a:t>
            </a:r>
            <a:r>
              <a:rPr lang="ru-RU" sz="3600" dirty="0">
                <a:effectLst/>
                <a:latin typeface="Bahnschrift" panose="020B0502040204020203" pitchFamily="34" charset="0"/>
              </a:rPr>
              <a:t> «Іноземна мова»</a:t>
            </a:r>
            <a:br>
              <a:rPr lang="ru-RU" sz="3600" dirty="0">
                <a:effectLst/>
                <a:latin typeface="Bahnschrift" panose="020B0502040204020203" pitchFamily="34" charset="0"/>
              </a:rPr>
            </a:br>
            <a:r>
              <a:rPr lang="uk-UA" sz="3600" dirty="0">
                <a:effectLst/>
                <a:latin typeface="Bahnschrift" panose="020B0502040204020203" pitchFamily="34" charset="0"/>
              </a:rPr>
              <a:t>з </a:t>
            </a:r>
            <a:r>
              <a:rPr lang="ru-RU" sz="3600" dirty="0">
                <a:effectLst/>
                <a:latin typeface="Bahnschrift" panose="020B0502040204020203" pitchFamily="34" charset="0"/>
              </a:rPr>
              <a:t>галузі </a:t>
            </a:r>
            <a:r>
              <a:rPr lang="ru-RU" sz="3600" dirty="0" err="1">
                <a:effectLst/>
                <a:latin typeface="Bahnschrift" panose="020B0502040204020203" pitchFamily="34" charset="0"/>
              </a:rPr>
              <a:t>знань</a:t>
            </a:r>
            <a:r>
              <a:rPr lang="ru-RU" sz="3600" dirty="0">
                <a:effectLst/>
                <a:latin typeface="Bahnschrift" panose="020B0502040204020203" pitchFamily="34" charset="0"/>
              </a:rPr>
              <a:t> 12 «</a:t>
            </a:r>
            <a:r>
              <a:rPr lang="ru-RU" sz="3600" dirty="0" err="1">
                <a:effectLst/>
                <a:latin typeface="Bahnschrift" panose="020B0502040204020203" pitchFamily="34" charset="0"/>
              </a:rPr>
              <a:t>Інформаційні</a:t>
            </a:r>
            <a:r>
              <a:rPr lang="ru-RU" sz="3600" dirty="0">
                <a:effectLst/>
                <a:latin typeface="Bahnschrift" panose="020B0502040204020203" pitchFamily="34" charset="0"/>
              </a:rPr>
              <a:t> </a:t>
            </a:r>
            <a:r>
              <a:rPr lang="ru-RU" sz="3600" dirty="0" err="1">
                <a:effectLst/>
                <a:latin typeface="Bahnschrift" panose="020B0502040204020203" pitchFamily="34" charset="0"/>
              </a:rPr>
              <a:t>технології</a:t>
            </a:r>
            <a:r>
              <a:rPr lang="ru-RU" sz="3600" dirty="0">
                <a:effectLst/>
                <a:latin typeface="Bahnschrift" panose="020B0502040204020203" pitchFamily="34" charset="0"/>
              </a:rPr>
              <a:t>»</a:t>
            </a:r>
            <a:br>
              <a:rPr lang="ru-RU" sz="3600" dirty="0">
                <a:effectLst/>
                <a:latin typeface="Bahnschrift" panose="020B0502040204020203" pitchFamily="34" charset="0"/>
              </a:rPr>
            </a:br>
            <a:r>
              <a:rPr lang="ru-RU" sz="3600" dirty="0">
                <a:effectLst/>
                <a:latin typeface="Bahnschrift" panose="020B0502040204020203" pitchFamily="34" charset="0"/>
              </a:rPr>
              <a:t>спеціальності : </a:t>
            </a:r>
            <a:r>
              <a:rPr lang="uk-UA" sz="3600" dirty="0">
                <a:effectLst/>
                <a:latin typeface="Bahnschrift" panose="020B0502040204020203" pitchFamily="34" charset="0"/>
              </a:rPr>
              <a:t>122</a:t>
            </a:r>
            <a:r>
              <a:rPr lang="ru-RU" sz="3600" dirty="0">
                <a:effectLst/>
                <a:latin typeface="Bahnschrift" panose="020B0502040204020203" pitchFamily="34" charset="0"/>
              </a:rPr>
              <a:t>. Комп</a:t>
            </a:r>
            <a:r>
              <a:rPr lang="en-US" sz="3600" dirty="0">
                <a:latin typeface="Bahnschrift" panose="020B0502040204020203" pitchFamily="34" charset="0"/>
              </a:rPr>
              <a:t>’</a:t>
            </a:r>
            <a:r>
              <a:rPr lang="uk-UA" sz="3600" dirty="0" err="1">
                <a:latin typeface="Bahnschrift" panose="020B0502040204020203" pitchFamily="34" charset="0"/>
              </a:rPr>
              <a:t>ютерні</a:t>
            </a:r>
            <a:r>
              <a:rPr lang="uk-UA" sz="3600" dirty="0">
                <a:latin typeface="Bahnschrift" panose="020B0502040204020203" pitchFamily="34" charset="0"/>
              </a:rPr>
              <a:t> науки</a:t>
            </a:r>
            <a:endParaRPr lang="ru-RU" sz="3600" dirty="0">
              <a:latin typeface="Bahnschrift" panose="020B0502040204020203" pitchFamily="34" charset="0"/>
            </a:endParaRPr>
          </a:p>
        </p:txBody>
      </p:sp>
      <p:sp>
        <p:nvSpPr>
          <p:cNvPr id="3" name="Подзаголовок 2"/>
          <p:cNvSpPr>
            <a:spLocks noGrp="1"/>
          </p:cNvSpPr>
          <p:nvPr>
            <p:ph type="subTitle" idx="1"/>
          </p:nvPr>
        </p:nvSpPr>
        <p:spPr>
          <a:xfrm>
            <a:off x="1071538" y="4429132"/>
            <a:ext cx="6480048" cy="1752600"/>
          </a:xfrm>
        </p:spPr>
        <p:txBody>
          <a:bodyPr>
            <a:normAutofit fontScale="70000" lnSpcReduction="20000"/>
          </a:bodyPr>
          <a:lstStyle/>
          <a:p>
            <a:endParaRPr lang="uk-UA" sz="2800" dirty="0"/>
          </a:p>
          <a:p>
            <a:endParaRPr lang="uk-UA" sz="2800" dirty="0"/>
          </a:p>
          <a:p>
            <a:endParaRPr lang="uk-UA" sz="2800" dirty="0"/>
          </a:p>
          <a:p>
            <a:r>
              <a:rPr lang="uk-UA" sz="2800" dirty="0"/>
              <a:t>Семестр 7,8 (56 годин)</a:t>
            </a:r>
            <a:br>
              <a:rPr lang="ru-RU" sz="2800" dirty="0"/>
            </a:br>
            <a:r>
              <a:rPr lang="ru-RU" sz="2800" b="1" dirty="0" err="1"/>
              <a:t>Атестація</a:t>
            </a:r>
            <a:r>
              <a:rPr lang="ru-RU" sz="2800" b="1" dirty="0"/>
              <a:t> 1 (14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marL="0" indent="0" rtl="0" fontAlgn="base">
              <a:spcBef>
                <a:spcPts val="0"/>
              </a:spcBef>
              <a:spcAft>
                <a:spcPts val="0"/>
              </a:spcAft>
              <a:buNone/>
            </a:pPr>
            <a:r>
              <a:rPr lang="uk-UA" sz="1800" b="1" i="0" u="none" strike="noStrike" dirty="0">
                <a:effectLst/>
                <a:latin typeface="Times New Roman" panose="02020603050405020304" pitchFamily="18" charset="0"/>
              </a:rPr>
              <a:t>6) </a:t>
            </a:r>
            <a:r>
              <a:rPr lang="en-US" sz="1800" b="1" i="0" u="none" strike="noStrike" dirty="0">
                <a:effectLst/>
                <a:latin typeface="Times New Roman" panose="02020603050405020304" pitchFamily="18" charset="0"/>
              </a:rPr>
              <a:t>Make sentences from the words in brackets. Sometimes the verb is active, sometimes passive.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There’s somebody behind us. (We / follow) </a:t>
            </a:r>
            <a:r>
              <a:rPr lang="en-US" sz="1800" b="0" i="0" u="sng" strike="noStrike" dirty="0">
                <a:effectLst/>
                <a:latin typeface="Times New Roman" panose="02020603050405020304" pitchFamily="18" charset="0"/>
              </a:rPr>
              <a:t> We’re being followed.  </a:t>
            </a:r>
            <a:endParaRPr lang="en-US" sz="1800" b="0"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This door is a different </a:t>
            </a:r>
            <a:r>
              <a:rPr lang="en-US" sz="1800" b="0" i="0" u="none" strike="noStrike" dirty="0" err="1">
                <a:effectLst/>
                <a:latin typeface="Times New Roman" panose="02020603050405020304" pitchFamily="18" charset="0"/>
              </a:rPr>
              <a:t>colour</a:t>
            </a:r>
            <a:r>
              <a:rPr lang="en-US" sz="1800" b="0" i="0" u="none" strike="noStrike" dirty="0">
                <a:effectLst/>
                <a:latin typeface="Times New Roman" panose="02020603050405020304" pitchFamily="18" charset="0"/>
              </a:rPr>
              <a:t>, isn’t it? (you / paint?)</a:t>
            </a:r>
            <a:r>
              <a:rPr lang="en-US" sz="1800" b="0" i="0" u="sng" strike="noStrike" dirty="0">
                <a:effectLst/>
                <a:latin typeface="Times New Roman" panose="02020603050405020304" pitchFamily="18" charset="0"/>
              </a:rPr>
              <a:t> Have you painted it?  </a:t>
            </a:r>
            <a:endParaRPr lang="en-US" sz="1800" b="0"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My bike has disappeared. (It / steal!) It </a:t>
            </a:r>
            <a:r>
              <a:rPr lang="en-US" sz="1800" b="0" i="0" u="sng" strike="noStrike" dirty="0">
                <a:effectLst/>
                <a:latin typeface="Times New Roman" panose="02020603050405020304" pitchFamily="18" charset="0"/>
              </a:rPr>
              <a:t> </a:t>
            </a:r>
            <a:endParaRPr lang="en-US" sz="1800" b="0"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My umbrella has disappeared. (Somebody / take) Somebody </a:t>
            </a:r>
            <a:r>
              <a:rPr lang="en-US" sz="1800" b="0" i="0" u="sng" strike="noStrike" dirty="0">
                <a:effectLst/>
                <a:latin typeface="Times New Roman" panose="02020603050405020304" pitchFamily="18" charset="0"/>
              </a:rPr>
              <a:t>   </a:t>
            </a:r>
            <a:endParaRPr lang="en-US" sz="1800" b="0"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A </a:t>
            </a:r>
            <a:r>
              <a:rPr lang="en-US" sz="1800" b="0" i="0" u="none" strike="noStrike" dirty="0" err="1">
                <a:effectLst/>
                <a:latin typeface="Times New Roman" panose="02020603050405020304" pitchFamily="18" charset="0"/>
              </a:rPr>
              <a:t>neighbour</a:t>
            </a:r>
            <a:r>
              <a:rPr lang="en-US" sz="1800" b="0" i="0" u="none" strike="noStrike" dirty="0">
                <a:effectLst/>
                <a:latin typeface="Times New Roman" panose="02020603050405020304" pitchFamily="18" charset="0"/>
              </a:rPr>
              <a:t> of mine disappeared six months ago.</a:t>
            </a:r>
          </a:p>
          <a:p>
            <a:pPr marL="0" indent="0" rtl="0">
              <a:spcBef>
                <a:spcPts val="0"/>
              </a:spcBef>
              <a:spcAft>
                <a:spcPts val="0"/>
              </a:spcAft>
              <a:buNone/>
            </a:pPr>
            <a:r>
              <a:rPr lang="en-US" sz="1800" b="0" i="0" u="none" strike="noStrike" dirty="0">
                <a:effectLst/>
                <a:latin typeface="Times New Roman" panose="02020603050405020304" pitchFamily="18" charset="0"/>
              </a:rPr>
              <a:t>(He / not / see / since then) He </a:t>
            </a:r>
            <a:r>
              <a:rPr lang="en-US" sz="1800" b="0" i="0" u="sng" dirty="0">
                <a:effectLst/>
                <a:latin typeface="Times New Roman" panose="02020603050405020304" pitchFamily="18" charset="0"/>
              </a:rPr>
              <a:t>  </a:t>
            </a:r>
            <a:endParaRPr lang="en-US" sz="1600" b="0" dirty="0">
              <a:effectLst/>
            </a:endParaRPr>
          </a:p>
          <a:p>
            <a:pPr rtl="0" fontAlgn="base">
              <a:spcBef>
                <a:spcPts val="0"/>
              </a:spcBef>
              <a:spcAft>
                <a:spcPts val="0"/>
              </a:spcAft>
              <a:buFont typeface="+mj-lt"/>
              <a:buAutoNum type="arabicPeriod" startAt="6"/>
            </a:pPr>
            <a:r>
              <a:rPr lang="en-US" sz="1800" b="0" i="0" u="none" strike="noStrike" dirty="0">
                <a:effectLst/>
                <a:latin typeface="Times New Roman" panose="02020603050405020304" pitchFamily="18" charset="0"/>
              </a:rPr>
              <a:t>I wonder how Jessica is these days.</a:t>
            </a:r>
          </a:p>
          <a:p>
            <a:pPr marL="0" indent="0" rtl="0">
              <a:spcBef>
                <a:spcPts val="0"/>
              </a:spcBef>
              <a:spcAft>
                <a:spcPts val="0"/>
              </a:spcAft>
              <a:buNone/>
            </a:pPr>
            <a:r>
              <a:rPr lang="en-US" sz="1800" b="0" i="0" u="none" strike="noStrike" dirty="0">
                <a:effectLst/>
                <a:latin typeface="Times New Roman" panose="02020603050405020304" pitchFamily="18" charset="0"/>
              </a:rPr>
              <a:t>(I / not / see / for ages) I </a:t>
            </a:r>
            <a:r>
              <a:rPr lang="en-US" sz="1800" b="0" i="0" u="sng" dirty="0">
                <a:effectLst/>
                <a:latin typeface="Times New Roman" panose="02020603050405020304" pitchFamily="18" charset="0"/>
              </a:rPr>
              <a:t>  </a:t>
            </a:r>
            <a:endParaRPr lang="en-US" sz="1600" b="0" dirty="0">
              <a:effectLst/>
            </a:endParaRPr>
          </a:p>
          <a:p>
            <a:pPr rtl="0" fontAlgn="base">
              <a:spcBef>
                <a:spcPts val="0"/>
              </a:spcBef>
              <a:spcAft>
                <a:spcPts val="0"/>
              </a:spcAft>
              <a:buFont typeface="+mj-lt"/>
              <a:buAutoNum type="arabicPeriod" startAt="7"/>
            </a:pPr>
            <a:r>
              <a:rPr lang="en-US" sz="1800" b="0" i="0" u="none" strike="noStrike" dirty="0">
                <a:effectLst/>
                <a:latin typeface="Times New Roman" panose="02020603050405020304" pitchFamily="18" charset="0"/>
              </a:rPr>
              <a:t>A friend of mine was stung by a bee recently.</a:t>
            </a:r>
          </a:p>
          <a:p>
            <a:pPr marL="0" indent="0" rtl="0">
              <a:spcBef>
                <a:spcPts val="0"/>
              </a:spcBef>
              <a:spcAft>
                <a:spcPts val="0"/>
              </a:spcAft>
              <a:buNone/>
            </a:pPr>
            <a:r>
              <a:rPr lang="en-US" sz="1800" b="0" i="0" u="none" strike="noStrike" dirty="0">
                <a:effectLst/>
                <a:latin typeface="Times New Roman" panose="02020603050405020304" pitchFamily="18" charset="0"/>
              </a:rPr>
              <a:t>(you / ever / sting / bee?)</a:t>
            </a:r>
            <a:r>
              <a:rPr lang="en-US" sz="1800" b="0" i="0" u="sng" dirty="0">
                <a:effectLst/>
                <a:latin typeface="Times New Roman" panose="02020603050405020304" pitchFamily="18" charset="0"/>
              </a:rPr>
              <a:t> </a:t>
            </a:r>
            <a:r>
              <a:rPr lang="en-US" sz="1800" b="0" i="0" u="none" strike="noStrike" dirty="0">
                <a:effectLst/>
                <a:latin typeface="Times New Roman" panose="02020603050405020304" pitchFamily="18" charset="0"/>
              </a:rPr>
              <a:t>you </a:t>
            </a:r>
            <a:r>
              <a:rPr lang="en-US" sz="1800" b="0" i="0" u="sng" dirty="0">
                <a:effectLst/>
                <a:latin typeface="Times New Roman" panose="02020603050405020304" pitchFamily="18" charset="0"/>
              </a:rPr>
              <a:t>  </a:t>
            </a:r>
            <a:endParaRPr lang="en-US" sz="1600" b="0" dirty="0">
              <a:effectLst/>
            </a:endParaRPr>
          </a:p>
          <a:p>
            <a:pPr rtl="0" fontAlgn="base">
              <a:spcBef>
                <a:spcPts val="0"/>
              </a:spcBef>
              <a:spcAft>
                <a:spcPts val="0"/>
              </a:spcAft>
              <a:buFont typeface="+mj-lt"/>
              <a:buAutoNum type="arabicPeriod" startAt="8"/>
            </a:pPr>
            <a:r>
              <a:rPr lang="en-US" sz="1800" b="0" i="0" u="none" strike="noStrike" dirty="0">
                <a:effectLst/>
                <a:latin typeface="Times New Roman" panose="02020603050405020304" pitchFamily="18" charset="0"/>
              </a:rPr>
              <a:t>The bridge was damaged recently.</a:t>
            </a:r>
          </a:p>
          <a:p>
            <a:pPr marL="0" indent="0" rtl="0">
              <a:spcBef>
                <a:spcPts val="0"/>
              </a:spcBef>
              <a:spcAft>
                <a:spcPts val="0"/>
              </a:spcAft>
              <a:buNone/>
            </a:pPr>
            <a:r>
              <a:rPr lang="en-US" sz="1800" b="0" i="0" u="none" strike="noStrike" dirty="0">
                <a:effectLst/>
                <a:latin typeface="Times New Roman" panose="02020603050405020304" pitchFamily="18" charset="0"/>
              </a:rPr>
              <a:t>(It / repair / at the moment) It </a:t>
            </a:r>
            <a:r>
              <a:rPr lang="en-US" sz="1800" b="0" i="0" u="sng" dirty="0">
                <a:effectLst/>
                <a:latin typeface="Times New Roman" panose="02020603050405020304" pitchFamily="18" charset="0"/>
              </a:rPr>
              <a:t>  </a:t>
            </a:r>
            <a:endParaRPr lang="en-US" sz="1600" b="0" dirty="0">
              <a:effectLst/>
            </a:endParaRPr>
          </a:p>
          <a:p>
            <a:pPr rtl="0" fontAlgn="base">
              <a:spcBef>
                <a:spcPts val="0"/>
              </a:spcBef>
              <a:spcAft>
                <a:spcPts val="0"/>
              </a:spcAft>
              <a:buFont typeface="+mj-lt"/>
              <a:buAutoNum type="arabicPeriod" startAt="9"/>
            </a:pPr>
            <a:r>
              <a:rPr lang="en-US" sz="1800" b="0" i="0" u="none" strike="noStrike" dirty="0">
                <a:effectLst/>
                <a:latin typeface="Times New Roman" panose="02020603050405020304" pitchFamily="18" charset="0"/>
              </a:rPr>
              <a:t>Tom’s car was stolen recently.</a:t>
            </a:r>
          </a:p>
          <a:p>
            <a:pPr marL="0" indent="0" rtl="0">
              <a:spcBef>
                <a:spcPts val="0"/>
              </a:spcBef>
              <a:spcAft>
                <a:spcPts val="0"/>
              </a:spcAft>
              <a:buNone/>
            </a:pPr>
            <a:r>
              <a:rPr lang="en-US" sz="1800" b="0" i="0" u="none" strike="noStrike" dirty="0">
                <a:effectLst/>
                <a:latin typeface="Times New Roman" panose="02020603050405020304" pitchFamily="18" charset="0"/>
              </a:rPr>
              <a:t>(It / not / find / yet)  </a:t>
            </a:r>
            <a:r>
              <a:rPr lang="en-US" sz="1800" b="0" i="0" u="sng" dirty="0">
                <a:effectLst/>
                <a:latin typeface="Times New Roman" panose="02020603050405020304" pitchFamily="18" charset="0"/>
              </a:rPr>
              <a:t>  </a:t>
            </a:r>
            <a:endParaRPr lang="en-US" sz="1600" b="0" dirty="0">
              <a:effectLst/>
            </a:endParaRPr>
          </a:p>
          <a:p>
            <a:pPr rtl="0" fontAlgn="base">
              <a:spcBef>
                <a:spcPts val="0"/>
              </a:spcBef>
              <a:spcAft>
                <a:spcPts val="0"/>
              </a:spcAft>
              <a:buFont typeface="+mj-lt"/>
              <a:buAutoNum type="arabicPeriod" startAt="10"/>
            </a:pPr>
            <a:r>
              <a:rPr lang="en-US" sz="1800" b="0" i="0" u="none" strike="noStrike" dirty="0">
                <a:effectLst/>
                <a:latin typeface="Times New Roman" panose="02020603050405020304" pitchFamily="18" charset="0"/>
              </a:rPr>
              <a:t>I went into the room and saw that the table and chairs were not in the same place.</a:t>
            </a:r>
          </a:p>
          <a:p>
            <a:pPr marL="0" indent="0" rtl="0">
              <a:spcBef>
                <a:spcPts val="0"/>
              </a:spcBef>
              <a:spcAft>
                <a:spcPts val="0"/>
              </a:spcAft>
              <a:buNone/>
            </a:pPr>
            <a:r>
              <a:rPr lang="en-US" sz="1800" b="0" i="0" u="none" strike="noStrike" dirty="0">
                <a:effectLst/>
                <a:latin typeface="Times New Roman" panose="02020603050405020304" pitchFamily="18" charset="0"/>
              </a:rPr>
              <a:t>(The furniture / move) The </a:t>
            </a:r>
            <a:r>
              <a:rPr lang="en-US" sz="1800" b="0" i="0" u="sng" dirty="0">
                <a:effectLst/>
                <a:latin typeface="Times New Roman" panose="02020603050405020304" pitchFamily="18" charset="0"/>
              </a:rPr>
              <a:t>  </a:t>
            </a:r>
            <a:endParaRPr lang="en-US" sz="1600" b="0" dirty="0">
              <a:effectLst/>
            </a:endParaRPr>
          </a:p>
          <a:p>
            <a:pPr marL="0" indent="0">
              <a:buNone/>
            </a:pPr>
            <a:br>
              <a:rPr lang="en-US" sz="1600" b="0" dirty="0">
                <a:effectLst/>
              </a:rPr>
            </a:br>
            <a:endParaRPr lang="en-US" sz="1800" b="0" i="0" u="none" strike="noStrike" dirty="0">
              <a:effectLst/>
              <a:latin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fontScale="92500" lnSpcReduction="10000"/>
          </a:bodyPr>
          <a:lstStyle/>
          <a:p>
            <a:pPr marL="0" indent="0" rtl="0" fontAlgn="base">
              <a:spcBef>
                <a:spcPts val="0"/>
              </a:spcBef>
              <a:spcAft>
                <a:spcPts val="0"/>
              </a:spcAft>
              <a:buNone/>
            </a:pPr>
            <a:r>
              <a:rPr lang="uk-UA" sz="1800" b="1" i="0" u="none" strike="noStrike" dirty="0">
                <a:effectLst/>
                <a:latin typeface="Times New Roman" panose="02020603050405020304" pitchFamily="18" charset="0"/>
              </a:rPr>
              <a:t>7) </a:t>
            </a:r>
            <a:r>
              <a:rPr lang="en-US" sz="1800" b="1" i="0" u="none" strike="noStrike" dirty="0">
                <a:effectLst/>
                <a:latin typeface="Times New Roman" panose="02020603050405020304" pitchFamily="18" charset="0"/>
              </a:rPr>
              <a:t>Instead of using ‘somebody’, ‘they’ etc., write a passive sentence.</a:t>
            </a:r>
            <a:endParaRPr lang="en-US" sz="1800" b="1" i="0" u="sng"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Somebody has cleaned the room. The</a:t>
            </a:r>
            <a:r>
              <a:rPr lang="en-US" sz="1800" b="0" i="0" u="sng" strike="noStrike" dirty="0">
                <a:effectLst/>
                <a:latin typeface="Times New Roman" panose="02020603050405020304" pitchFamily="18" charset="0"/>
              </a:rPr>
              <a:t> room has been cleaned</a:t>
            </a:r>
            <a:r>
              <a:rPr lang="en-US" sz="1800" b="0" i="0" u="none" strike="noStrike" dirty="0">
                <a:effectLst/>
                <a:latin typeface="Times New Roman" panose="02020603050405020304" pitchFamily="18" charset="0"/>
              </a:rPr>
              <a:t> .</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They are building a new road around the city.</a:t>
            </a:r>
          </a:p>
          <a:p>
            <a:pPr rtl="0">
              <a:spcBef>
                <a:spcPts val="0"/>
              </a:spcBef>
              <a:spcAft>
                <a:spcPts val="0"/>
              </a:spcAft>
            </a:pPr>
            <a:r>
              <a:rPr lang="en-US" sz="1800" b="0" i="0" u="none" strike="noStrike" dirty="0">
                <a:effectLst/>
                <a:latin typeface="Times New Roman" panose="02020603050405020304" pitchFamily="18" charset="0"/>
              </a:rPr>
              <a:t>A………………………………………………………………………………………..around the city.</a:t>
            </a:r>
            <a:endParaRPr lang="en-US" sz="1600" b="0" dirty="0">
              <a:effectLst/>
            </a:endParaRPr>
          </a:p>
          <a:p>
            <a:pPr rtl="0" fontAlgn="base">
              <a:spcBef>
                <a:spcPts val="0"/>
              </a:spcBef>
              <a:spcAft>
                <a:spcPts val="0"/>
              </a:spcAft>
              <a:buFont typeface="+mj-lt"/>
              <a:buAutoNum type="arabicPeriod" startAt="3"/>
            </a:pPr>
            <a:r>
              <a:rPr lang="en-US" sz="1800" b="0" i="0" u="none" strike="noStrike" dirty="0">
                <a:effectLst/>
                <a:latin typeface="Times New Roman" panose="02020603050405020304" pitchFamily="18" charset="0"/>
              </a:rPr>
              <a:t>They have built two new hotels near the airport.</a:t>
            </a:r>
          </a:p>
          <a:p>
            <a:pPr rtl="0">
              <a:spcBef>
                <a:spcPts val="0"/>
              </a:spcBef>
              <a:spcAft>
                <a:spcPts val="0"/>
              </a:spcAft>
            </a:pPr>
            <a:r>
              <a:rPr lang="en-US" sz="1800" b="0" i="0" u="none" strike="noStrike" dirty="0">
                <a:effectLst/>
                <a:latin typeface="Times New Roman" panose="02020603050405020304" pitchFamily="18" charset="0"/>
              </a:rPr>
              <a:t>Two…………………………………………………………………………………….near the airport.</a:t>
            </a:r>
            <a:endParaRPr lang="en-US" sz="1600" b="0" dirty="0">
              <a:effectLst/>
            </a:endParaRPr>
          </a:p>
          <a:p>
            <a:pPr rtl="0" fontAlgn="base">
              <a:spcBef>
                <a:spcPts val="0"/>
              </a:spcBef>
              <a:spcAft>
                <a:spcPts val="0"/>
              </a:spcAft>
              <a:buFont typeface="+mj-lt"/>
              <a:buAutoNum type="arabicPeriod" startAt="4"/>
            </a:pPr>
            <a:r>
              <a:rPr lang="en-US" sz="1800" b="0" i="0" u="none" strike="noStrike" dirty="0">
                <a:effectLst/>
                <a:latin typeface="Times New Roman" panose="02020603050405020304" pitchFamily="18" charset="0"/>
              </a:rPr>
              <a:t>When I last visited, they were building some new houses here.</a:t>
            </a:r>
          </a:p>
          <a:p>
            <a:pPr rtl="0">
              <a:spcBef>
                <a:spcPts val="0"/>
              </a:spcBef>
              <a:spcAft>
                <a:spcPts val="0"/>
              </a:spcAft>
            </a:pPr>
            <a:r>
              <a:rPr lang="en-US" sz="1800" b="0" i="0" u="none" strike="noStrike" dirty="0">
                <a:effectLst/>
                <a:latin typeface="Times New Roman" panose="02020603050405020304" pitchFamily="18" charset="0"/>
              </a:rPr>
              <a:t>When I last visited, some…………………………………………………………………………………….</a:t>
            </a:r>
            <a:endParaRPr lang="en-US" sz="1600" b="0" dirty="0">
              <a:effectLst/>
            </a:endParaRPr>
          </a:p>
          <a:p>
            <a:pPr rtl="0" fontAlgn="base">
              <a:spcBef>
                <a:spcPts val="0"/>
              </a:spcBef>
              <a:spcAft>
                <a:spcPts val="0"/>
              </a:spcAft>
              <a:buFont typeface="+mj-lt"/>
              <a:buAutoNum type="arabicPeriod" startAt="5"/>
            </a:pPr>
            <a:r>
              <a:rPr lang="en-US" sz="1800" b="0" i="0" u="none" strike="noStrike" dirty="0">
                <a:effectLst/>
                <a:latin typeface="Times New Roman" panose="02020603050405020304" pitchFamily="18" charset="0"/>
              </a:rPr>
              <a:t>The meeting is now on 15 April. They have changed the date.</a:t>
            </a:r>
          </a:p>
          <a:p>
            <a:pPr rtl="0">
              <a:spcBef>
                <a:spcPts val="0"/>
              </a:spcBef>
              <a:spcAft>
                <a:spcPts val="0"/>
              </a:spcAft>
            </a:pPr>
            <a:r>
              <a:rPr lang="en-US" sz="1800" b="0" i="0" u="none" strike="noStrike" dirty="0">
                <a:effectLst/>
                <a:latin typeface="Times New Roman" panose="02020603050405020304" pitchFamily="18" charset="0"/>
              </a:rPr>
              <a:t>The date of…………………………………………………………………………………………………...</a:t>
            </a:r>
            <a:endParaRPr lang="en-US" sz="1600" b="0" dirty="0">
              <a:effectLst/>
            </a:endParaRPr>
          </a:p>
          <a:p>
            <a:pPr rtl="0" fontAlgn="base">
              <a:spcBef>
                <a:spcPts val="0"/>
              </a:spcBef>
              <a:spcAft>
                <a:spcPts val="0"/>
              </a:spcAft>
              <a:buFont typeface="+mj-lt"/>
              <a:buAutoNum type="arabicPeriod" startAt="6"/>
            </a:pPr>
            <a:r>
              <a:rPr lang="en-US" sz="1800" b="0" i="0" u="none" strike="noStrike" dirty="0">
                <a:effectLst/>
                <a:latin typeface="Times New Roman" panose="02020603050405020304" pitchFamily="18" charset="0"/>
              </a:rPr>
              <a:t>I didn’t know that somebody was recording our conversation.</a:t>
            </a:r>
          </a:p>
          <a:p>
            <a:pPr rtl="0">
              <a:spcBef>
                <a:spcPts val="0"/>
              </a:spcBef>
              <a:spcAft>
                <a:spcPts val="0"/>
              </a:spcAft>
            </a:pPr>
            <a:r>
              <a:rPr lang="en-US" sz="1800" b="0" i="0" u="none" strike="noStrike" dirty="0">
                <a:effectLst/>
                <a:latin typeface="Times New Roman" panose="02020603050405020304" pitchFamily="18" charset="0"/>
              </a:rPr>
              <a:t>I didn’t know that our………………………………………………………………………………………..</a:t>
            </a:r>
            <a:endParaRPr lang="en-US" sz="1600" b="0" dirty="0">
              <a:effectLst/>
            </a:endParaRPr>
          </a:p>
          <a:p>
            <a:pPr rtl="0" fontAlgn="base">
              <a:spcBef>
                <a:spcPts val="0"/>
              </a:spcBef>
              <a:spcAft>
                <a:spcPts val="0"/>
              </a:spcAft>
              <a:buFont typeface="+mj-lt"/>
              <a:buAutoNum type="arabicPeriod" startAt="7"/>
            </a:pPr>
            <a:r>
              <a:rPr lang="en-US" sz="1800" b="0" i="0" u="none" strike="noStrike" dirty="0">
                <a:effectLst/>
                <a:latin typeface="Times New Roman" panose="02020603050405020304" pitchFamily="18" charset="0"/>
              </a:rPr>
              <a:t>Is anyone doing anything about the problem?</a:t>
            </a:r>
          </a:p>
          <a:p>
            <a:pPr rtl="0">
              <a:spcBef>
                <a:spcPts val="0"/>
              </a:spcBef>
              <a:spcAft>
                <a:spcPts val="0"/>
              </a:spcAft>
            </a:pPr>
            <a:r>
              <a:rPr lang="en-US" sz="1800" b="0" i="0" u="none" strike="noStrike" dirty="0">
                <a:effectLst/>
                <a:latin typeface="Times New Roman" panose="02020603050405020304" pitchFamily="18" charset="0"/>
              </a:rPr>
              <a:t>...................... anything</a:t>
            </a:r>
            <a:r>
              <a:rPr lang="en-US" sz="1800" b="0" i="0" u="sng" dirty="0">
                <a:effectLst/>
                <a:latin typeface="Times New Roman" panose="02020603050405020304" pitchFamily="18" charset="0"/>
              </a:rPr>
              <a:t> </a:t>
            </a:r>
            <a:r>
              <a:rPr lang="en-US" sz="1800" b="0" i="0" u="none" strike="noStrike" dirty="0">
                <a:effectLst/>
                <a:latin typeface="Times New Roman" panose="02020603050405020304" pitchFamily="18" charset="0"/>
              </a:rPr>
              <a:t>the…………………………………………  ……………………………...problem?</a:t>
            </a:r>
            <a:endParaRPr lang="en-US" sz="1600" b="0" dirty="0">
              <a:effectLst/>
            </a:endParaRPr>
          </a:p>
          <a:p>
            <a:pPr rtl="0" fontAlgn="base">
              <a:spcBef>
                <a:spcPts val="0"/>
              </a:spcBef>
              <a:spcAft>
                <a:spcPts val="0"/>
              </a:spcAft>
              <a:buFont typeface="+mj-lt"/>
              <a:buAutoNum type="arabicPeriod" startAt="8"/>
            </a:pPr>
            <a:r>
              <a:rPr lang="en-US" sz="1800" b="0" i="0" u="none" strike="noStrike" dirty="0">
                <a:effectLst/>
                <a:latin typeface="Times New Roman" panose="02020603050405020304" pitchFamily="18" charset="0"/>
              </a:rPr>
              <a:t>The windows were very dirty. Nobody had cleaned them for ages.</a:t>
            </a:r>
          </a:p>
          <a:p>
            <a:pPr rtl="0">
              <a:spcBef>
                <a:spcPts val="0"/>
              </a:spcBef>
              <a:spcAft>
                <a:spcPts val="0"/>
              </a:spcAft>
            </a:pPr>
            <a:r>
              <a:rPr lang="en-US" sz="1800" b="0" i="0" u="none" strike="noStrike" dirty="0">
                <a:effectLst/>
                <a:latin typeface="Times New Roman" panose="02020603050405020304" pitchFamily="18" charset="0"/>
              </a:rPr>
              <a:t>The windows were very dirty. They………………………………………………………</a:t>
            </a:r>
            <a:endParaRPr lang="en-US" sz="1600" b="0" dirty="0">
              <a:effectLst/>
            </a:endParaRPr>
          </a:p>
          <a:p>
            <a:br>
              <a:rPr lang="en-US" sz="1600" dirty="0"/>
            </a:br>
            <a:endParaRPr lang="en-US" sz="1600" b="0" dirty="0">
              <a:effectLs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B60C120-E153-4FFB-4C39-7C6E2FDBFA0D}"/>
              </a:ext>
            </a:extLst>
          </p:cNvPr>
          <p:cNvSpPr txBox="1"/>
          <p:nvPr/>
        </p:nvSpPr>
        <p:spPr>
          <a:xfrm>
            <a:off x="1763688" y="2276872"/>
            <a:ext cx="5760640" cy="1938992"/>
          </a:xfrm>
          <a:prstGeom prst="rect">
            <a:avLst/>
          </a:prstGeom>
          <a:noFill/>
        </p:spPr>
        <p:txBody>
          <a:bodyPr wrap="square" rtlCol="0">
            <a:spAutoFit/>
          </a:bodyPr>
          <a:lstStyle/>
          <a:p>
            <a:pPr algn="ctr"/>
            <a:r>
              <a:rPr lang="uk-UA" sz="4000" b="1" dirty="0"/>
              <a:t>Дякую за увагу!</a:t>
            </a:r>
            <a:br>
              <a:rPr lang="uk-UA" sz="4000" b="1" dirty="0"/>
            </a:br>
            <a:r>
              <a:rPr lang="en-US" sz="4000" b="1" dirty="0"/>
              <a:t>Thank you for your attention!</a:t>
            </a:r>
            <a:endParaRPr lang="ru-UA" sz="40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Autofit/>
          </a:bodyPr>
          <a:lstStyle/>
          <a:p>
            <a:pPr algn="ctr" rtl="0">
              <a:spcBef>
                <a:spcPts val="0"/>
              </a:spcBef>
              <a:spcAft>
                <a:spcPts val="0"/>
              </a:spcAft>
            </a:pPr>
            <a:r>
              <a:rPr lang="uk-UA" sz="3200" b="0" i="0" u="none" strike="noStrike" dirty="0">
                <a:solidFill>
                  <a:schemeClr val="accent3"/>
                </a:solidFill>
                <a:effectLst/>
                <a:latin typeface="Times New Roman" panose="02020603050405020304" pitchFamily="18" charset="0"/>
              </a:rPr>
              <a:t>Практичне заняття 6(2 год.)</a:t>
            </a:r>
            <a:endParaRPr lang="ru-RU" sz="3200" b="1" i="1" dirty="0">
              <a:ln w="17780" cmpd="sng">
                <a:solidFill>
                  <a:schemeClr val="accent1">
                    <a:tint val="3000"/>
                  </a:schemeClr>
                </a:solidFill>
                <a:prstDash val="solid"/>
                <a:miter lim="800000"/>
              </a:ln>
              <a:solidFill>
                <a:schemeClr val="accent3"/>
              </a:soli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755576" y="2996952"/>
            <a:ext cx="7467600" cy="1285893"/>
          </a:xfrm>
        </p:spPr>
        <p:txBody>
          <a:bodyPr>
            <a:noAutofit/>
          </a:bodyPr>
          <a:lstStyle/>
          <a:p>
            <a:pPr marL="450215" rtl="0">
              <a:spcBef>
                <a:spcPts val="0"/>
              </a:spcBef>
              <a:spcAft>
                <a:spcPts val="0"/>
              </a:spcAft>
            </a:pPr>
            <a:r>
              <a:rPr lang="en-US" b="1" i="0" u="none" strike="noStrike" dirty="0">
                <a:effectLst/>
                <a:latin typeface="Times New Roman" panose="02020603050405020304" pitchFamily="18" charset="0"/>
              </a:rPr>
              <a:t>Topic «Computers in daily life. Passive 2 (be done / been done / being done)»  Grammar revision</a:t>
            </a:r>
            <a:endParaRPr lang="en-US" b="0" dirty="0">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Objectives:</a:t>
            </a:r>
            <a:endParaRPr lang="ru-RU" dirty="0"/>
          </a:p>
        </p:txBody>
      </p:sp>
      <p:sp>
        <p:nvSpPr>
          <p:cNvPr id="3" name="Содержимое 2"/>
          <p:cNvSpPr>
            <a:spLocks noGrp="1"/>
          </p:cNvSpPr>
          <p:nvPr>
            <p:ph idx="1"/>
          </p:nvPr>
        </p:nvSpPr>
        <p:spPr>
          <a:xfrm>
            <a:off x="611560" y="1988840"/>
            <a:ext cx="7704740" cy="4195481"/>
          </a:xfrm>
        </p:spPr>
        <p:txBody>
          <a:bodyPr>
            <a:normAutofit/>
          </a:bodyPr>
          <a:lstStyle/>
          <a:p>
            <a:pPr rtl="0">
              <a:spcBef>
                <a:spcPts val="0"/>
              </a:spcBef>
              <a:spcAft>
                <a:spcPts val="0"/>
              </a:spcAft>
            </a:pPr>
            <a:r>
              <a:rPr lang="en-US" sz="1800" b="0" i="0" u="none" strike="noStrike" dirty="0">
                <a:effectLst/>
                <a:latin typeface="Times New Roman" panose="02020603050405020304" pitchFamily="18" charset="0"/>
              </a:rPr>
              <a:t>- to learn new vocabulary;</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   to practice grammar structures;</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enable </a:t>
            </a:r>
            <a:r>
              <a:rPr lang="en-US" sz="1800" b="0" i="0" u="none" strike="noStrike" dirty="0" err="1">
                <a:effectLst/>
                <a:latin typeface="Times New Roman" panose="02020603050405020304" pitchFamily="18" charset="0"/>
              </a:rPr>
              <a:t>st’s</a:t>
            </a:r>
            <a:r>
              <a:rPr lang="en-US" sz="1800" b="0" i="0" u="none" strike="noStrike" dirty="0">
                <a:effectLst/>
                <a:latin typeface="Times New Roman" panose="02020603050405020304" pitchFamily="18" charset="0"/>
              </a:rPr>
              <a:t> to talk and write on the topic;</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a:t>
            </a:r>
            <a:r>
              <a:rPr lang="en-US" sz="1800" b="0" i="0" u="none" strike="noStrike" dirty="0" err="1">
                <a:effectLst/>
                <a:latin typeface="Times New Roman" panose="02020603050405020304" pitchFamily="18" charset="0"/>
              </a:rPr>
              <a:t>instil</a:t>
            </a:r>
            <a:r>
              <a:rPr lang="en-US" sz="1800" b="0" i="0" u="none" strike="noStrike" dirty="0">
                <a:effectLst/>
                <a:latin typeface="Times New Roman" panose="02020603050405020304" pitchFamily="18" charset="0"/>
              </a:rPr>
              <a:t> the idea that learning languages is necessary and essential;</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encourage </a:t>
            </a:r>
            <a:r>
              <a:rPr lang="en-US" sz="1800" b="0" i="0" u="none" strike="noStrike" dirty="0" err="1">
                <a:effectLst/>
                <a:latin typeface="Times New Roman" panose="02020603050405020304" pitchFamily="18" charset="0"/>
              </a:rPr>
              <a:t>st’s</a:t>
            </a:r>
            <a:r>
              <a:rPr lang="en-US" sz="1800" b="0" i="0" u="none" strike="noStrike" dirty="0">
                <a:effectLst/>
                <a:latin typeface="Times New Roman" panose="02020603050405020304" pitchFamily="18" charset="0"/>
              </a:rPr>
              <a:t> to go on learning English at the next level;</a:t>
            </a:r>
            <a:endParaRPr lang="en-US" sz="1600" b="0" dirty="0">
              <a:effectLst/>
            </a:endParaRPr>
          </a:p>
          <a:p>
            <a:pPr rtl="0">
              <a:spcBef>
                <a:spcPts val="0"/>
              </a:spcBef>
              <a:spcAft>
                <a:spcPts val="0"/>
              </a:spcAft>
            </a:pPr>
            <a:r>
              <a:rPr lang="en-US" sz="1800" b="0" i="0" u="none" strike="noStrike" dirty="0">
                <a:effectLst/>
                <a:latin typeface="Times New Roman" panose="02020603050405020304" pitchFamily="18" charset="0"/>
              </a:rPr>
              <a:t>- to lay the foundations for future study in terms to basic structures, lexis, language functions and basic study</a:t>
            </a:r>
            <a:endParaRPr lang="en-US" sz="1600" b="0" dirty="0">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Plan:</a:t>
            </a:r>
            <a:endParaRPr lang="ru-RU" dirty="0"/>
          </a:p>
        </p:txBody>
      </p:sp>
      <p:sp>
        <p:nvSpPr>
          <p:cNvPr id="3" name="Содержимое 2"/>
          <p:cNvSpPr>
            <a:spLocks noGrp="1"/>
          </p:cNvSpPr>
          <p:nvPr>
            <p:ph idx="1"/>
          </p:nvPr>
        </p:nvSpPr>
        <p:spPr>
          <a:xfrm>
            <a:off x="457200" y="1600200"/>
            <a:ext cx="8329642" cy="5114948"/>
          </a:xfrm>
        </p:spPr>
        <p:txBody>
          <a:bodyPr>
            <a:normAutofit/>
          </a:bodyPr>
          <a:lstStyle/>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Vocabulary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Discussing of the topic «Computers in daily life. Plan Passive 2 (be done / been done / being done)»  Grammar revision</a:t>
            </a:r>
            <a:endParaRPr lang="en-US" sz="1800" b="1"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Listening, reading, writing, speaking.</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Grammar activity.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Communicative activities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1. Give the English equivalents the following words and word combinations.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2. Answer the questions to the text.</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3. Fill in the blanks with the necessary words from the active vocabulary. </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4. Complete the following sentences.</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5. Put in the right order. The underlined word is the beginning of the sentence.</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          Task 6. Translate the following sentences into English.</a:t>
            </a:r>
            <a:br>
              <a:rPr lang="en-US" sz="1800" b="0" i="0" u="none" strike="noStrike" dirty="0">
                <a:effectLst/>
                <a:latin typeface="Times New Roman" panose="02020603050405020304" pitchFamily="18" charset="0"/>
              </a:rPr>
            </a:br>
            <a:r>
              <a:rPr lang="en-US" sz="1800" b="0" i="0" u="none" strike="noStrike" dirty="0">
                <a:effectLst/>
                <a:latin typeface="Times New Roman" panose="02020603050405020304" pitchFamily="18" charset="0"/>
              </a:rPr>
              <a:t>Home task: Reading an additional text on the topic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References:</a:t>
            </a:r>
            <a:endParaRPr lang="ru-RU" dirty="0"/>
          </a:p>
        </p:txBody>
      </p:sp>
      <p:sp>
        <p:nvSpPr>
          <p:cNvPr id="3" name="Содержимое 2"/>
          <p:cNvSpPr>
            <a:spLocks noGrp="1"/>
          </p:cNvSpPr>
          <p:nvPr>
            <p:ph idx="1"/>
          </p:nvPr>
        </p:nvSpPr>
        <p:spPr>
          <a:xfrm>
            <a:off x="323528" y="1152983"/>
            <a:ext cx="8335762" cy="5638451"/>
          </a:xfrm>
        </p:spPr>
        <p:txBody>
          <a:bodyPr>
            <a:noAutofit/>
          </a:bodyPr>
          <a:lstStyle/>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Волошина О.В., </a:t>
            </a:r>
            <a:r>
              <a:rPr lang="en-US" sz="1600" b="0" i="0" u="none" strike="noStrike" dirty="0">
                <a:effectLst/>
                <a:latin typeface="Times New Roman" panose="02020603050405020304" pitchFamily="18" charset="0"/>
              </a:rPr>
              <a:t>English for Computer Science Students: </a:t>
            </a:r>
            <a:r>
              <a:rPr lang="uk-UA" sz="1600" b="0" i="0" u="none" strike="noStrike" dirty="0">
                <a:effectLst/>
                <a:latin typeface="Times New Roman" panose="02020603050405020304" pitchFamily="18" charset="0"/>
              </a:rPr>
              <a:t>Методичні рекомендації для практичних занять з дисципліни «Іноземна мова» для студентів денної форми навчання першого (бакалаврського) освітнього рівня галузі знань 12 «Інформаційні технології» спеціальності 122 «Комп’ютерні науки». Вінниця: ВНАУ, 2023. 73 ст.</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Modern English-Ukrainian Dictionary: Over 160,000 Words and Expressions / Mykola </a:t>
            </a:r>
            <a:r>
              <a:rPr lang="en-US" sz="1600" b="0" i="0" u="none" strike="noStrike" dirty="0" err="1">
                <a:effectLst/>
                <a:latin typeface="Times New Roman" panose="02020603050405020304" pitchFamily="18" charset="0"/>
              </a:rPr>
              <a:t>Ivanovych</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Balla</a:t>
            </a:r>
            <a:r>
              <a:rPr lang="en-US" sz="1600" b="0" i="0" u="none" strike="noStrike" dirty="0">
                <a:effectLst/>
                <a:latin typeface="Times New Roman" panose="02020603050405020304" pitchFamily="18" charset="0"/>
              </a:rPr>
              <a:t>. – Kyiv: </a:t>
            </a:r>
            <a:r>
              <a:rPr lang="en-US" sz="1600" b="0" i="0" u="none" strike="noStrike" dirty="0" err="1">
                <a:effectLst/>
                <a:latin typeface="Times New Roman" panose="02020603050405020304" pitchFamily="18" charset="0"/>
              </a:rPr>
              <a:t>Chumatskiy</a:t>
            </a:r>
            <a:r>
              <a:rPr lang="en-US" sz="1600" b="0" i="0" u="none" strike="noStrike" dirty="0">
                <a:effectLst/>
                <a:latin typeface="Times New Roman" panose="02020603050405020304" pitchFamily="18" charset="0"/>
              </a:rPr>
              <a:t> </a:t>
            </a:r>
            <a:r>
              <a:rPr lang="en-US" sz="1600" b="0" i="0" u="none" strike="noStrike" dirty="0" err="1">
                <a:effectLst/>
                <a:latin typeface="Times New Roman" panose="02020603050405020304" pitchFamily="18" charset="0"/>
              </a:rPr>
              <a:t>Shliakh</a:t>
            </a:r>
            <a:r>
              <a:rPr lang="en-US" sz="1600" b="0" i="0" u="none" strike="noStrike" dirty="0">
                <a:effectLst/>
                <a:latin typeface="Times New Roman" panose="02020603050405020304" pitchFamily="18" charset="0"/>
              </a:rPr>
              <a:t> pub., 2007. – 668 p.</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The Oxford Dictionary of Business World. (2020) //</a:t>
            </a:r>
            <a:r>
              <a:rPr lang="en-US" sz="1600" b="0" i="0" u="none" strike="noStrike" dirty="0" err="1">
                <a:effectLst/>
                <a:latin typeface="Times New Roman" panose="02020603050405020304" pitchFamily="18" charset="0"/>
              </a:rPr>
              <a:t>Gen.Editors</a:t>
            </a:r>
            <a:r>
              <a:rPr lang="en-US" sz="1600" b="0" i="0" u="none" strike="noStrike" dirty="0">
                <a:effectLst/>
                <a:latin typeface="Times New Roman" panose="02020603050405020304" pitchFamily="18" charset="0"/>
              </a:rPr>
              <a:t> Dr Alan Isaacs, </a:t>
            </a:r>
            <a:r>
              <a:rPr lang="en-US" sz="1600" b="0" i="0" u="none" strike="noStrike" dirty="0" err="1">
                <a:effectLst/>
                <a:latin typeface="Times New Roman" panose="02020603050405020304" pitchFamily="18" charset="0"/>
              </a:rPr>
              <a:t>Ms</a:t>
            </a:r>
            <a:r>
              <a:rPr lang="en-US" sz="1600" b="0" i="0" u="none" strike="noStrike" dirty="0">
                <a:effectLst/>
                <a:latin typeface="Times New Roman" panose="02020603050405020304" pitchFamily="18" charset="0"/>
              </a:rPr>
              <a:t> Elizabeth Martin. Oxford: Oxford University Press</a:t>
            </a:r>
          </a:p>
          <a:p>
            <a:pPr rtl="0" fontAlgn="base">
              <a:spcBef>
                <a:spcPts val="0"/>
              </a:spcBef>
              <a:spcAft>
                <a:spcPts val="0"/>
              </a:spcAft>
              <a:buFont typeface="+mj-lt"/>
              <a:buAutoNum type="arabicPeriod"/>
            </a:pPr>
            <a:r>
              <a:rPr lang="uk-UA" sz="1600" b="0" i="0" u="none" strike="noStrike" dirty="0">
                <a:effectLst/>
                <a:latin typeface="Times New Roman" panose="02020603050405020304" pitchFamily="18" charset="0"/>
              </a:rPr>
              <a:t>Верба Л.Г., Верба Г.В. Граматика сучасної англійської мови. Довідник: Мова </a:t>
            </a:r>
            <a:r>
              <a:rPr lang="uk-UA" sz="1600" b="0" i="0" u="none" strike="noStrike" dirty="0" err="1">
                <a:effectLst/>
                <a:latin typeface="Times New Roman" panose="02020603050405020304" pitchFamily="18" charset="0"/>
              </a:rPr>
              <a:t>англ</a:t>
            </a:r>
            <a:r>
              <a:rPr lang="uk-UA" sz="1600" b="0" i="0" u="none" strike="noStrike" dirty="0">
                <a:effectLst/>
                <a:latin typeface="Times New Roman" panose="02020603050405020304" pitchFamily="18" charset="0"/>
              </a:rPr>
              <a:t>., </a:t>
            </a:r>
            <a:r>
              <a:rPr lang="uk-UA" sz="1600" b="0" i="0" u="none" strike="noStrike" dirty="0" err="1">
                <a:effectLst/>
                <a:latin typeface="Times New Roman" panose="02020603050405020304" pitchFamily="18" charset="0"/>
              </a:rPr>
              <a:t>укр</a:t>
            </a:r>
            <a:r>
              <a:rPr lang="uk-UA" sz="1600" b="0" i="0" u="none" strike="noStrike" dirty="0">
                <a:effectLst/>
                <a:latin typeface="Times New Roman" panose="02020603050405020304" pitchFamily="18" charset="0"/>
              </a:rPr>
              <a:t>. Київ: ТОВ «ВП Логос-М», 2020.</a:t>
            </a:r>
          </a:p>
          <a:p>
            <a:pPr rtl="0" fontAlgn="base">
              <a:spcBef>
                <a:spcPts val="0"/>
              </a:spcBef>
              <a:spcAft>
                <a:spcPts val="0"/>
              </a:spcAft>
              <a:buFont typeface="+mj-lt"/>
              <a:buAutoNum type="arabicPeriod"/>
            </a:pPr>
            <a:r>
              <a:rPr lang="uk-UA" sz="1600" b="0" i="0" u="none" strike="noStrike" dirty="0" err="1">
                <a:effectLst/>
                <a:latin typeface="Times New Roman" panose="02020603050405020304" pitchFamily="18" charset="0"/>
              </a:rPr>
              <a:t>Голіцинський</a:t>
            </a:r>
            <a:r>
              <a:rPr lang="uk-UA" sz="1600" b="0" i="0" u="none" strike="noStrike" dirty="0">
                <a:effectLst/>
                <a:latin typeface="Times New Roman" panose="02020603050405020304" pitchFamily="18" charset="0"/>
              </a:rPr>
              <a:t> Ю. Граматика. Збірник вправ. Київ: </a:t>
            </a:r>
            <a:r>
              <a:rPr lang="uk-UA" sz="1600" b="0" i="0" u="none" strike="noStrike" dirty="0" err="1">
                <a:effectLst/>
                <a:latin typeface="Times New Roman" panose="02020603050405020304" pitchFamily="18" charset="0"/>
              </a:rPr>
              <a:t>Інкос</a:t>
            </a:r>
            <a:r>
              <a:rPr lang="uk-UA" sz="1600" b="0" i="0" u="none" strike="noStrike" dirty="0">
                <a:effectLst/>
                <a:latin typeface="Times New Roman" panose="02020603050405020304" pitchFamily="18" charset="0"/>
              </a:rPr>
              <a:t>, 2020.</a:t>
            </a:r>
          </a:p>
          <a:p>
            <a:pPr rtl="0" fontAlgn="base">
              <a:spcBef>
                <a:spcPts val="0"/>
              </a:spcBef>
              <a:spcAft>
                <a:spcPts val="0"/>
              </a:spcAft>
              <a:buFont typeface="+mj-lt"/>
              <a:buAutoNum type="arabicPeriod"/>
            </a:pPr>
            <a:r>
              <a:rPr lang="en-US" sz="1600" b="0" i="0" u="none" strike="noStrike" dirty="0">
                <a:effectLst/>
                <a:latin typeface="Times New Roman" panose="02020603050405020304" pitchFamily="18" charset="0"/>
              </a:rPr>
              <a:t>Murphy R. English Grammar in Use /Murphy R. – Cambridge University Press, 2021.</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a:t>Хід</a:t>
            </a:r>
            <a:r>
              <a:rPr lang="ru-RU" dirty="0"/>
              <a:t> </a:t>
            </a:r>
            <a:r>
              <a:rPr lang="ru-RU" dirty="0" err="1"/>
              <a:t>заняття</a:t>
            </a:r>
            <a:r>
              <a:rPr lang="ru-RU" dirty="0"/>
              <a:t> (</a:t>
            </a:r>
            <a:r>
              <a:rPr lang="en-US" dirty="0"/>
              <a:t>Procedure)</a:t>
            </a:r>
            <a:endParaRPr lang="ru-RU" dirty="0"/>
          </a:p>
        </p:txBody>
      </p:sp>
      <p:sp>
        <p:nvSpPr>
          <p:cNvPr id="3" name="Содержимое 2"/>
          <p:cNvSpPr>
            <a:spLocks noGrp="1"/>
          </p:cNvSpPr>
          <p:nvPr>
            <p:ph idx="1"/>
          </p:nvPr>
        </p:nvSpPr>
        <p:spPr>
          <a:xfrm>
            <a:off x="642910" y="1857364"/>
            <a:ext cx="7467600" cy="4525963"/>
          </a:xfrm>
        </p:spPr>
        <p:txBody>
          <a:bodyPr>
            <a:normAutofit/>
          </a:bodyPr>
          <a:lstStyle/>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Learn the new words and word combinations.</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some questions on the text.</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Read the text and translate into Ukrainian in the written form.</a:t>
            </a:r>
          </a:p>
          <a:p>
            <a:pPr rtl="0" fontAlgn="base">
              <a:spcBef>
                <a:spcPts val="0"/>
              </a:spcBef>
              <a:spcAft>
                <a:spcPts val="0"/>
              </a:spcAft>
              <a:buFont typeface="+mj-lt"/>
              <a:buAutoNum type="arabicPeriod"/>
            </a:pPr>
            <a:r>
              <a:rPr lang="en-US" sz="1800" b="1" i="0" u="none" strike="noStrike" dirty="0">
                <a:effectLst/>
                <a:latin typeface="Times New Roman" panose="02020603050405020304" pitchFamily="18" charset="0"/>
              </a:rPr>
              <a:t>Make summery of the text in English.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260648"/>
            <a:ext cx="8568952" cy="5929354"/>
          </a:xfrm>
        </p:spPr>
        <p:txBody>
          <a:bodyPr>
            <a:noAutofit/>
          </a:bodyPr>
          <a:lstStyle/>
          <a:p>
            <a:pPr rtl="0">
              <a:spcBef>
                <a:spcPts val="0"/>
              </a:spcBef>
              <a:spcAft>
                <a:spcPts val="0"/>
              </a:spcAft>
            </a:pPr>
            <a:r>
              <a:rPr lang="en-US" sz="1400" b="1" i="0" u="none" strike="noStrike" dirty="0">
                <a:effectLst/>
                <a:latin typeface="Times New Roman" panose="02020603050405020304" pitchFamily="18" charset="0"/>
              </a:rPr>
              <a:t>Computers in daily life</a:t>
            </a:r>
            <a:endParaRPr lang="en-US" sz="1400" b="0" dirty="0">
              <a:effectLst/>
            </a:endParaRPr>
          </a:p>
          <a:p>
            <a:pPr indent="0"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Working from home (Tele-working)</a:t>
            </a:r>
            <a:endParaRPr lang="en-US" sz="1400" b="0" dirty="0">
              <a:effectLst/>
            </a:endParaRPr>
          </a:p>
          <a:p>
            <a:pPr indent="0"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If you have a computer at your home, linked to the office via a modem, there is often little real need to travel to the office. Many people find that working at home is more productive, and often far less stressful than fighting your way through the commuters into a large city! Many sales people rarely see their head office as they communicate with their companies via phone calls or emails.</a:t>
            </a:r>
            <a:endParaRPr lang="en-US" sz="1400" b="0" dirty="0">
              <a:effectLst/>
            </a:endParaRPr>
          </a:p>
          <a:p>
            <a:pPr indent="0"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Many people are starting to realize that by using the Internet they can sell to the entire world. If you are not interested in making money from home the Internet offers you a vast range of educational, research and just plain fun opportunities.</a:t>
            </a:r>
            <a:endParaRPr lang="en-US" sz="1400" b="0" dirty="0">
              <a:effectLst/>
            </a:endParaRPr>
          </a:p>
          <a:p>
            <a:pPr indent="0"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Bank “hole in the wall” cash machines</a:t>
            </a:r>
            <a:endParaRPr lang="en-US" sz="1400" b="0" dirty="0">
              <a:effectLst/>
            </a:endParaRPr>
          </a:p>
          <a:p>
            <a:pPr indent="0"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Most banks now offer “hole in the wall” cash machine facilities. Using these machines, you can withdraw cash, check your balance and in some cases even transfer money between accounts. This is often much more convenient for customers, as they offer a 24 hour service (assuming they are not out of order and that the bank has remembered to fill them!). From the bank’s point of view, they offer a more flexible service to their customers while reducing their overheads. In fact, most banks have shed huge numbers of front line staff and middle management as a result of implementing new technologies.</a:t>
            </a:r>
            <a:endParaRPr lang="en-US" sz="1400" b="0" dirty="0">
              <a:effectLst/>
            </a:endParaRPr>
          </a:p>
          <a:p>
            <a:pPr indent="0"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On-line banking</a:t>
            </a:r>
            <a:endParaRPr lang="en-US" sz="1400" b="0" dirty="0">
              <a:effectLst/>
            </a:endParaRPr>
          </a:p>
          <a:p>
            <a:pPr indent="0"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Many banks are now introducing on-line banking. Using your computer, you can connect to the banks computer system (often via the Internet) and control your day-to-day finances from home. The concept of on-line banking has enormous benefits to the banks; they can increase their profits while reducing their investment in staff and buildings. Many customers find the advantage of paying bills and moving money between accounts, from the comfort of their own home as a very attractive idea.</a:t>
            </a:r>
            <a:endParaRPr lang="en-US" sz="1400" b="0" dirty="0">
              <a:effectLst/>
            </a:endParaRPr>
          </a:p>
          <a:p>
            <a:pPr indent="0"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Smart ID cards</a:t>
            </a:r>
            <a:endParaRPr lang="en-US" sz="1400" b="0" dirty="0">
              <a:effectLst/>
            </a:endParaRPr>
          </a:p>
          <a:p>
            <a:pPr indent="0"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These cards have recently been introduced in many countries and are called smart cards because they contain a memory chip within the card. They can be credited with an amount of “virtual money” which can then be spent by the card being read by a special machine when you purchase goods or services and this amount is then debited from the card. When all the money on the card is spent, you need to get more virtual money credited to the card.</a:t>
            </a:r>
            <a:endParaRPr lang="en-US" sz="1400" b="0" dirty="0">
              <a:effectLst/>
            </a:endParaRPr>
          </a:p>
          <a:p>
            <a:pPr indent="0" rtl="0">
              <a:spcBef>
                <a:spcPts val="0"/>
              </a:spcBef>
              <a:spcAft>
                <a:spcPts val="0"/>
              </a:spcAft>
              <a:buNone/>
            </a:pPr>
            <a:endParaRPr lang="en-US" sz="1400" b="0" dirty="0">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260648"/>
            <a:ext cx="8568952" cy="5929354"/>
          </a:xfrm>
        </p:spPr>
        <p:txBody>
          <a:bodyPr>
            <a:noAutofit/>
          </a:bodyPr>
          <a:lstStyle/>
          <a:p>
            <a:pPr indent="0" rtl="0">
              <a:spcBef>
                <a:spcPts val="0"/>
              </a:spcBef>
              <a:spcAft>
                <a:spcPts val="0"/>
              </a:spcAft>
              <a:buNone/>
            </a:pPr>
            <a:br>
              <a:rPr lang="en-US" sz="1400" dirty="0"/>
            </a:br>
            <a:r>
              <a:rPr lang="en-US" sz="1400" b="0" i="0" u="none" strike="noStrike" dirty="0">
                <a:effectLst/>
                <a:latin typeface="Times New Roman" panose="02020603050405020304" pitchFamily="18" charset="0"/>
              </a:rPr>
              <a:t>Self-scanning of goods is being introduced in many countries. When you buy goods in many large shops, you are issued with a scanning device, which allows you to scan your purchases as you pick them off the shelf. When it comes to paying for your purchases you know exactly how much it has cost and also</a:t>
            </a:r>
            <a:r>
              <a:rPr lang="uk-UA" sz="1400" dirty="0"/>
              <a:t> </a:t>
            </a:r>
            <a:r>
              <a:rPr lang="en-US" sz="1400" b="0" i="0" u="none" strike="noStrike" dirty="0">
                <a:effectLst/>
                <a:latin typeface="Times New Roman" panose="02020603050405020304" pitchFamily="18" charset="0"/>
              </a:rPr>
              <a:t>has the advantage that the check-out staff do not have to take all the products out of one basket, scan it and then re-package it in another basket. In many ways this is ideal for the customer, as it offers convenience and from the shops point of view they can process orders more quickly, with less staff, and in the process increase profits.</a:t>
            </a:r>
            <a:endParaRPr lang="en-US" sz="1400" b="0" dirty="0">
              <a:effectLst/>
            </a:endParaRPr>
          </a:p>
          <a:p>
            <a:pPr indent="0"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On-line supermarkets</a:t>
            </a:r>
            <a:endParaRPr lang="en-US" sz="1400" b="0" dirty="0">
              <a:effectLst/>
            </a:endParaRPr>
          </a:p>
          <a:p>
            <a:pPr indent="0"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A recent innovation is the facility to order your supermarket goods on-line and these will be delivered to your door.</a:t>
            </a:r>
            <a:endParaRPr lang="en-US" sz="1400" b="0" dirty="0">
              <a:effectLst/>
            </a:endParaRPr>
          </a:p>
          <a:p>
            <a:pPr indent="0" rtl="0">
              <a:spcBef>
                <a:spcPts val="0"/>
              </a:spcBef>
              <a:spcAft>
                <a:spcPts val="0"/>
              </a:spcAft>
              <a:buNone/>
            </a:pPr>
            <a:r>
              <a:rPr lang="en-US" sz="1400" b="0" i="0" u="none" strike="noStrike" dirty="0">
                <a:effectLst/>
                <a:latin typeface="Times New Roman" panose="02020603050405020304" pitchFamily="18" charset="0"/>
              </a:rPr>
              <a:t>Libraries</a:t>
            </a:r>
            <a:endParaRPr lang="en-US" sz="1400" b="0" dirty="0">
              <a:effectLst/>
            </a:endParaRPr>
          </a:p>
          <a:p>
            <a:pPr indent="0"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Libraries use computers to log books in and out. Many libraries now use bar codes to identify individual books, when someone wishes to borrow a book the librarian scans the bar code, this tells the computer system all about the book (title, author, etc.), removing the need for this information to be keyed in. The computer system can also automatically generate reminder letters to members with overdue books.</a:t>
            </a:r>
            <a:endParaRPr lang="en-US" sz="1400" b="0" dirty="0">
              <a:effectLst/>
            </a:endParaRPr>
          </a:p>
          <a:p>
            <a:pPr indent="0" rtl="0">
              <a:spcBef>
                <a:spcPts val="0"/>
              </a:spcBef>
              <a:spcAft>
                <a:spcPts val="0"/>
              </a:spcAft>
              <a:buNone/>
            </a:pPr>
            <a:r>
              <a:rPr lang="en-US" sz="1400" b="0" i="0" u="none" strike="noStrike" dirty="0">
                <a:effectLst/>
                <a:latin typeface="Times New Roman" panose="02020603050405020304" pitchFamily="18" charset="0"/>
              </a:rPr>
              <a:t>Doctors surgeries</a:t>
            </a:r>
            <a:endParaRPr lang="en-US" sz="1400" b="0" dirty="0">
              <a:effectLst/>
            </a:endParaRPr>
          </a:p>
          <a:p>
            <a:pPr indent="0" rtl="0">
              <a:spcBef>
                <a:spcPts val="0"/>
              </a:spcBef>
              <a:spcAft>
                <a:spcPts val="0"/>
              </a:spcAft>
              <a:buNone/>
            </a:pPr>
            <a:r>
              <a:rPr lang="uk-UA" sz="1400" b="0" i="0" u="none" strike="noStrike" dirty="0">
                <a:effectLst/>
                <a:latin typeface="Times New Roman" panose="02020603050405020304" pitchFamily="18" charset="0"/>
              </a:rPr>
              <a:t> </a:t>
            </a:r>
            <a:r>
              <a:rPr lang="en-US" sz="1400" b="0" i="0" u="none" strike="noStrike" dirty="0">
                <a:effectLst/>
                <a:latin typeface="Times New Roman" panose="02020603050405020304" pitchFamily="18" charset="0"/>
              </a:rPr>
              <a:t>A doctor’s time is precious (and expensive!) so many now use computers to help organize their day. Patient appointments are logged on a computer system and the computer can also be used the store patients medical records, allowing the doctor instant access to a patients medical history.</a:t>
            </a:r>
            <a:endParaRPr lang="en-US" sz="1400" b="0" dirty="0">
              <a:effectLst/>
            </a:endParaRPr>
          </a:p>
        </p:txBody>
      </p:sp>
    </p:spTree>
    <p:extLst>
      <p:ext uri="{BB962C8B-B14F-4D97-AF65-F5344CB8AC3E}">
        <p14:creationId xmlns:p14="http://schemas.microsoft.com/office/powerpoint/2010/main" val="13902751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2">
            <a:extLst>
              <a:ext uri="{FF2B5EF4-FFF2-40B4-BE49-F238E27FC236}">
                <a16:creationId xmlns:a16="http://schemas.microsoft.com/office/drawing/2014/main" id="{D912CAE9-9851-C912-D659-404114AD57DA}"/>
              </a:ext>
            </a:extLst>
          </p:cNvPr>
          <p:cNvSpPr txBox="1">
            <a:spLocks/>
          </p:cNvSpPr>
          <p:nvPr/>
        </p:nvSpPr>
        <p:spPr>
          <a:xfrm>
            <a:off x="611560" y="908720"/>
            <a:ext cx="8186766" cy="2808312"/>
          </a:xfrm>
          <a:prstGeom prst="rect">
            <a:avLst/>
          </a:prstGeom>
        </p:spPr>
        <p:txBody>
          <a:bodyPr vert="horz" lIns="91440" tIns="45720" rIns="91440" bIns="45720" rtlCol="0">
            <a:noAutofit/>
          </a:bodyPr>
          <a:lst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marL="0" indent="0" rtl="0" fontAlgn="base">
              <a:spcBef>
                <a:spcPts val="25"/>
              </a:spcBef>
              <a:spcAft>
                <a:spcPts val="0"/>
              </a:spcAft>
              <a:buNone/>
            </a:pPr>
            <a:r>
              <a:rPr lang="uk-UA" sz="1400" b="1" dirty="0">
                <a:latin typeface="Times New Roman" panose="02020603050405020304" pitchFamily="18" charset="0"/>
              </a:rPr>
              <a:t>5</a:t>
            </a:r>
            <a:r>
              <a:rPr lang="uk-UA" sz="1400" b="1" i="0" u="none" strike="noStrike" dirty="0">
                <a:effectLst/>
                <a:latin typeface="Times New Roman" panose="02020603050405020304" pitchFamily="18" charset="0"/>
              </a:rPr>
              <a:t>) </a:t>
            </a:r>
            <a:r>
              <a:rPr lang="en-US" sz="1800" b="1" i="0" u="none" strike="noStrike" dirty="0">
                <a:effectLst/>
                <a:latin typeface="Times New Roman" panose="02020603050405020304" pitchFamily="18" charset="0"/>
              </a:rPr>
              <a:t>Complete these sentences. Use the following verbs in the passive:</a:t>
            </a:r>
            <a:endParaRPr lang="uk-UA" sz="1800" b="1" i="0" u="none" strike="noStrike" dirty="0">
              <a:effectLst/>
              <a:latin typeface="Times New Roman" panose="02020603050405020304" pitchFamily="18" charset="0"/>
            </a:endParaRPr>
          </a:p>
          <a:p>
            <a:pPr marL="0" indent="0" rtl="0" fontAlgn="base">
              <a:spcBef>
                <a:spcPts val="25"/>
              </a:spcBef>
              <a:spcAft>
                <a:spcPts val="0"/>
              </a:spcAft>
              <a:buNone/>
            </a:pPr>
            <a:endParaRPr lang="uk-UA" sz="1800" b="1" i="0" u="none" strike="noStrike" dirty="0">
              <a:effectLst/>
              <a:latin typeface="Times New Roman" panose="02020603050405020304" pitchFamily="18" charset="0"/>
            </a:endParaRPr>
          </a:p>
          <a:p>
            <a:pPr marL="0" indent="0" rtl="0" fontAlgn="base">
              <a:spcBef>
                <a:spcPts val="25"/>
              </a:spcBef>
              <a:spcAft>
                <a:spcPts val="0"/>
              </a:spcAft>
              <a:buNone/>
            </a:pPr>
            <a:endParaRPr lang="uk-UA" sz="1400" b="1" i="0" u="none" strike="noStrike" dirty="0">
              <a:effectLst/>
              <a:latin typeface="Times New Roman" panose="02020603050405020304" pitchFamily="18" charset="0"/>
            </a:endParaRPr>
          </a:p>
          <a:p>
            <a:pPr marL="0" indent="0" rtl="0" fontAlgn="base">
              <a:spcBef>
                <a:spcPts val="25"/>
              </a:spcBef>
              <a:spcAft>
                <a:spcPts val="0"/>
              </a:spcAft>
              <a:buNone/>
            </a:pPr>
            <a:endParaRPr lang="uk-UA" sz="1400" b="1" dirty="0">
              <a:latin typeface="Times New Roman" panose="02020603050405020304" pitchFamily="18" charset="0"/>
            </a:endParaRPr>
          </a:p>
          <a:p>
            <a:pPr marL="0" indent="0" rtl="0" fontAlgn="base">
              <a:spcBef>
                <a:spcPts val="25"/>
              </a:spcBef>
              <a:spcAft>
                <a:spcPts val="0"/>
              </a:spcAft>
              <a:buNone/>
            </a:pPr>
            <a:endParaRPr lang="en-US" sz="1400" b="1" i="0" u="none" strike="noStrike" dirty="0">
              <a:effectLst/>
              <a:latin typeface="Times New Roman" panose="02020603050405020304" pitchFamily="18" charset="0"/>
            </a:endParaRP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The situation is serious. Something must</a:t>
            </a:r>
            <a:r>
              <a:rPr lang="en-US" sz="1800" b="0" i="0" u="sng" strike="noStrike" dirty="0">
                <a:effectLst/>
                <a:latin typeface="Times New Roman" panose="02020603050405020304" pitchFamily="18" charset="0"/>
              </a:rPr>
              <a:t> </a:t>
            </a:r>
            <a:r>
              <a:rPr lang="en-US" sz="1800" b="1" i="1" u="sng" strike="noStrike" dirty="0">
                <a:effectLst/>
                <a:latin typeface="Times New Roman" panose="02020603050405020304" pitchFamily="18" charset="0"/>
              </a:rPr>
              <a:t>be done</a:t>
            </a:r>
            <a:r>
              <a:rPr lang="en-US" sz="1800" b="0" i="0" u="none" strike="noStrike" dirty="0">
                <a:effectLst/>
                <a:latin typeface="Times New Roman" panose="02020603050405020304" pitchFamily="18" charset="0"/>
              </a:rPr>
              <a:t> before it’s too late.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 haven’t received the letter yet. It might</a:t>
            </a:r>
            <a:r>
              <a:rPr lang="en-US" sz="1800" b="0" i="0" u="sng" strike="noStrike" dirty="0">
                <a:effectLst/>
                <a:latin typeface="Times New Roman" panose="02020603050405020304" pitchFamily="18" charset="0"/>
              </a:rPr>
              <a:t>  </a:t>
            </a:r>
            <a:r>
              <a:rPr lang="en-US" sz="1800" b="1" i="1" u="sng" strike="noStrike" dirty="0">
                <a:effectLst/>
                <a:latin typeface="Times New Roman" panose="02020603050405020304" pitchFamily="18" charset="0"/>
              </a:rPr>
              <a:t>have been sent</a:t>
            </a:r>
            <a:r>
              <a:rPr lang="en-US"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to the wrong address.</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A decision will not</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until the next meeting.</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These documents are important. They should always</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in a safe place.</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This road is in bad condition. It should</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 long time ago.</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The injured man couldn’t walk and had to</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If you hadn’t shouted at the policeman, you wouldn’t</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I’m not sure what time I’ll arrive tomorrow. I may</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It’s not certain how the fire started. It might</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by an electrical fault.</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A new school is being built. The old one is going to</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down.</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The election is next Sunday. The full results will</a:t>
            </a:r>
            <a:r>
              <a:rPr lang="uk-UA" sz="1800" b="0" i="0" u="none" strike="noStrike" dirty="0">
                <a:effectLst/>
                <a:latin typeface="Times New Roman" panose="02020603050405020304" pitchFamily="18" charset="0"/>
              </a:rPr>
              <a:t> </a:t>
            </a:r>
            <a:r>
              <a:rPr lang="en-US" sz="1800" b="0" i="0" u="sng" strike="noStrike" dirty="0">
                <a:effectLst/>
                <a:latin typeface="Times New Roman" panose="02020603050405020304" pitchFamily="18" charset="0"/>
              </a:rPr>
              <a:t> </a:t>
            </a:r>
            <a:r>
              <a:rPr lang="uk-UA" sz="1800" b="0" i="0" u="sng" strike="noStrike" dirty="0">
                <a:effectLst/>
                <a:latin typeface="Times New Roman" panose="02020603050405020304" pitchFamily="18" charset="0"/>
              </a:rPr>
              <a:t>    </a:t>
            </a:r>
            <a:r>
              <a:rPr lang="en-US" sz="1800" b="0" i="0" u="none" strike="noStrike" dirty="0">
                <a:effectLst/>
                <a:latin typeface="Times New Roman" panose="02020603050405020304" pitchFamily="18" charset="0"/>
              </a:rPr>
              <a:t>on Tuesday.</a:t>
            </a:r>
          </a:p>
          <a:p>
            <a:pPr rtl="0" fontAlgn="base">
              <a:spcBef>
                <a:spcPts val="0"/>
              </a:spcBef>
              <a:spcAft>
                <a:spcPts val="0"/>
              </a:spcAft>
              <a:buFont typeface="+mj-lt"/>
              <a:buAutoNum type="arabicPeriod"/>
            </a:pPr>
            <a:r>
              <a:rPr lang="en-US" sz="1800" b="0" i="0" u="none" strike="noStrike" dirty="0">
                <a:effectLst/>
                <a:latin typeface="Times New Roman" panose="02020603050405020304" pitchFamily="18" charset="0"/>
              </a:rPr>
              <a:t>Last week they weren’t speaking to one another. Now they’re happy again. The problem seems to</a:t>
            </a:r>
            <a:r>
              <a:rPr lang="en-US" sz="1800" b="0" i="0" u="sng" dirty="0">
                <a:effectLst/>
                <a:latin typeface="Times New Roman" panose="02020603050405020304" pitchFamily="18" charset="0"/>
              </a:rPr>
              <a:t>  </a:t>
            </a:r>
            <a:r>
              <a:rPr lang="en-US" sz="1800" b="0" i="0" u="none" strike="noStrike" dirty="0">
                <a:effectLst/>
                <a:latin typeface="Times New Roman" panose="02020603050405020304" pitchFamily="18" charset="0"/>
              </a:rPr>
              <a:t>.</a:t>
            </a:r>
            <a:br>
              <a:rPr lang="en-US" sz="1200" dirty="0"/>
            </a:br>
            <a:br>
              <a:rPr lang="en-US" sz="1400" b="0" dirty="0">
                <a:effectLst/>
              </a:rPr>
            </a:br>
            <a:endParaRPr lang="en-US" sz="1400" b="0" i="1" u="none" strike="noStrike" dirty="0">
              <a:effectLst/>
              <a:latin typeface="Times New Roman" panose="02020603050405020304" pitchFamily="18" charset="0"/>
            </a:endParaRPr>
          </a:p>
        </p:txBody>
      </p:sp>
      <p:pic>
        <p:nvPicPr>
          <p:cNvPr id="5" name="Рисунок 4">
            <a:extLst>
              <a:ext uri="{FF2B5EF4-FFF2-40B4-BE49-F238E27FC236}">
                <a16:creationId xmlns:a16="http://schemas.microsoft.com/office/drawing/2014/main" id="{4680D881-F790-9C04-E2F0-F1FC7F1B9DA2}"/>
              </a:ext>
            </a:extLst>
          </p:cNvPr>
          <p:cNvPicPr>
            <a:picLocks noChangeAspect="1"/>
          </p:cNvPicPr>
          <p:nvPr/>
        </p:nvPicPr>
        <p:blipFill>
          <a:blip r:embed="rId2"/>
          <a:stretch>
            <a:fillRect/>
          </a:stretch>
        </p:blipFill>
        <p:spPr>
          <a:xfrm>
            <a:off x="755576" y="1412776"/>
            <a:ext cx="7064233" cy="360040"/>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Ион</Template>
  <TotalTime>173</TotalTime>
  <Words>1858</Words>
  <Application>Microsoft Office PowerPoint</Application>
  <PresentationFormat>Экран (4:3)</PresentationFormat>
  <Paragraphs>104</Paragraphs>
  <Slides>12</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12</vt:i4>
      </vt:variant>
    </vt:vector>
  </HeadingPairs>
  <TitlesOfParts>
    <vt:vector size="18" baseType="lpstr">
      <vt:lpstr>Arial</vt:lpstr>
      <vt:lpstr>Bahnschrift</vt:lpstr>
      <vt:lpstr>Century Gothic</vt:lpstr>
      <vt:lpstr>Times New Roman</vt:lpstr>
      <vt:lpstr>Wingdings 3</vt:lpstr>
      <vt:lpstr>Ион</vt:lpstr>
      <vt:lpstr>Презентації практичних занять з дисципліни «Іноземна мова» з галузі знань 12 «Інформаційні технології» спеціальності : 122. Комп’ютерні науки</vt:lpstr>
      <vt:lpstr>Практичне заняття 6(2 год.)</vt:lpstr>
      <vt:lpstr>Objectives:</vt:lpstr>
      <vt:lpstr>Plan:</vt:lpstr>
      <vt:lpstr>References:</vt:lpstr>
      <vt:lpstr>Хід заняття (Procedure)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Dreeg Show</cp:lastModifiedBy>
  <cp:revision>103</cp:revision>
  <dcterms:created xsi:type="dcterms:W3CDTF">2023-02-25T18:05:02Z</dcterms:created>
  <dcterms:modified xsi:type="dcterms:W3CDTF">2023-08-04T15:02:33Z</dcterms:modified>
</cp:coreProperties>
</file>