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4" r:id="rId9"/>
    <p:sldId id="265" r:id="rId10"/>
    <p:sldId id="266"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1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The following sentences are direct speech:</a:t>
            </a:r>
          </a:p>
          <a:p>
            <a:pPr marL="0" indent="0" rtl="0">
              <a:spcBef>
                <a:spcPts val="0"/>
              </a:spcBef>
              <a:spcAft>
                <a:spcPts val="0"/>
              </a:spcAft>
              <a:buNone/>
            </a:pPr>
            <a:r>
              <a:rPr lang="en-US" sz="1800" b="1" i="0" u="none" strike="noStrike" dirty="0">
                <a:effectLst/>
                <a:latin typeface="Times New Roman" panose="02020603050405020304" pitchFamily="18" charset="0"/>
              </a:rPr>
              <a:t>Now choose one of these to complete each of the sentences below. Use </a:t>
            </a:r>
            <a:r>
              <a:rPr lang="en-US" sz="1800" b="1" i="0" u="sng" dirty="0">
                <a:effectLst/>
                <a:latin typeface="Times New Roman" panose="02020603050405020304" pitchFamily="18" charset="0"/>
              </a:rPr>
              <a:t>reported</a:t>
            </a:r>
            <a:r>
              <a:rPr lang="en-US" sz="1800" b="1" i="0" u="none" strike="noStrike" dirty="0">
                <a:effectLst/>
                <a:latin typeface="Times New Roman" panose="02020603050405020304" pitchFamily="18" charset="0"/>
              </a:rPr>
              <a:t> speech.</a:t>
            </a:r>
            <a:endParaRPr lang="en-US" sz="1600" b="0" dirty="0">
              <a:effectLst/>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Will was taking a long time to get ready, so </a:t>
            </a:r>
            <a:r>
              <a:rPr lang="en-US" sz="1800" b="1" i="0" u="sng" dirty="0">
                <a:effectLst/>
                <a:latin typeface="Times New Roman" panose="02020603050405020304" pitchFamily="18" charset="0"/>
              </a:rPr>
              <a:t>I  told him to hurry up  .</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Sarah was driving too fast, so I asked</a:t>
            </a:r>
            <a:r>
              <a:rPr lang="en-US" sz="1800" b="0" i="0" u="sng" strike="noStrike" dirty="0">
                <a:effectLst/>
                <a:latin typeface="Times New Roman" panose="02020603050405020304" pitchFamily="18" charset="0"/>
              </a:rPr>
              <a:t>……………………………………………………………..………</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Sue was nervous about the situation. I told</a:t>
            </a:r>
            <a:r>
              <a:rPr lang="en-US" sz="1800" b="0" i="0" u="sng" strike="noStrike" dirty="0">
                <a:effectLst/>
                <a:latin typeface="Times New Roman" panose="02020603050405020304" pitchFamily="18" charset="0"/>
              </a:rPr>
              <a:t>………………………………………………………………</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couldn’t move the piano alone, so I……………………………………………………………………...</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security guard looked at me suspiciously and……………………………………………………….</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man started asking me personal questions, so I……………………………………………………....</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Carl was in love with Maria, so he………………………………………………………………………...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didn’t want to delay Helen, so I…………………………………………………………………………..</a:t>
            </a:r>
          </a:p>
          <a:p>
            <a:br>
              <a:rPr lang="en-US" sz="1600" b="0" dirty="0">
                <a:effectLst/>
              </a:rPr>
            </a:br>
            <a:endParaRPr lang="en-US" sz="1600" b="0" dirty="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7(2 год.)</a:t>
            </a:r>
            <a:br>
              <a:rPr lang="uk-UA" sz="3200" b="0" dirty="0">
                <a:solidFill>
                  <a:schemeClr val="accent3"/>
                </a:solidFill>
                <a:effectLst/>
              </a:rPr>
            </a:br>
            <a:br>
              <a:rPr lang="uk-UA" sz="3200" dirty="0">
                <a:solidFill>
                  <a:schemeClr val="accent3"/>
                </a:solidFill>
              </a:rPr>
            </a:b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838200" y="2996952"/>
            <a:ext cx="7467600" cy="1285893"/>
          </a:xfrm>
        </p:spPr>
        <p:txBody>
          <a:bodyPr>
            <a:noAutofit/>
          </a:bodyPr>
          <a:lstStyle/>
          <a:p>
            <a:pPr marL="107309" indent="0" rtl="0">
              <a:spcBef>
                <a:spcPts val="0"/>
              </a:spcBef>
              <a:spcAft>
                <a:spcPts val="0"/>
              </a:spcAft>
              <a:buNone/>
            </a:pPr>
            <a:r>
              <a:rPr lang="en-US" sz="2800" b="1" i="0" u="none" strike="noStrike" dirty="0">
                <a:effectLst/>
                <a:latin typeface="Times New Roman" panose="02020603050405020304" pitchFamily="18" charset="0"/>
              </a:rPr>
              <a:t>Topic «Computer Engineering. Direct and </a:t>
            </a:r>
            <a:r>
              <a:rPr lang="en-US" sz="2800" b="1" i="0" u="none" strike="noStrike" dirty="0" err="1">
                <a:effectLst/>
                <a:latin typeface="Times New Roman" panose="02020603050405020304" pitchFamily="18" charset="0"/>
              </a:rPr>
              <a:t>Reporteds</a:t>
            </a:r>
            <a:r>
              <a:rPr lang="en-US" sz="2800" b="1" i="0" u="none" strike="noStrike" dirty="0">
                <a:effectLst/>
                <a:latin typeface="Times New Roman" panose="02020603050405020304" pitchFamily="18" charset="0"/>
              </a:rPr>
              <a:t> </a:t>
            </a:r>
            <a:r>
              <a:rPr lang="en-US" sz="2800" b="1" i="0" u="none" strike="noStrike" dirty="0" err="1">
                <a:effectLst/>
                <a:latin typeface="Times New Roman" panose="02020603050405020304" pitchFamily="18" charset="0"/>
              </a:rPr>
              <a:t>peech</a:t>
            </a:r>
            <a:r>
              <a:rPr lang="en-US" sz="2800" b="1" i="0" u="none" strike="noStrike" dirty="0">
                <a:effectLst/>
                <a:latin typeface="Times New Roman" panose="02020603050405020304" pitchFamily="18" charset="0"/>
              </a:rPr>
              <a:t>.»  Grammar revision</a:t>
            </a:r>
            <a:endParaRPr lang="en-US" sz="2800"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«Computer Engineering. Direct and </a:t>
            </a:r>
            <a:r>
              <a:rPr lang="en-US" sz="1800" b="0" i="0" u="none" strike="noStrike" dirty="0" err="1">
                <a:effectLst/>
                <a:latin typeface="Times New Roman" panose="02020603050405020304" pitchFamily="18" charset="0"/>
              </a:rPr>
              <a:t>Reportedspeech</a:t>
            </a:r>
            <a:r>
              <a:rPr lang="en-US" sz="1800" b="0" i="0" u="none" strike="noStrike" dirty="0">
                <a:effectLst/>
                <a:latin typeface="Times New Roman" panose="02020603050405020304" pitchFamily="18" charset="0"/>
              </a:rPr>
              <a:t>.</a:t>
            </a:r>
            <a:r>
              <a:rPr lang="en-US" sz="1800" b="1" i="0" u="none"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568952" cy="6480720"/>
          </a:xfrm>
        </p:spPr>
        <p:txBody>
          <a:bodyPr>
            <a:noAutofit/>
          </a:bodyPr>
          <a:lstStyle/>
          <a:p>
            <a:pPr algn="just" rtl="0">
              <a:spcBef>
                <a:spcPts val="0"/>
              </a:spcBef>
              <a:spcAft>
                <a:spcPts val="0"/>
              </a:spcAft>
            </a:pPr>
            <a:r>
              <a:rPr lang="en-US" sz="1400" b="1" i="0" u="none" strike="noStrike" dirty="0">
                <a:effectLst/>
                <a:latin typeface="Times New Roman" panose="02020603050405020304" pitchFamily="18" charset="0"/>
              </a:rPr>
              <a:t>Computer Engineering</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Computer Engineering is a dynamic field that combines principles from both electrical engineering and computer science to design, develop, and optimize computer systems. From microprocessors and embedded systems to networking and artificial intelligence, computer engineers play a pivotal role in creating cutting-edge technologies that power our daily lives.</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Key Areas of Computer Engineering:</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Hardware Design:</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Computer engineers work on the physical components of computing systems, such as designing microprocessors, circuit boards, and memory systems. They strive to enhance performance, energy efficiency, and reliability, pushing the boundaries of what's possible in computing hardware.</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Software Development:</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Software lies at the heart of every digital innovation. Computer engineers develop software applications, operating systems, and firmware that enable devices and computers to function seamlessly. They leverage programming languages and algorithms to optimize performance and ensure robust functionality.</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Networking and Communication:</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In a hyper-connected world, computer engineers focus on designing efficient and secure communication protocols and networking infrastructures. They play a critical role in developing the backbone of the internet, enabling data transfer, and ensuring information remains safe and accessible.</a:t>
            </a:r>
            <a:endParaRPr lang="en-US" sz="1400" b="0" dirty="0">
              <a:effectLst/>
            </a:endParaRPr>
          </a:p>
          <a:p>
            <a:pPr indent="0" algn="just" rtl="0">
              <a:spcBef>
                <a:spcPts val="0"/>
              </a:spcBef>
              <a:spcAft>
                <a:spcPts val="0"/>
              </a:spcAft>
              <a:buNone/>
            </a:pPr>
            <a:r>
              <a:rPr lang="en-US" sz="1400" b="0" i="0" u="none" strike="noStrike" dirty="0">
                <a:effectLst/>
                <a:latin typeface="Times New Roman" panose="02020603050405020304" pitchFamily="18" charset="0"/>
              </a:rPr>
              <a:t>Embedded Systems:</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Embedded systems are integrated into various devices, from household appliances to medical equipment and automotive systems. Computer engineers develop these specialized systems, combining hardware and software to perform specific functions with precision and reliability.</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Artificial Intelligence and Machine Learning:</a:t>
            </a:r>
            <a:endParaRPr lang="en-US" sz="1400" b="0" dirty="0">
              <a:effectLst/>
            </a:endParaRPr>
          </a:p>
          <a:p>
            <a:pPr indent="0" algn="just"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Advancements in artificial intelligence and machine learning have revolutionized industries worldwide. </a:t>
            </a:r>
            <a:r>
              <a:rPr lang="en-US" sz="1400" b="0" i="0" strike="noStrike" dirty="0">
                <a:effectLst/>
                <a:latin typeface="Times New Roman" panose="02020603050405020304" pitchFamily="18" charset="0"/>
              </a:rPr>
              <a:t>Computer engineers contribute to this domain by creating algorithms and systems that enable machines to learn, reason, and make autonomous decisions.</a:t>
            </a:r>
            <a:endParaRPr lang="en-US" sz="1400" b="0" dirty="0">
              <a:effectLst/>
            </a:endParaRPr>
          </a:p>
          <a:p>
            <a:pPr indent="0" algn="just" rtl="0">
              <a:spcBef>
                <a:spcPts val="0"/>
              </a:spcBef>
              <a:spcAft>
                <a:spcPts val="0"/>
              </a:spcAft>
              <a:buNone/>
            </a:pPr>
            <a:r>
              <a:rPr lang="uk-UA" sz="1400" b="0" i="0" strike="noStrike" dirty="0">
                <a:effectLst/>
                <a:latin typeface="Times New Roman" panose="02020603050405020304" pitchFamily="18" charset="0"/>
              </a:rPr>
              <a:t> </a:t>
            </a:r>
            <a:r>
              <a:rPr lang="en-US" sz="1400" b="0" i="0" strike="noStrike" dirty="0">
                <a:effectLst/>
                <a:latin typeface="Times New Roman" panose="02020603050405020304" pitchFamily="18" charset="0"/>
              </a:rPr>
              <a:t>The Future of Computer Engineering:</a:t>
            </a:r>
            <a:endParaRPr lang="en-US" sz="1400" b="0" dirty="0">
              <a:effectLst/>
            </a:endParaRPr>
          </a:p>
          <a:p>
            <a:pPr indent="0" algn="just" rtl="0">
              <a:spcBef>
                <a:spcPts val="0"/>
              </a:spcBef>
              <a:spcAft>
                <a:spcPts val="0"/>
              </a:spcAft>
              <a:buNone/>
            </a:pPr>
            <a:r>
              <a:rPr lang="uk-UA" sz="1400" b="0" i="0" strike="noStrike" dirty="0">
                <a:effectLst/>
                <a:latin typeface="Times New Roman" panose="02020603050405020304" pitchFamily="18" charset="0"/>
              </a:rPr>
              <a:t> </a:t>
            </a:r>
            <a:r>
              <a:rPr lang="en-US" sz="1400" b="0" i="0" strike="noStrike" dirty="0">
                <a:effectLst/>
                <a:latin typeface="Times New Roman" panose="02020603050405020304" pitchFamily="18" charset="0"/>
              </a:rPr>
              <a:t>The field of Computer Engineering is continually evolving, with new challenges and opportunities arising daily. From the integration of quantum computing to the development of sustainable computing solutions, computer engineers are at the forefront of shaping our technological landscape.</a:t>
            </a:r>
            <a:endParaRPr lang="en-US" sz="1400" b="0" dirty="0">
              <a:effectLst/>
            </a:endParaRPr>
          </a:p>
          <a:p>
            <a:br>
              <a:rPr lang="en-US" sz="1400" dirty="0"/>
            </a:b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251520" y="260648"/>
            <a:ext cx="8712967" cy="6984776"/>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fontAlgn="base">
              <a:spcBef>
                <a:spcPts val="25"/>
              </a:spcBef>
              <a:spcAft>
                <a:spcPts val="0"/>
              </a:spcAft>
              <a:buNone/>
            </a:pPr>
            <a:r>
              <a:rPr lang="uk-UA" sz="1800" b="1" i="0" u="none" strike="noStrike" dirty="0">
                <a:effectLst/>
                <a:latin typeface="Times New Roman" panose="02020603050405020304" pitchFamily="18" charset="0"/>
              </a:rPr>
              <a:t>5) </a:t>
            </a:r>
            <a:r>
              <a:rPr lang="en-US" sz="1800" b="1" i="0" u="none" strike="noStrike" dirty="0">
                <a:effectLst/>
                <a:latin typeface="Times New Roman" panose="02020603050405020304" pitchFamily="18" charset="0"/>
              </a:rPr>
              <a:t>Somebody says something to you which is not what you expected. Use your own ideas to complete your answers.</a:t>
            </a:r>
            <a:endParaRPr lang="uk-UA"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It’s quite a long way from the hotel to the city </a:t>
            </a:r>
            <a:r>
              <a:rPr lang="en-US" sz="1800" b="0" i="0" u="none" strike="noStrike" dirty="0" err="1">
                <a:effectLst/>
                <a:latin typeface="Times New Roman" panose="02020603050405020304" pitchFamily="18" charset="0"/>
              </a:rPr>
              <a:t>centre</a:t>
            </a:r>
            <a:r>
              <a:rPr lang="en-US" sz="1800" b="0" i="0" u="none" strike="noStrike" dirty="0">
                <a:effectLst/>
                <a:latin typeface="Times New Roman" panose="02020603050405020304" pitchFamily="18" charset="0"/>
              </a:rPr>
              <a:t>.</a:t>
            </a:r>
          </a:p>
          <a:p>
            <a:pPr rtl="0">
              <a:spcBef>
                <a:spcPts val="0"/>
              </a:spcBef>
              <a:spcAft>
                <a:spcPts val="0"/>
              </a:spcAft>
            </a:pPr>
            <a:r>
              <a:rPr lang="en-US" sz="1800" b="0" i="0" u="none" strike="noStrike" dirty="0">
                <a:effectLst/>
                <a:latin typeface="Times New Roman" panose="02020603050405020304" pitchFamily="18" charset="0"/>
              </a:rPr>
              <a:t>   b: Is it? The man on the reception desk </a:t>
            </a:r>
            <a:r>
              <a:rPr lang="en-US" sz="1800" b="1" i="1" u="none" strike="noStrike" dirty="0">
                <a:effectLst/>
                <a:latin typeface="Times New Roman" panose="02020603050405020304" pitchFamily="18" charset="0"/>
              </a:rPr>
              <a:t>said it was only five minutes’ walk</a:t>
            </a:r>
            <a:r>
              <a:rPr lang="en-US" sz="1800" b="0" i="0" u="none" strike="noStrike" dirty="0">
                <a:effectLst/>
                <a:latin typeface="Times New Roman" panose="02020603050405020304" pitchFamily="18" charset="0"/>
              </a:rPr>
              <a:t>.</a:t>
            </a:r>
            <a:endParaRPr lang="en-US" sz="1200" b="0" dirty="0">
              <a:effectLst/>
            </a:endParaRPr>
          </a:p>
          <a:p>
            <a:pPr rtl="0" fontAlgn="base">
              <a:spcBef>
                <a:spcPts val="0"/>
              </a:spcBef>
              <a:spcAft>
                <a:spcPts val="0"/>
              </a:spcAft>
              <a:buFont typeface="+mj-lt"/>
              <a:buAutoNum type="arabicPeriod" startAt="2"/>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Sue is coming to the party tonight.</a:t>
            </a:r>
          </a:p>
          <a:p>
            <a:pPr rtl="0">
              <a:spcBef>
                <a:spcPts val="0"/>
              </a:spcBef>
              <a:spcAft>
                <a:spcPts val="0"/>
              </a:spcAft>
            </a:pPr>
            <a:r>
              <a:rPr lang="en-US" sz="1800" b="0" i="0" u="none" strike="noStrike" dirty="0">
                <a:effectLst/>
                <a:latin typeface="Times New Roman" panose="02020603050405020304" pitchFamily="18" charset="0"/>
              </a:rPr>
              <a:t>   b: Is she? I saw her a few days ago and she said she……………………………………………………….</a:t>
            </a:r>
            <a:endParaRPr lang="en-US" sz="1200" b="0" dirty="0">
              <a:effectLst/>
            </a:endParaRPr>
          </a:p>
          <a:p>
            <a:pPr rtl="0" fontAlgn="base">
              <a:spcBef>
                <a:spcPts val="0"/>
              </a:spcBef>
              <a:spcAft>
                <a:spcPts val="0"/>
              </a:spcAft>
              <a:buFont typeface="+mj-lt"/>
              <a:buAutoNum type="arabicPeriod" startAt="3"/>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Sarah gets on fine with Paul.</a:t>
            </a:r>
          </a:p>
          <a:p>
            <a:pPr rtl="0">
              <a:spcBef>
                <a:spcPts val="0"/>
              </a:spcBef>
              <a:spcAft>
                <a:spcPts val="0"/>
              </a:spcAft>
            </a:pPr>
            <a:r>
              <a:rPr lang="en-US" sz="1800" b="0" i="0" u="none" strike="noStrike" dirty="0">
                <a:effectLst/>
                <a:latin typeface="Times New Roman" panose="02020603050405020304" pitchFamily="18" charset="0"/>
              </a:rPr>
              <a:t>   b: Does she? Last week you said………………………………………………………………each other.</a:t>
            </a:r>
            <a:endParaRPr lang="en-US" sz="1200" b="0" dirty="0">
              <a:effectLst/>
            </a:endParaRPr>
          </a:p>
          <a:p>
            <a:pPr rtl="0" fontAlgn="base">
              <a:spcBef>
                <a:spcPts val="0"/>
              </a:spcBef>
              <a:spcAft>
                <a:spcPts val="0"/>
              </a:spcAft>
              <a:buFont typeface="+mj-lt"/>
              <a:buAutoNum type="arabicPeriod" startAt="4"/>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Joe knows lots of people.</a:t>
            </a:r>
          </a:p>
          <a:p>
            <a:pPr rtl="0">
              <a:spcBef>
                <a:spcPts val="0"/>
              </a:spcBef>
              <a:spcAft>
                <a:spcPts val="0"/>
              </a:spcAft>
            </a:pPr>
            <a:r>
              <a:rPr lang="en-US" sz="1800" b="0" i="0" u="none" strike="noStrike" dirty="0">
                <a:effectLst/>
                <a:latin typeface="Times New Roman" panose="02020603050405020304" pitchFamily="18" charset="0"/>
              </a:rPr>
              <a:t>   b: That’s not what he told me. He said……………………………………………………………anyone.</a:t>
            </a:r>
            <a:endParaRPr lang="en-US" sz="1200" b="0" dirty="0">
              <a:effectLst/>
            </a:endParaRPr>
          </a:p>
          <a:p>
            <a:pPr rtl="0" fontAlgn="base">
              <a:spcBef>
                <a:spcPts val="0"/>
              </a:spcBef>
              <a:spcAft>
                <a:spcPts val="0"/>
              </a:spcAft>
              <a:buFont typeface="+mj-lt"/>
              <a:buAutoNum type="arabicPeriod" startAt="5"/>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Jane will be here next week.</a:t>
            </a:r>
          </a:p>
          <a:p>
            <a:pPr rtl="0">
              <a:spcBef>
                <a:spcPts val="0"/>
              </a:spcBef>
              <a:spcAft>
                <a:spcPts val="0"/>
              </a:spcAft>
            </a:pPr>
            <a:r>
              <a:rPr lang="en-US" sz="1800" b="0" i="0" u="none" strike="noStrike" dirty="0">
                <a:effectLst/>
                <a:latin typeface="Times New Roman" panose="02020603050405020304" pitchFamily="18" charset="0"/>
              </a:rPr>
              <a:t>   b: Oh, really? When I spoke to her, she said………………………………………………………...away.</a:t>
            </a:r>
            <a:endParaRPr lang="en-US" sz="1200" b="0" dirty="0">
              <a:effectLst/>
            </a:endParaRPr>
          </a:p>
          <a:p>
            <a:pPr rtl="0" fontAlgn="base">
              <a:spcBef>
                <a:spcPts val="0"/>
              </a:spcBef>
              <a:spcAft>
                <a:spcPts val="0"/>
              </a:spcAft>
              <a:buFont typeface="+mj-lt"/>
              <a:buAutoNum type="arabicPeriod" startAt="6"/>
            </a:pPr>
            <a:r>
              <a:rPr lang="en-US" sz="1800" b="0" i="0" u="none" strike="noStrike" cap="small" dirty="0">
                <a:effectLst/>
                <a:latin typeface="Times New Roman" panose="02020603050405020304" pitchFamily="18" charset="0"/>
              </a:rPr>
              <a:t>a</a:t>
            </a:r>
            <a:r>
              <a:rPr lang="en-US" sz="1800" b="0" i="0" u="none" strike="noStrike" dirty="0">
                <a:effectLst/>
                <a:latin typeface="Times New Roman" panose="02020603050405020304" pitchFamily="18" charset="0"/>
              </a:rPr>
              <a:t>: I’m going out tonight.</a:t>
            </a:r>
          </a:p>
          <a:p>
            <a:pPr rtl="0">
              <a:spcBef>
                <a:spcPts val="0"/>
              </a:spcBef>
              <a:spcAft>
                <a:spcPts val="0"/>
              </a:spcAft>
            </a:pPr>
            <a:r>
              <a:rPr lang="en-US" sz="1800" b="0" i="0" u="none" strike="noStrike" dirty="0">
                <a:effectLst/>
                <a:latin typeface="Times New Roman" panose="02020603050405020304" pitchFamily="18" charset="0"/>
              </a:rPr>
              <a:t>   b: Are you? I thought you said……………………………………………………………………at home.</a:t>
            </a:r>
            <a:endParaRPr lang="en-US" sz="1200" b="0" dirty="0">
              <a:effectLst/>
            </a:endParaRPr>
          </a:p>
          <a:p>
            <a:pPr rtl="0" fontAlgn="base">
              <a:spcBef>
                <a:spcPts val="0"/>
              </a:spcBef>
              <a:spcAft>
                <a:spcPts val="0"/>
              </a:spcAft>
              <a:buFont typeface="+mj-lt"/>
              <a:buAutoNum type="arabicPeriod" startAt="7"/>
            </a:pPr>
            <a:r>
              <a:rPr lang="en-US" sz="1400" b="0" i="0" u="none" strike="noStrike" cap="small" dirty="0">
                <a:effectLst/>
                <a:latin typeface="Times New Roman" panose="02020603050405020304" pitchFamily="18" charset="0"/>
              </a:rPr>
              <a:t>a</a:t>
            </a:r>
            <a:r>
              <a:rPr lang="en-US" sz="1400" b="0" i="0" u="none" strike="noStrike" dirty="0">
                <a:effectLst/>
                <a:latin typeface="Times New Roman" panose="02020603050405020304" pitchFamily="18" charset="0"/>
              </a:rPr>
              <a:t>: I speak French quite well.</a:t>
            </a:r>
          </a:p>
          <a:p>
            <a:pPr rtl="0">
              <a:spcBef>
                <a:spcPts val="0"/>
              </a:spcBef>
              <a:spcAft>
                <a:spcPts val="0"/>
              </a:spcAft>
            </a:pPr>
            <a:r>
              <a:rPr lang="en-US" sz="1400" b="0" i="0" u="none" strike="noStrike" dirty="0">
                <a:effectLst/>
                <a:latin typeface="Times New Roman" panose="02020603050405020304" pitchFamily="18" charset="0"/>
              </a:rPr>
              <a:t>   b: Do you? But earlier you said………………………………………….…………..any other languages.</a:t>
            </a:r>
            <a:endParaRPr lang="en-US" sz="1400" b="0" dirty="0">
              <a:effectLst/>
            </a:endParaRPr>
          </a:p>
          <a:p>
            <a:pPr rtl="0" fontAlgn="base">
              <a:spcBef>
                <a:spcPts val="0"/>
              </a:spcBef>
              <a:spcAft>
                <a:spcPts val="0"/>
              </a:spcAft>
              <a:buFont typeface="+mj-lt"/>
              <a:buAutoNum type="arabicPeriod" startAt="8"/>
            </a:pPr>
            <a:r>
              <a:rPr lang="en-US" sz="1400" b="0" i="0" u="none" strike="noStrike" cap="small" dirty="0">
                <a:effectLst/>
                <a:latin typeface="Times New Roman" panose="02020603050405020304" pitchFamily="18" charset="0"/>
              </a:rPr>
              <a:t>a</a:t>
            </a:r>
            <a:r>
              <a:rPr lang="en-US" sz="1400" b="0" i="0" u="none" strike="noStrike" dirty="0">
                <a:effectLst/>
                <a:latin typeface="Times New Roman" panose="02020603050405020304" pitchFamily="18" charset="0"/>
              </a:rPr>
              <a:t>: I haven’t seen Ben recently.</a:t>
            </a:r>
          </a:p>
          <a:p>
            <a:pPr rtl="0">
              <a:spcBef>
                <a:spcPts val="0"/>
              </a:spcBef>
              <a:spcAft>
                <a:spcPts val="0"/>
              </a:spcAft>
            </a:pPr>
            <a:r>
              <a:rPr lang="en-US" sz="1400" b="0" i="0" u="none" strike="noStrike" dirty="0">
                <a:effectLst/>
                <a:latin typeface="Times New Roman" panose="02020603050405020304" pitchFamily="18" charset="0"/>
              </a:rPr>
              <a:t>   b: That’s strange. He told me………………………………………………………………..last weekend.</a:t>
            </a:r>
            <a:endParaRPr lang="en-US" sz="1400" b="0" dirty="0">
              <a:effectLst/>
            </a:endParaRPr>
          </a:p>
          <a:p>
            <a:pPr marL="0" indent="0">
              <a:buNone/>
            </a:pPr>
            <a:br>
              <a:rPr lang="en-US" sz="1200" b="0" dirty="0">
                <a:effectLst/>
              </a:rPr>
            </a:br>
            <a:endParaRPr lang="en-US" sz="1400" b="0" i="1" u="none" strike="noStrike" dirty="0">
              <a:effectLst/>
              <a:latin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6) </a:t>
            </a:r>
            <a:r>
              <a:rPr lang="en-US" sz="1800" b="1" i="0" u="none" strike="noStrike" dirty="0">
                <a:effectLst/>
                <a:latin typeface="Times New Roman" panose="02020603050405020304" pitchFamily="18" charset="0"/>
              </a:rPr>
              <a:t>Complete the sentences with say or tell (in the correct form). Use only one word each time.</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Anna  said</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goodbye to me and left.</a:t>
            </a:r>
          </a:p>
          <a:p>
            <a:pPr rtl="0" fontAlgn="base">
              <a:spcBef>
                <a:spcPts val="0"/>
              </a:spcBef>
              <a:spcAft>
                <a:spcPts val="0"/>
              </a:spcAft>
              <a:buFont typeface="+mj-lt"/>
              <a:buAutoNum type="arabicPeriod"/>
            </a:pP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us about your holiday. Did you have a nice time?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Don’t just stand there!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something!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wonder where Sue is. She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she would be here at 8 o’clock.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Dan</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me that he was bored with his job.</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doctor</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that I should rest for at least a week.</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Gary couldn’t help me. He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me to ask Chris.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Gary couldn’t help me. He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ask Chris.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Don’t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anybody what I</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 It’s a secret just between us.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‘Did Kate</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you what happened?’ ‘No, she didn’t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anything to me.’</a:t>
            </a:r>
          </a:p>
          <a:p>
            <a:pPr marL="0" indent="0">
              <a:buNone/>
            </a:pPr>
            <a:br>
              <a:rPr lang="en-US" sz="1600" b="0" dirty="0">
                <a:effectLst/>
              </a:rPr>
            </a:br>
            <a:endParaRPr lang="en-US" sz="1800" b="0" i="0" u="none" strike="noStrike" dirty="0">
              <a:effectLst/>
              <a:latin typeface="Times New Roman" panose="02020603050405020304" pitchFamily="18" charset="0"/>
            </a:endParaRPr>
          </a:p>
        </p:txBody>
      </p:sp>
      <p:pic>
        <p:nvPicPr>
          <p:cNvPr id="6" name="Рисунок 5">
            <a:extLst>
              <a:ext uri="{FF2B5EF4-FFF2-40B4-BE49-F238E27FC236}">
                <a16:creationId xmlns:a16="http://schemas.microsoft.com/office/drawing/2014/main" id="{3F7F8ADE-C2F2-47F5-20BD-3B7AEDAEE877}"/>
              </a:ext>
            </a:extLst>
          </p:cNvPr>
          <p:cNvPicPr>
            <a:picLocks noChangeAspect="1"/>
          </p:cNvPicPr>
          <p:nvPr/>
        </p:nvPicPr>
        <p:blipFill>
          <a:blip r:embed="rId2"/>
          <a:stretch>
            <a:fillRect/>
          </a:stretch>
        </p:blipFill>
        <p:spPr>
          <a:xfrm>
            <a:off x="508909" y="3861048"/>
            <a:ext cx="8001393" cy="172819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180</TotalTime>
  <Words>1408</Words>
  <Application>Microsoft Office PowerPoint</Application>
  <PresentationFormat>Экран (4:3)</PresentationFormat>
  <Paragraphs>92</Paragraphs>
  <Slides>11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11</vt:i4>
      </vt:variant>
    </vt:vector>
  </HeadingPairs>
  <TitlesOfParts>
    <vt:vector size="17" baseType="lpstr">
      <vt:lpstr>Arial</vt:lpstr>
      <vt:lpstr>Bahnschrift</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7(2 год.)  </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111</cp:revision>
  <dcterms:created xsi:type="dcterms:W3CDTF">2023-02-25T18:05:02Z</dcterms:created>
  <dcterms:modified xsi:type="dcterms:W3CDTF">2023-08-04T15:10:58Z</dcterms:modified>
</cp:coreProperties>
</file>