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73" r:id="rId9"/>
    <p:sldId id="264" r:id="rId10"/>
    <p:sldId id="265" r:id="rId11"/>
    <p:sldId id="271"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4" autoAdjust="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dirty="0"/>
              <a:t> 3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6072230"/>
          </a:xfrm>
        </p:spPr>
        <p:txBody>
          <a:bodyPr>
            <a:normAutofit lnSpcReduction="10000"/>
          </a:bodyPr>
          <a:lstStyle/>
          <a:p>
            <a:pPr rtl="0">
              <a:spcBef>
                <a:spcPts val="0"/>
              </a:spcBef>
              <a:spcAft>
                <a:spcPts val="0"/>
              </a:spcAft>
            </a:pPr>
            <a:r>
              <a:rPr lang="en-US" sz="1800" b="1" i="0" u="none" strike="noStrike" dirty="0">
                <a:effectLst/>
                <a:latin typeface="Times New Roman" panose="02020603050405020304" pitchFamily="18" charset="0"/>
              </a:rPr>
              <a:t>6) Put the words in the correct order.</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(it / you / what time / know / is) Do</a:t>
            </a:r>
            <a:r>
              <a:rPr lang="en-US" sz="1800" b="0" i="0" u="sng" strike="noStrike" dirty="0">
                <a:effectLst/>
                <a:latin typeface="Times New Roman" panose="02020603050405020304" pitchFamily="18" charset="0"/>
              </a:rPr>
              <a:t>  </a:t>
            </a:r>
            <a:r>
              <a:rPr lang="en-US" sz="1800" b="0" i="1" u="sng" strike="noStrike" dirty="0">
                <a:effectLst/>
                <a:latin typeface="Times New Roman" panose="02020603050405020304" pitchFamily="18" charset="0"/>
              </a:rPr>
              <a:t>you know what time it is</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(is / to the airport / far / it) How</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(wonder / is / how / old / Tom) I</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(they / married / been / have) How long</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(they / married / how long / been / have / know)</a:t>
            </a:r>
          </a:p>
          <a:p>
            <a:pPr rtl="0">
              <a:spcBef>
                <a:spcPts val="0"/>
              </a:spcBef>
              <a:spcAft>
                <a:spcPts val="0"/>
              </a:spcAft>
            </a:pPr>
            <a:r>
              <a:rPr lang="en-US" sz="1800" b="0" i="0" u="none" strike="noStrike" dirty="0">
                <a:effectLst/>
                <a:latin typeface="Times New Roman" panose="02020603050405020304" pitchFamily="18" charset="0"/>
              </a:rPr>
              <a:t>Do you</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6"/>
            </a:pPr>
            <a:r>
              <a:rPr lang="en-US" sz="1800" b="0" i="0" u="none" strike="noStrike" dirty="0">
                <a:effectLst/>
                <a:latin typeface="Times New Roman" panose="02020603050405020304" pitchFamily="18" charset="0"/>
              </a:rPr>
              <a:t>(tell / the station / you / me / is / where)</a:t>
            </a:r>
          </a:p>
          <a:p>
            <a:pPr rtl="0">
              <a:spcBef>
                <a:spcPts val="0"/>
              </a:spcBef>
              <a:spcAft>
                <a:spcPts val="0"/>
              </a:spcAft>
            </a:pPr>
            <a:r>
              <a:rPr lang="en-US" sz="1800" b="0" i="0" u="none" strike="noStrike" dirty="0">
                <a:effectLst/>
                <a:latin typeface="Times New Roman" panose="02020603050405020304" pitchFamily="18" charset="0"/>
              </a:rPr>
              <a:t>Could</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7"/>
            </a:pPr>
            <a:r>
              <a:rPr lang="en-US" sz="1800" b="0" i="0" u="none" strike="noStrike" dirty="0">
                <a:effectLst/>
                <a:latin typeface="Times New Roman" panose="02020603050405020304" pitchFamily="18" charset="0"/>
              </a:rPr>
              <a:t>(in the accident / injured / anyone / don’t / whether / know / was)</a:t>
            </a:r>
          </a:p>
          <a:p>
            <a:pPr rtl="0">
              <a:spcBef>
                <a:spcPts val="0"/>
              </a:spcBef>
              <a:spcAft>
                <a:spcPts val="0"/>
              </a:spcAft>
            </a:pPr>
            <a:r>
              <a:rPr lang="en-US" sz="1800" b="0" i="0" u="none" strike="noStrike" dirty="0">
                <a:effectLst/>
                <a:latin typeface="Times New Roman" panose="02020603050405020304" pitchFamily="18" charset="0"/>
              </a:rPr>
              <a:t>I</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8"/>
            </a:pPr>
            <a:r>
              <a:rPr lang="en-US" sz="1800" b="0" i="0" u="none" strike="noStrike" dirty="0">
                <a:effectLst/>
                <a:latin typeface="Times New Roman" panose="02020603050405020304" pitchFamily="18" charset="0"/>
              </a:rPr>
              <a:t>(what / tomorrow / know / time / will / arrive / you / you)</a:t>
            </a:r>
          </a:p>
          <a:p>
            <a:pPr rtl="0">
              <a:spcBef>
                <a:spcPts val="0"/>
              </a:spcBef>
              <a:spcAft>
                <a:spcPts val="0"/>
              </a:spcAft>
            </a:pPr>
            <a:r>
              <a:rPr lang="en-US" sz="1800" b="0" i="0" u="none" strike="noStrike" dirty="0">
                <a:effectLst/>
                <a:latin typeface="Times New Roman" panose="02020603050405020304" pitchFamily="18" charset="0"/>
              </a:rPr>
              <a:t>Do</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a:t>
            </a:r>
            <a:endParaRPr lang="en-US" sz="1600" b="0" dirty="0">
              <a:effectLst/>
            </a:endParaRPr>
          </a:p>
          <a:p>
            <a:pPr marL="0" indent="0">
              <a:buNone/>
            </a:pPr>
            <a:endParaRPr lang="en-US" sz="1800" b="0" i="0" u="none" strike="noStrike" dirty="0">
              <a:effectLst/>
              <a:latin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a:t>
            </a:r>
            <a:r>
              <a:rPr lang="en-US" sz="3200" dirty="0">
                <a:solidFill>
                  <a:schemeClr val="accent3"/>
                </a:solidFill>
                <a:latin typeface="Times New Roman" panose="02020603050405020304" pitchFamily="18" charset="0"/>
              </a:rPr>
              <a:t>21</a:t>
            </a:r>
            <a:r>
              <a:rPr lang="uk-UA" sz="3200" b="0" i="0" u="none" strike="noStrike" dirty="0">
                <a:solidFill>
                  <a:schemeClr val="accent3"/>
                </a:solidFill>
                <a:effectLst/>
                <a:latin typeface="Times New Roman" panose="02020603050405020304" pitchFamily="18" charset="0"/>
              </a:rPr>
              <a:t> (2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364840" y="2771817"/>
            <a:ext cx="8414320" cy="1800200"/>
          </a:xfrm>
        </p:spPr>
        <p:txBody>
          <a:bodyPr>
            <a:noAutofit/>
          </a:bodyPr>
          <a:lstStyle/>
          <a:p>
            <a:pPr marL="107309" indent="0" algn="ctr" rtl="0">
              <a:spcBef>
                <a:spcPts val="0"/>
              </a:spcBef>
              <a:spcAft>
                <a:spcPts val="0"/>
              </a:spcAft>
              <a:buNone/>
            </a:pPr>
            <a:r>
              <a:rPr lang="en-US" sz="2800" b="1" i="0" u="none" strike="noStrike" dirty="0">
                <a:effectLst/>
                <a:latin typeface="Times New Roman" panose="02020603050405020304" pitchFamily="18" charset="0"/>
              </a:rPr>
              <a:t>The Programmer Population. Suppositional mood. Testing.» Word order (Questions 2 (do you know where … ? /he asked me where …))Grammar revision</a:t>
            </a:r>
            <a:endParaRPr lang="en-US" sz="2800"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 Internet safety, Passive 3</a:t>
            </a:r>
            <a:r>
              <a:rPr lang="en-US" sz="1800" b="1"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476672"/>
            <a:ext cx="8928992" cy="6912768"/>
          </a:xfrm>
        </p:spPr>
        <p:txBody>
          <a:bodyPr>
            <a:noAutofit/>
          </a:bodyPr>
          <a:lstStyle/>
          <a:p>
            <a:pPr marL="0" indent="0" rtl="0">
              <a:spcBef>
                <a:spcPts val="0"/>
              </a:spcBef>
              <a:spcAft>
                <a:spcPts val="0"/>
              </a:spcAft>
              <a:buNone/>
            </a:pPr>
            <a:r>
              <a:rPr lang="en-US" sz="1400" b="1" i="0" u="none" strike="noStrike" dirty="0">
                <a:effectLst/>
                <a:latin typeface="Times New Roman" panose="02020603050405020304" pitchFamily="18" charset="0"/>
              </a:rPr>
              <a:t>The Programmer Population</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 The population of programmers is a dynamic and growing community that plays a crucial role in shaping the digital landscape and driving innovation across industries. Programmers, also known as developers or coders, are individuals who possess the skills and expertise to write, modify, and maintain computer programs. Let's explore the significance of the programmer population:</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 Enablers of Technological Advancement:</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 Programmers are at the forefront of technological advancement. Their ability to write code and develop software applications empowers industries to leverage cutting-edge technologies such as artificial intelligence, blockchain, cloud computing, and more. Programmers are instrumental in developing innovative solutions that improve efficiency, enhance user experiences, and solve complex problems.</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 Catalysts for Digital Transformation:</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 In today's digital era, businesses are undergoing rapid transformations to stay competitive. Programmers play a pivotal role in this process by creating custom software, building scalable platforms, and integrating systems. Their expertise enables organizations to streamline operations, automate processes, and embrace digital strategies, ultimately driving growth and success.</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 Collaboration and Knowledge Sharing:</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The programmer community thrives on collaboration and knowledge sharing. Developers actively engage in online forums, open-source communities, and developer conferences to exchange ideas, seek guidance, and contribute to shared projects. This collaborative spirit fosters continuous learning, fosters innovation, and accelerates the development of new technologies and solutions.</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Problem Solvers and Innovators:</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 Programmers possess a unique skill set that allows them to analyze complex problems and develop creative solutions. They have the ability to break down complex tasks into manageable components, identify bottlenecks, and devise efficient algorithms. Programmers constantly seek innovative approaches and push the boundaries of what is possible, driving the evolution of technology.</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 Diversity and Inclusion:</a:t>
            </a:r>
            <a:endParaRPr lang="en-US" sz="14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476672"/>
            <a:ext cx="8928992" cy="6912768"/>
          </a:xfrm>
        </p:spPr>
        <p:txBody>
          <a:bodyPr>
            <a:noAutofit/>
          </a:bodyPr>
          <a:lstStyle/>
          <a:p>
            <a:pPr indent="0" algn="just" rtl="0">
              <a:spcBef>
                <a:spcPts val="0"/>
              </a:spcBef>
              <a:spcAft>
                <a:spcPts val="0"/>
              </a:spcAft>
              <a:buNone/>
            </a:pPr>
            <a:r>
              <a:rPr lang="en-US" sz="1400" b="0" i="0" u="none" strike="noStrike" dirty="0">
                <a:effectLst/>
                <a:latin typeface="Times New Roman" panose="02020603050405020304" pitchFamily="18" charset="0"/>
              </a:rPr>
              <a:t>The programmer population is becoming increasingly diverse, with individuals from various backgrounds and experiences joining the field. This diversity brings different perspectives, ideas, and approaches to problem-solving, fostering innovation and inclusivity. Embracing diversity within the programmer community leads to a richer and more vibrant ecosystem.</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 Lifelong Learning and Adaptability:</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In the rapidly evolving world of technology, programmers must constantly learn and adapt to new tools, languages, and frameworks. They are avid learners, always seeking to expand their knowledge and stay abreast of the latest trends. This commitment to lifelong learning ensures that programmers are equipped with the skills needed to navigate the ever-changing technological landscape.</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 Career Opportunities and Economic Impact:</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The demand for skilled programmers is high, resulting in a plethora of career opportunities in the field. Programmers are sought after in industries such as software development, web development, data science, cybersecurity, and mobile app development. Their contributions to the economy are significant, driving job creation, innovation, and economic growth.</a:t>
            </a:r>
            <a:endParaRPr lang="en-US" sz="1400" b="0" dirty="0">
              <a:effectLst/>
            </a:endParaRPr>
          </a:p>
          <a:p>
            <a:pPr marL="0" indent="0">
              <a:buNone/>
            </a:pPr>
            <a:r>
              <a:rPr lang="en-US" sz="1400" b="0" i="0" u="none" strike="noStrike" dirty="0">
                <a:effectLst/>
                <a:latin typeface="Times New Roman" panose="02020603050405020304" pitchFamily="18" charset="0"/>
              </a:rPr>
              <a:t>The programmer population is a vibrant and essential community that shapes the digital world we live in. Their expertise, problem-solving skills, collaborative nature, and commitment to innovation make them invaluable contributors to technological advancements and digital transformation. As technology continues to evolve, programmers will remain at the forefront, driving innovation and shaping our future.</a:t>
            </a:r>
            <a:endParaRPr lang="en-US" sz="1400" b="0" dirty="0">
              <a:effectLst/>
            </a:endParaRPr>
          </a:p>
        </p:txBody>
      </p:sp>
    </p:spTree>
    <p:extLst>
      <p:ext uri="{BB962C8B-B14F-4D97-AF65-F5344CB8AC3E}">
        <p14:creationId xmlns:p14="http://schemas.microsoft.com/office/powerpoint/2010/main" val="2538376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323528" y="620688"/>
            <a:ext cx="8712967" cy="5616624"/>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rtl="0">
              <a:spcBef>
                <a:spcPts val="0"/>
              </a:spcBef>
              <a:spcAft>
                <a:spcPts val="0"/>
              </a:spcAft>
              <a:buNone/>
            </a:pPr>
            <a:r>
              <a:rPr lang="en-US" sz="1800" b="1" i="0" u="none" strike="noStrike" dirty="0">
                <a:effectLst/>
                <a:latin typeface="Times New Roman" panose="02020603050405020304" pitchFamily="18" charset="0"/>
              </a:rPr>
              <a:t>5) Which is right? Tick (</a:t>
            </a:r>
            <a:r>
              <a:rPr lang="en-US" sz="1800" b="1" i="0" u="none" strike="noStrike" dirty="0">
                <a:effectLst/>
                <a:latin typeface="Quattrocento Sans" panose="020F0502020204030204" pitchFamily="34" charset="0"/>
              </a:rPr>
              <a:t>✓</a:t>
            </a:r>
            <a:r>
              <a:rPr lang="en-US" sz="1800" b="1" i="0" u="none" strike="noStrike" dirty="0">
                <a:effectLst/>
                <a:latin typeface="Times New Roman" panose="02020603050405020304" pitchFamily="18" charset="0"/>
              </a:rPr>
              <a:t>) the correct alternative.</a:t>
            </a:r>
          </a:p>
          <a:p>
            <a:pPr marL="0" indent="0" rtl="0">
              <a:spcBef>
                <a:spcPts val="0"/>
              </a:spcBef>
              <a:spcAft>
                <a:spcPts val="0"/>
              </a:spcAft>
              <a:buNone/>
            </a:pPr>
            <a:endParaRPr lang="en-US" sz="1600" b="0" dirty="0">
              <a:effectLst/>
            </a:endParaRPr>
          </a:p>
          <a:p>
            <a:pPr marL="0" indent="0">
              <a:buNone/>
            </a:pPr>
            <a:endParaRPr lang="en-US" sz="1400" b="0" i="0" u="none" strike="noStrike" dirty="0">
              <a:effectLst/>
              <a:latin typeface="Times New Roman" panose="02020603050405020304" pitchFamily="18" charset="0"/>
            </a:endParaRPr>
          </a:p>
        </p:txBody>
      </p:sp>
      <p:sp>
        <p:nvSpPr>
          <p:cNvPr id="3" name="Rectangle 1">
            <a:extLst>
              <a:ext uri="{FF2B5EF4-FFF2-40B4-BE49-F238E27FC236}">
                <a16:creationId xmlns:a16="http://schemas.microsoft.com/office/drawing/2014/main" id="{58279AE7-D6B6-F0F8-142A-269E0CDE90B0}"/>
              </a:ext>
            </a:extLst>
          </p:cNvPr>
          <p:cNvSpPr>
            <a:spLocks noChangeArrowheads="1"/>
          </p:cNvSpPr>
          <p:nvPr/>
        </p:nvSpPr>
        <p:spPr bwMode="auto">
          <a:xfrm>
            <a:off x="611560" y="476672"/>
            <a:ext cx="7272808" cy="5278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br>
              <a:rPr kumimoji="0" lang="ru-UA" altLang="ru-UA" sz="1200" b="0" i="0" u="none" strike="noStrike" cap="none" normalizeH="0" baseline="0" dirty="0">
                <a:ln>
                  <a:noFill/>
                </a:ln>
                <a:effectLst/>
                <a:latin typeface="Arial" panose="020B0604020202020204" pitchFamily="34" charset="0"/>
              </a:rPr>
            </a:br>
            <a:br>
              <a:rPr kumimoji="0" lang="ru-UA" altLang="ru-UA" sz="1200" b="1" i="0" u="none" strike="noStrike" cap="none" normalizeH="0" baseline="0" dirty="0">
                <a:ln>
                  <a:noFill/>
                </a:ln>
                <a:effectLst/>
                <a:latin typeface="Times New Roman" panose="02020603050405020304" pitchFamily="18" charset="0"/>
                <a:cs typeface="Times New Roman" panose="02020603050405020304" pitchFamily="18" charset="0"/>
              </a:rPr>
            </a:br>
            <a:endParaRPr kumimoji="0" lang="ru-UA" altLang="ru-UA" sz="12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ct val="0"/>
              </a:spcAft>
              <a:buClrTx/>
              <a:buSzTx/>
              <a:buFontTx/>
              <a:buAutoNum type="arabicPeriod"/>
              <a:tabLst/>
            </a:pP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 Do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you</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know</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what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time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the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film</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starts</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endParaRPr kumimoji="0" lang="ru-UA" altLang="ru-UA" sz="12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b Do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you</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know</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what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time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does</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the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film</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start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endParaRPr kumimoji="0" lang="ru-UA" altLang="ru-UA" sz="12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c Do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you</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know</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what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time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starts</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the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film</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t>
            </a:r>
            <a:endParaRPr kumimoji="0" lang="ru-UA" altLang="ru-UA" sz="12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ct val="0"/>
              </a:spcAft>
              <a:buClrTx/>
              <a:buSzTx/>
              <a:buFontTx/>
              <a:buAutoNum type="arabicPeriod" startAt="2"/>
              <a:tabLst/>
            </a:pP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Why</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Amy</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does</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get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up</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so</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early</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every</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day</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t>
            </a:r>
            <a:endParaRPr kumimoji="0" lang="ru-UA" altLang="ru-UA" sz="12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ct val="0"/>
              </a:spcAft>
              <a:buClrTx/>
              <a:buSzTx/>
              <a:tabLst/>
            </a:pPr>
            <a:r>
              <a:rPr kumimoji="0" lang="en-US" altLang="ru-UA" sz="1200" b="0" i="0" u="none" strike="noStrike" cap="none" normalizeH="0" baseline="0" dirty="0">
                <a:ln>
                  <a:noFill/>
                </a:ln>
                <a:effectLst/>
                <a:latin typeface="Times New Roman" panose="02020603050405020304" pitchFamily="18" charset="0"/>
                <a:cs typeface="Times New Roman" panose="02020603050405020304" pitchFamily="18" charset="0"/>
              </a:rPr>
              <a:t> b)</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Why</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Amy</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gets</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up</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so</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early</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every</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day</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t>
            </a:r>
          </a:p>
          <a:p>
            <a:pPr marL="0" marR="0" lvl="0" indent="0" defTabSz="914400" rtl="0" eaLnBrk="0" fontAlgn="base" latinLnBrk="0" hangingPunct="0">
              <a:lnSpc>
                <a:spcPct val="100000"/>
              </a:lnSpc>
              <a:spcBef>
                <a:spcPct val="0"/>
              </a:spcBef>
              <a:spcAft>
                <a:spcPct val="0"/>
              </a:spcAft>
              <a:buClrTx/>
              <a:buSzTx/>
              <a:tabLst/>
            </a:pPr>
            <a:r>
              <a:rPr kumimoji="0" lang="en-US" altLang="ru-UA" sz="1200" b="0" i="0" u="none" strike="noStrike" cap="none" normalizeH="0" baseline="0" dirty="0">
                <a:ln>
                  <a:noFill/>
                </a:ln>
                <a:effectLst/>
                <a:latin typeface="Times New Roman" panose="02020603050405020304" pitchFamily="18" charset="0"/>
                <a:cs typeface="Times New Roman" panose="02020603050405020304" pitchFamily="18" charset="0"/>
              </a:rPr>
              <a:t>c)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Why</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does</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Amy</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get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up</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so</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early</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every</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day</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t>
            </a:r>
            <a:endParaRPr kumimoji="0" lang="ru-UA" altLang="ru-UA" sz="12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ct val="0"/>
              </a:spcAft>
              <a:buClrTx/>
              <a:buSzTx/>
              <a:buFontTx/>
              <a:buAutoNum type="arabicPeriod" startAt="3"/>
              <a:tabLst/>
            </a:pPr>
            <a:r>
              <a:rPr kumimoji="0" lang="en-US" altLang="ru-UA" sz="1200" b="0" i="0" u="none" strike="noStrike" cap="none" normalizeH="0" baseline="0" dirty="0">
                <a:ln>
                  <a:noFill/>
                </a:ln>
                <a:effectLst/>
                <a:latin typeface="Times New Roman" panose="02020603050405020304" pitchFamily="18" charset="0"/>
                <a:cs typeface="Times New Roman" panose="02020603050405020304" pitchFamily="18" charset="0"/>
              </a:rPr>
              <a:t>A)</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I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want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to</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know</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what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this</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word</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means</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t>
            </a:r>
            <a:endParaRPr kumimoji="0" lang="ru-UA" altLang="ru-UA" sz="12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ct val="0"/>
              </a:spcAft>
              <a:buClrTx/>
              <a:buSzTx/>
              <a:tabLst/>
            </a:pPr>
            <a:r>
              <a:rPr kumimoji="0" lang="en-US" altLang="ru-UA" sz="1200" b="0" i="0" u="none" strike="noStrike" cap="none" normalizeH="0" baseline="0" dirty="0">
                <a:ln>
                  <a:noFill/>
                </a:ln>
                <a:effectLst/>
                <a:latin typeface="Times New Roman" panose="02020603050405020304" pitchFamily="18" charset="0"/>
                <a:cs typeface="Times New Roman" panose="02020603050405020304" pitchFamily="18" charset="0"/>
              </a:rPr>
              <a:t>b) </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I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want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to</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know</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what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does</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this</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word</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mean</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t>
            </a:r>
          </a:p>
          <a:p>
            <a:pPr marL="0" marR="0" lvl="0" indent="0" defTabSz="914400" rtl="0" eaLnBrk="0" fontAlgn="base" latinLnBrk="0" hangingPunct="0">
              <a:lnSpc>
                <a:spcPct val="100000"/>
              </a:lnSpc>
              <a:spcBef>
                <a:spcPct val="0"/>
              </a:spcBef>
              <a:spcAft>
                <a:spcPct val="0"/>
              </a:spcAft>
              <a:buClrTx/>
              <a:buSzTx/>
              <a:tabLst/>
            </a:pPr>
            <a:r>
              <a:rPr lang="en-US" altLang="ru-UA" sz="1200" dirty="0">
                <a:latin typeface="Times New Roman" panose="02020603050405020304" pitchFamily="18" charset="0"/>
                <a:cs typeface="Times New Roman" panose="02020603050405020304" pitchFamily="18" charset="0"/>
              </a:rPr>
              <a:t>c) </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I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want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to</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know</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what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means</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this</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word</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t>
            </a:r>
            <a:endParaRPr kumimoji="0" lang="ru-UA" altLang="ru-UA" sz="12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ct val="0"/>
              </a:spcAft>
              <a:buClrTx/>
              <a:buSzTx/>
              <a:buFontTx/>
              <a:buAutoNum type="arabicPeriod" startAt="4"/>
              <a:tabLst/>
            </a:pP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a:t>
            </a:r>
            <a:r>
              <a:rPr kumimoji="0" lang="en-US" altLang="ru-UA" sz="1200" b="0" i="0" u="none" strike="noStrike" cap="none" normalizeH="0" baseline="0" dirty="0">
                <a:ln>
                  <a:noFill/>
                </a:ln>
                <a:effectLst/>
                <a:latin typeface="Times New Roman" panose="02020603050405020304" pitchFamily="18" charset="0"/>
                <a:cs typeface="Times New Roman" panose="02020603050405020304" pitchFamily="18" charset="0"/>
              </a:rPr>
              <a: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I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can’t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remember</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where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did</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I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park</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the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car</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t>
            </a:r>
            <a:endParaRPr kumimoji="0" lang="ru-UA" altLang="ru-UA" sz="12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b</a:t>
            </a:r>
            <a:r>
              <a:rPr kumimoji="0" lang="en-US" altLang="ru-UA" sz="1200" b="0" i="0" u="none" strike="noStrike" cap="none" normalizeH="0" baseline="0" dirty="0">
                <a:ln>
                  <a:noFill/>
                </a:ln>
                <a:effectLst/>
                <a:latin typeface="Times New Roman" panose="02020603050405020304" pitchFamily="18" charset="0"/>
                <a:cs typeface="Times New Roman" panose="02020603050405020304" pitchFamily="18" charset="0"/>
              </a:rPr>
              <a: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I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can’t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remember</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where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I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parked</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the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car</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t>
            </a:r>
            <a:endParaRPr kumimoji="0" lang="ru-UA" altLang="ru-UA" sz="12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c</a:t>
            </a:r>
            <a:r>
              <a:rPr kumimoji="0" lang="en-US" altLang="ru-UA" sz="1200" b="0" i="0" u="none" strike="noStrike" cap="none" normalizeH="0" baseline="0" dirty="0">
                <a:ln>
                  <a:noFill/>
                </a:ln>
                <a:effectLst/>
                <a:latin typeface="Times New Roman" panose="02020603050405020304" pitchFamily="18" charset="0"/>
                <a:cs typeface="Times New Roman" panose="02020603050405020304" pitchFamily="18" charset="0"/>
              </a:rPr>
              <a: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I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can’t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remember</a:t>
            </a:r>
            <a:r>
              <a:rPr kumimoji="0" lang="ru-UA" altLang="ru-UA" sz="1200" b="0" i="0" u="none" strike="noStrike" cap="none" normalizeH="0" baseline="0" dirty="0">
                <a:ln>
                  <a:noFill/>
                </a:ln>
                <a:effectLst/>
                <a:latin typeface="Calibri" panose="020F0502020204030204" pitchFamily="34" charset="0"/>
                <a:cs typeface="Calibri" panose="020F0502020204030204" pitchFamily="34" charset="0"/>
              </a:rPr>
              <a:t> </a:t>
            </a:r>
            <a:r>
              <a:rPr kumimoji="0" lang="ru-UA" altLang="ru-UA" sz="1200" b="0" i="0" u="none" strike="noStrike" cap="none" normalizeH="0" baseline="0" dirty="0" err="1">
                <a:ln>
                  <a:noFill/>
                </a:ln>
                <a:effectLst/>
                <a:latin typeface="Calibri" panose="020F0502020204030204" pitchFamily="34" charset="0"/>
                <a:cs typeface="Calibri" panose="020F0502020204030204" pitchFamily="34" charset="0"/>
              </a:rPr>
              <a:t>where</a:t>
            </a:r>
            <a:r>
              <a:rPr kumimoji="0" lang="ru-UA" altLang="ru-UA" sz="1200" b="0" i="0" u="none" strike="noStrike" cap="none" normalizeH="0" baseline="0" dirty="0">
                <a:ln>
                  <a:noFill/>
                </a:ln>
                <a:effectLst/>
                <a:latin typeface="Calibri" panose="020F0502020204030204" pitchFamily="34" charset="0"/>
                <a:cs typeface="Calibri" panose="020F0502020204030204" pitchFamily="34" charset="0"/>
              </a:rPr>
              <a:t> I </a:t>
            </a:r>
            <a:r>
              <a:rPr kumimoji="0" lang="ru-UA" altLang="ru-UA" sz="1200" b="0" i="0" u="none" strike="noStrike" cap="none" normalizeH="0" baseline="0" dirty="0" err="1">
                <a:ln>
                  <a:noFill/>
                </a:ln>
                <a:effectLst/>
                <a:latin typeface="Calibri" panose="020F0502020204030204" pitchFamily="34" charset="0"/>
                <a:cs typeface="Calibri" panose="020F0502020204030204" pitchFamily="34" charset="0"/>
              </a:rPr>
              <a:t>did</a:t>
            </a:r>
            <a:r>
              <a:rPr kumimoji="0" lang="ru-UA" altLang="ru-UA" sz="1200" b="0" i="0" u="none" strike="noStrike" cap="none" normalizeH="0" baseline="0" dirty="0">
                <a:ln>
                  <a:noFill/>
                </a:ln>
                <a:effectLst/>
                <a:latin typeface="Calibri" panose="020F0502020204030204" pitchFamily="34" charset="0"/>
                <a:cs typeface="Calibri" panose="020F0502020204030204" pitchFamily="34" charset="0"/>
              </a:rPr>
              <a:t> </a:t>
            </a:r>
            <a:r>
              <a:rPr kumimoji="0" lang="ru-UA" altLang="ru-UA" sz="1200" b="0" i="0" u="none" strike="noStrike" cap="none" normalizeH="0" baseline="0" dirty="0" err="1">
                <a:ln>
                  <a:noFill/>
                </a:ln>
                <a:effectLst/>
                <a:latin typeface="Calibri" panose="020F0502020204030204" pitchFamily="34" charset="0"/>
                <a:cs typeface="Calibri" panose="020F0502020204030204" pitchFamily="34" charset="0"/>
              </a:rPr>
              <a:t>park</a:t>
            </a:r>
            <a:r>
              <a:rPr kumimoji="0" lang="ru-UA" altLang="ru-UA" sz="1200" b="0" i="0" u="none" strike="noStrike" cap="none" normalizeH="0" baseline="0" dirty="0">
                <a:ln>
                  <a:noFill/>
                </a:ln>
                <a:effectLst/>
                <a:latin typeface="Calibri" panose="020F0502020204030204" pitchFamily="34" charset="0"/>
                <a:cs typeface="Calibri" panose="020F0502020204030204" pitchFamily="34" charset="0"/>
              </a:rPr>
              <a:t> </a:t>
            </a:r>
            <a:r>
              <a:rPr kumimoji="0" lang="ru-UA" altLang="ru-UA" sz="1200" b="0" i="0" u="none" strike="noStrike" cap="none" normalizeH="0" baseline="0" dirty="0" err="1">
                <a:ln>
                  <a:noFill/>
                </a:ln>
                <a:effectLst/>
                <a:latin typeface="Calibri" panose="020F0502020204030204" pitchFamily="34" charset="0"/>
                <a:cs typeface="Calibri" panose="020F0502020204030204" pitchFamily="34" charset="0"/>
              </a:rPr>
              <a:t>the</a:t>
            </a:r>
            <a:r>
              <a:rPr kumimoji="0" lang="ru-UA" altLang="ru-UA" sz="1200" b="0" i="0" u="none" strike="noStrike" cap="none" normalizeH="0" baseline="0" dirty="0">
                <a:ln>
                  <a:noFill/>
                </a:ln>
                <a:effectLst/>
                <a:latin typeface="Calibri" panose="020F0502020204030204" pitchFamily="34" charset="0"/>
                <a:cs typeface="Calibri" panose="020F0502020204030204" pitchFamily="34" charset="0"/>
              </a:rPr>
              <a:t> </a:t>
            </a:r>
            <a:r>
              <a:rPr kumimoji="0" lang="ru-UA" altLang="ru-UA" sz="1200" b="0" i="0" u="none" strike="noStrike" cap="none" normalizeH="0" baseline="0" dirty="0" err="1">
                <a:ln>
                  <a:noFill/>
                </a:ln>
                <a:effectLst/>
                <a:latin typeface="Calibri" panose="020F0502020204030204" pitchFamily="34" charset="0"/>
                <a:cs typeface="Calibri" panose="020F0502020204030204" pitchFamily="34" charset="0"/>
              </a:rPr>
              <a:t>car</a:t>
            </a:r>
            <a:r>
              <a:rPr kumimoji="0" lang="ru-UA" altLang="ru-UA" sz="1200" b="0" i="0" u="none" strike="noStrike" cap="none" normalizeH="0" baseline="0" dirty="0">
                <a:ln>
                  <a:noFill/>
                </a:ln>
                <a:effectLst/>
                <a:latin typeface="Calibri" panose="020F0502020204030204" pitchFamily="34" charset="0"/>
                <a:cs typeface="Calibri" panose="020F0502020204030204" pitchFamily="34" charset="0"/>
              </a:rPr>
              <a:t>.</a:t>
            </a:r>
            <a:endParaRPr kumimoji="0" lang="ru-UA" altLang="ru-UA" sz="12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ct val="0"/>
              </a:spcAft>
              <a:buClrTx/>
              <a:buSzTx/>
              <a:buFontTx/>
              <a:buAutoNum type="arabicPeriod" startAt="5"/>
              <a:tabLst/>
            </a:pP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Why</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you</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didn’t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phone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me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yesterday</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t>
            </a:r>
            <a:endParaRPr kumimoji="0" lang="ru-UA" altLang="ru-UA" sz="12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b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Why</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didn’t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you</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phone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me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yesterday</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t>
            </a:r>
            <a:endParaRPr kumimoji="0" lang="ru-UA" altLang="ru-UA" sz="12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c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Why</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you</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not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phoned</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me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yesterday</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t>
            </a:r>
            <a:endParaRPr kumimoji="0" lang="ru-UA" altLang="ru-UA" sz="12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dirty="0">
                <a:ln>
                  <a:noFill/>
                </a:ln>
                <a:effectLst/>
                <a:latin typeface="Times New Roman" panose="02020603050405020304" pitchFamily="18" charset="0"/>
                <a:cs typeface="Times New Roman" panose="02020603050405020304" pitchFamily="18" charset="0"/>
              </a:rPr>
              <a:t>6</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 Do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you</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know</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where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does</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Helen</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work</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endParaRPr kumimoji="0" lang="ru-UA" altLang="ru-UA" sz="12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b Do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you</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know</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where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Helen</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does</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work</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endParaRPr kumimoji="0" lang="ru-UA" altLang="ru-UA" sz="12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c Do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you</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know</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where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Helen</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works</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t>
            </a:r>
            <a:endParaRPr kumimoji="0" lang="ru-UA" altLang="ru-UA" sz="12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dirty="0">
                <a:ln>
                  <a:noFill/>
                </a:ln>
                <a:effectLst/>
                <a:latin typeface="Times New Roman" panose="02020603050405020304" pitchFamily="18" charset="0"/>
                <a:cs typeface="Times New Roman" panose="02020603050405020304" pitchFamily="18" charset="0"/>
              </a:rPr>
              <a:t>7</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How</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much</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it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costs</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to</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park</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here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t>
            </a:r>
            <a:endParaRPr kumimoji="0" lang="ru-UA" altLang="ru-UA" sz="12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ct val="0"/>
              </a:spcAft>
              <a:buClrTx/>
              <a:buSzTx/>
              <a:tabLst/>
            </a:pPr>
            <a:r>
              <a:rPr kumimoji="0" lang="en-US" altLang="ru-UA" sz="1200" b="0" i="0" u="none" strike="noStrike" cap="none" normalizeH="0" baseline="0" dirty="0">
                <a:ln>
                  <a:noFill/>
                </a:ln>
                <a:effectLst/>
                <a:latin typeface="Times New Roman" panose="02020603050405020304" pitchFamily="18" charset="0"/>
                <a:cs typeface="Times New Roman" panose="02020603050405020304" pitchFamily="18" charset="0"/>
              </a:rPr>
              <a:t>b)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How</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much</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does</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it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cost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to</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park</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here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t>
            </a:r>
          </a:p>
          <a:p>
            <a:pPr marL="0" marR="0" lvl="0" indent="0" defTabSz="914400" rtl="0" eaLnBrk="0" fontAlgn="base" latinLnBrk="0" hangingPunct="0">
              <a:lnSpc>
                <a:spcPct val="100000"/>
              </a:lnSpc>
              <a:spcBef>
                <a:spcPct val="0"/>
              </a:spcBef>
              <a:spcAft>
                <a:spcPct val="0"/>
              </a:spcAft>
              <a:buClrTx/>
              <a:buSzTx/>
              <a:tabLst/>
            </a:pPr>
            <a:r>
              <a:rPr kumimoji="0" lang="en-US" altLang="ru-UA" sz="1200" b="0" i="0" u="none" strike="noStrike" cap="none" normalizeH="0" baseline="0" dirty="0">
                <a:ln>
                  <a:noFill/>
                </a:ln>
                <a:effectLst/>
                <a:latin typeface="Times New Roman" panose="02020603050405020304" pitchFamily="18" charset="0"/>
                <a:cs typeface="Times New Roman" panose="02020603050405020304" pitchFamily="18" charset="0"/>
              </a:rPr>
              <a:t>c)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How</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much</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it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does</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cost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to</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park</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here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t>
            </a:r>
            <a:endParaRPr kumimoji="0" lang="ru-UA" altLang="ru-UA" sz="12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ru-UA" altLang="ru-UA" sz="1200" b="1" i="0" u="none" strike="noStrike" cap="none" normalizeH="0" baseline="0" dirty="0">
                <a:ln>
                  <a:noFill/>
                </a:ln>
                <a:effectLst/>
                <a:latin typeface="Times New Roman" panose="02020603050405020304" pitchFamily="18" charset="0"/>
                <a:cs typeface="Times New Roman" panose="02020603050405020304" pitchFamily="18" charset="0"/>
              </a:rPr>
              <a:t>8</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Tell</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me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what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you</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want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t>
            </a:r>
            <a:endParaRPr kumimoji="0" lang="ru-UA" altLang="ru-UA" sz="12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ct val="0"/>
              </a:spcAft>
              <a:buClrTx/>
              <a:buSzTx/>
              <a:tabLst/>
            </a:pPr>
            <a:r>
              <a:rPr kumimoji="0" lang="en-US" altLang="ru-UA" sz="1200" b="0" i="0" u="none" strike="noStrike" cap="none" normalizeH="0" baseline="0" dirty="0">
                <a:ln>
                  <a:noFill/>
                </a:ln>
                <a:effectLst/>
                <a:latin typeface="Times New Roman" panose="02020603050405020304" pitchFamily="18" charset="0"/>
                <a:cs typeface="Times New Roman" panose="02020603050405020304" pitchFamily="18" charset="0"/>
              </a:rPr>
              <a:t>b)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Tell</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me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what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you</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do</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want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t>
            </a:r>
          </a:p>
          <a:p>
            <a:pPr marL="0" marR="0" lvl="0" indent="0" defTabSz="914400" rtl="0" eaLnBrk="0" fontAlgn="base" latinLnBrk="0" hangingPunct="0">
              <a:lnSpc>
                <a:spcPct val="100000"/>
              </a:lnSpc>
              <a:spcBef>
                <a:spcPct val="0"/>
              </a:spcBef>
              <a:spcAft>
                <a:spcPct val="0"/>
              </a:spcAft>
              <a:buClrTx/>
              <a:buSzTx/>
              <a:tabLst/>
            </a:pPr>
            <a:r>
              <a:rPr kumimoji="0" lang="en-US" altLang="ru-UA" sz="1200" b="0" i="0" u="none" strike="noStrike" cap="none" normalizeH="0" baseline="0" dirty="0">
                <a:ln>
                  <a:noFill/>
                </a:ln>
                <a:effectLst/>
                <a:latin typeface="Times New Roman" panose="02020603050405020304" pitchFamily="18" charset="0"/>
                <a:cs typeface="Times New Roman" panose="02020603050405020304" pitchFamily="18" charset="0"/>
              </a:rPr>
              <a:t>c)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Tell</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me</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what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do</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you</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 </a:t>
            </a:r>
            <a:r>
              <a:rPr kumimoji="0" lang="ru-UA" altLang="ru-UA" sz="1200" b="0" i="0" u="none" strike="noStrike" cap="none" normalizeH="0" baseline="0" dirty="0" err="1">
                <a:ln>
                  <a:noFill/>
                </a:ln>
                <a:effectLst/>
                <a:latin typeface="Times New Roman" panose="02020603050405020304" pitchFamily="18" charset="0"/>
                <a:cs typeface="Times New Roman" panose="02020603050405020304" pitchFamily="18" charset="0"/>
              </a:rPr>
              <a:t>want</a:t>
            </a:r>
            <a:r>
              <a:rPr kumimoji="0" lang="ru-UA" altLang="ru-UA" sz="1200" b="0" i="0" u="none" strike="noStrike" cap="none" normalizeH="0" baseline="0" dirty="0">
                <a:ln>
                  <a:noFill/>
                </a:ln>
                <a:effectLst/>
                <a:latin typeface="Times New Roman" panose="02020603050405020304" pitchFamily="18" charset="0"/>
                <a:cs typeface="Times New Roman" panose="02020603050405020304" pitchFamily="18" charset="0"/>
              </a:rPr>
              <a:t>.</a:t>
            </a:r>
            <a:endParaRPr kumimoji="0" lang="ru-UA" altLang="ru-UA" sz="12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ru-UA" altLang="ru-UA" sz="1200" b="0" i="0" u="none" strike="noStrike" cap="none" normalizeH="0" baseline="0" dirty="0">
              <a:ln>
                <a:noFill/>
              </a:ln>
              <a:effectLst/>
              <a:latin typeface="Arial" panose="020B0604020202020204" pitchFamily="34" charset="0"/>
            </a:endParaRPr>
          </a:p>
        </p:txBody>
      </p:sp>
      <p:pic>
        <p:nvPicPr>
          <p:cNvPr id="1026" name="Picture 2">
            <a:extLst>
              <a:ext uri="{FF2B5EF4-FFF2-40B4-BE49-F238E27FC236}">
                <a16:creationId xmlns:a16="http://schemas.microsoft.com/office/drawing/2014/main" id="{05EFFFBC-9518-5FDC-6091-F16761F9B1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3688" y="-2049463"/>
            <a:ext cx="104775" cy="1047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300</TotalTime>
  <Words>1582</Words>
  <Application>Microsoft Office PowerPoint</Application>
  <PresentationFormat>Экран (4:3)</PresentationFormat>
  <Paragraphs>91</Paragraphs>
  <Slides>11</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11</vt:i4>
      </vt:variant>
    </vt:vector>
  </HeadingPairs>
  <TitlesOfParts>
    <vt:vector size="19" baseType="lpstr">
      <vt:lpstr>Arial</vt:lpstr>
      <vt:lpstr>Bahnschrift</vt:lpstr>
      <vt:lpstr>Calibri</vt:lpstr>
      <vt:lpstr>Century Gothic</vt:lpstr>
      <vt:lpstr>Quattrocento Sans</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21 (2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221</cp:revision>
  <dcterms:created xsi:type="dcterms:W3CDTF">2023-02-25T18:05:02Z</dcterms:created>
  <dcterms:modified xsi:type="dcterms:W3CDTF">2023-08-04T20:33:00Z</dcterms:modified>
</cp:coreProperties>
</file>