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101" d="100"/>
          <a:sy n="101" d="100"/>
        </p:scale>
        <p:origin x="144" y="34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908B239E-8081-4DEB-B520-2329C04C0FB0}"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D9050636-B368-4250-A63F-036664EC7519}"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908B239E-8081-4DEB-B520-2329C04C0FB0}"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908B239E-8081-4DEB-B520-2329C04C0FB0}"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908B239E-8081-4DEB-B520-2329C04C0FB0}"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908B239E-8081-4DEB-B520-2329C04C0FB0}"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D9050636-B368-4250-A63F-036664EC7519}"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908B239E-8081-4DEB-B520-2329C04C0FB0}"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908B239E-8081-4DEB-B520-2329C04C0FB0}"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D9050636-B368-4250-A63F-036664EC7519}"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908B239E-8081-4DEB-B520-2329C04C0FB0}"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908B239E-8081-4DEB-B520-2329C04C0FB0}"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908B239E-8081-4DEB-B520-2329C04C0FB0}"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908B239E-8081-4DEB-B520-2329C04C0FB0}"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D9050636-B368-4250-A63F-036664EC7519}"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908B239E-8081-4DEB-B520-2329C04C0FB0}"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D9050636-B368-4250-A63F-036664EC7519}"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545123" y="962391"/>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For the following situations, write sentences with I wish … wouldn’t … </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5 Your friend is driving very fast. She always drives fast and you don’t like this.</a:t>
            </a:r>
          </a:p>
          <a:p>
            <a:pPr indent="0" marL="0">
              <a:buNone/>
            </a:pPr>
            <a:r>
              <a:rPr dirty="0" sz="2400" lang="en-US">
                <a:latin typeface="Calibri" panose="020F0502020204030204" pitchFamily="34" charset="0"/>
                <a:cs typeface="Calibri" panose="020F0502020204030204" pitchFamily="34" charset="0"/>
              </a:rPr>
              <a:t>You say to her: I wish you</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6 Joe leaves the door open all the time. This annoys you.</a:t>
            </a:r>
          </a:p>
          <a:p>
            <a:pPr indent="0" marL="0">
              <a:buNone/>
            </a:pPr>
            <a:r>
              <a:rPr dirty="0" sz="2400" lang="en-US">
                <a:latin typeface="Calibri" panose="020F0502020204030204" pitchFamily="34" charset="0"/>
                <a:cs typeface="Calibri" panose="020F0502020204030204" pitchFamily="34" charset="0"/>
              </a:rPr>
              <a:t>You say to Joe: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7 A lot of people drop litter in the street. You don’t like this.</a:t>
            </a:r>
          </a:p>
          <a:p>
            <a:pPr indent="0" marL="0">
              <a:buNone/>
            </a:pPr>
            <a:r>
              <a:rPr dirty="0" sz="2400" lang="en-US">
                <a:latin typeface="Calibri" panose="020F0502020204030204" pitchFamily="34" charset="0"/>
                <a:cs typeface="Calibri" panose="020F0502020204030204" pitchFamily="34" charset="0"/>
              </a:rPr>
              <a:t>You say: I wish people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8) Put the verb into the correct form</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It was a stupid thing to say. I wish </a:t>
            </a:r>
            <a:r>
              <a:rPr dirty="0" sz="2400" i="1" lang="en-US">
                <a:latin typeface="Calibri" panose="020F0502020204030204" pitchFamily="34" charset="0"/>
                <a:cs typeface="Calibri" panose="020F0502020204030204" pitchFamily="34" charset="0"/>
              </a:rPr>
              <a:t>I hadn’t </a:t>
            </a:r>
            <a:r>
              <a:rPr dirty="0" sz="2400" i="1" lang="en-US" smtClean="0">
                <a:latin typeface="Calibri" panose="020F0502020204030204" pitchFamily="34" charset="0"/>
                <a:cs typeface="Calibri" panose="020F0502020204030204" pitchFamily="34" charset="0"/>
              </a:rPr>
              <a:t>said</a:t>
            </a:r>
            <a:r>
              <a:rPr dirty="0" sz="2400" i="1" lang="uk-UA" smtClean="0">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it</a:t>
            </a:r>
            <a:r>
              <a:rPr dirty="0" sz="2400" lang="en-US">
                <a:latin typeface="Calibri" panose="020F0502020204030204" pitchFamily="34" charset="0"/>
                <a:cs typeface="Calibri" panose="020F0502020204030204" pitchFamily="34" charset="0"/>
              </a:rPr>
              <a:t>. (I / not / say)</a:t>
            </a:r>
          </a:p>
          <a:p>
            <a:pPr indent="0" marL="0">
              <a:buNone/>
            </a:pPr>
            <a:r>
              <a:rPr dirty="0" sz="2400" lang="en-US">
                <a:latin typeface="Calibri" panose="020F0502020204030204" pitchFamily="34" charset="0"/>
                <a:cs typeface="Calibri" panose="020F0502020204030204" pitchFamily="34" charset="0"/>
              </a:rPr>
              <a:t>2 I’m fed up with this rain. I wish </a:t>
            </a:r>
            <a:r>
              <a:rPr dirty="0" sz="2400" i="1" lang="en-US">
                <a:latin typeface="Calibri" panose="020F0502020204030204" pitchFamily="34" charset="0"/>
                <a:cs typeface="Calibri" panose="020F0502020204030204" pitchFamily="34" charset="0"/>
              </a:rPr>
              <a:t>it </a:t>
            </a:r>
            <a:r>
              <a:rPr dirty="0" sz="2400" i="1" lang="en-US" smtClean="0">
                <a:latin typeface="Calibri" panose="020F0502020204030204" pitchFamily="34" charset="0"/>
                <a:cs typeface="Calibri" panose="020F0502020204030204" pitchFamily="34" charset="0"/>
              </a:rPr>
              <a:t>would stop</a:t>
            </a:r>
            <a:r>
              <a:rPr dirty="0" sz="2400" lang="en-US" smtClean="0">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(it / stop)</a:t>
            </a:r>
          </a:p>
          <a:p>
            <a:pPr indent="0" marL="0">
              <a:buNone/>
            </a:pPr>
            <a:r>
              <a:rPr dirty="0" sz="2400" lang="en-US">
                <a:latin typeface="Calibri" panose="020F0502020204030204" pitchFamily="34" charset="0"/>
                <a:cs typeface="Calibri" panose="020F0502020204030204" pitchFamily="34" charset="0"/>
              </a:rPr>
              <a:t>3 It’s a difficult question.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the answer. (I / know)</a:t>
            </a:r>
          </a:p>
          <a:p>
            <a:pPr indent="0" marL="0">
              <a:buNone/>
            </a:pPr>
            <a:r>
              <a:rPr dirty="0" sz="2400" lang="en-US">
                <a:latin typeface="Calibri" panose="020F0502020204030204" pitchFamily="34" charset="0"/>
                <a:cs typeface="Calibri" panose="020F0502020204030204" pitchFamily="34" charset="0"/>
              </a:rPr>
              <a:t>4 I really didn’t enjoy the party.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 (we / not / go)</a:t>
            </a:r>
          </a:p>
          <a:p>
            <a:pPr indent="0" marL="0">
              <a:buNone/>
            </a:pPr>
            <a:r>
              <a:rPr dirty="0" sz="2400" lang="en-US">
                <a:latin typeface="Calibri" panose="020F0502020204030204" pitchFamily="34" charset="0"/>
                <a:cs typeface="Calibri" panose="020F0502020204030204" pitchFamily="34" charset="0"/>
              </a:rPr>
              <a:t>5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 We’ve been waiting for 20 minutes. (the bus / come)</a:t>
            </a:r>
          </a:p>
          <a:p>
            <a:pPr indent="0" marL="0">
              <a:buNone/>
            </a:pPr>
            <a:r>
              <a:rPr dirty="0" sz="2400" lang="en-US">
                <a:latin typeface="Calibri" panose="020F0502020204030204" pitchFamily="34" charset="0"/>
                <a:cs typeface="Calibri" panose="020F0502020204030204" pitchFamily="34" charset="0"/>
              </a:rPr>
              <a:t>6 You’re lucky to be going away.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with you. (I / can / come)</a:t>
            </a:r>
          </a:p>
          <a:p>
            <a:pPr indent="0" marL="0">
              <a:buNone/>
            </a:pPr>
            <a:r>
              <a:rPr dirty="0" sz="2400" lang="en-US">
                <a:latin typeface="Calibri" panose="020F0502020204030204" pitchFamily="34" charset="0"/>
                <a:cs typeface="Calibri" panose="020F0502020204030204" pitchFamily="34" charset="0"/>
              </a:rPr>
              <a:t>7 Our flat is rather small.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 bit bigger. (it / be)</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pPr indent="0" marL="0">
              <a:buNone/>
            </a:pPr>
            <a:r>
              <a:rPr dirty="0" sz="2400" lang="en-US">
                <a:latin typeface="Calibri" panose="020F0502020204030204" pitchFamily="34" charset="0"/>
                <a:cs typeface="Calibri" panose="020F0502020204030204" pitchFamily="34" charset="0"/>
              </a:rPr>
              <a:t>8 I should have listened to you.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your advice. (I / take)</a:t>
            </a:r>
          </a:p>
          <a:p>
            <a:pPr indent="0" marL="0">
              <a:buNone/>
            </a:pPr>
            <a:r>
              <a:rPr dirty="0" sz="2400" lang="en-US">
                <a:latin typeface="Calibri" panose="020F0502020204030204" pitchFamily="34" charset="0"/>
                <a:cs typeface="Calibri" panose="020F0502020204030204" pitchFamily="34" charset="0"/>
              </a:rPr>
              <a:t>9 You keep interrupting me!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 (you / listen)</a:t>
            </a:r>
          </a:p>
          <a:p>
            <a:pPr indent="0" marL="0">
              <a:buNone/>
            </a:pPr>
            <a:r>
              <a:rPr dirty="0" sz="2400" lang="en-US">
                <a:latin typeface="Calibri" panose="020F0502020204030204" pitchFamily="34" charset="0"/>
                <a:cs typeface="Calibri" panose="020F0502020204030204" pitchFamily="34" charset="0"/>
              </a:rPr>
              <a:t>10 You’re always complaining.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all the time. (you / not / complain)</a:t>
            </a:r>
          </a:p>
          <a:p>
            <a:pPr indent="0" marL="0">
              <a:buNone/>
            </a:pPr>
            <a:r>
              <a:rPr dirty="0" sz="2400" lang="en-US">
                <a:latin typeface="Calibri" panose="020F0502020204030204" pitchFamily="34" charset="0"/>
                <a:cs typeface="Calibri" panose="020F0502020204030204" pitchFamily="34" charset="0"/>
              </a:rPr>
              <a:t>11 It’s freezing today.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so cold. I hate cold weather. (it / not / be)</a:t>
            </a:r>
          </a:p>
          <a:p>
            <a:pPr indent="0" marL="0">
              <a:buNone/>
            </a:pPr>
            <a:r>
              <a:rPr dirty="0" sz="2400" lang="en-US">
                <a:latin typeface="Calibri" panose="020F0502020204030204" pitchFamily="34" charset="0"/>
                <a:cs typeface="Calibri" panose="020F0502020204030204" pitchFamily="34" charset="0"/>
              </a:rPr>
              <a:t>12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 It’s horrible! (the weather / change)</a:t>
            </a:r>
          </a:p>
          <a:p>
            <a:pPr indent="0" marL="0">
              <a:buNone/>
            </a:pPr>
            <a:r>
              <a:rPr dirty="0" sz="2400" lang="en-US">
                <a:latin typeface="Calibri" panose="020F0502020204030204" pitchFamily="34" charset="0"/>
                <a:cs typeface="Calibri" panose="020F0502020204030204" pitchFamily="34" charset="0"/>
              </a:rPr>
              <a:t>13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 piano. I’d love to have one. (I / have)</a:t>
            </a:r>
          </a:p>
          <a:p>
            <a:pPr indent="0" marL="0">
              <a:buNone/>
            </a:pPr>
            <a:r>
              <a:rPr dirty="0" sz="2400" lang="en-US">
                <a:latin typeface="Calibri" panose="020F0502020204030204" pitchFamily="34" charset="0"/>
                <a:cs typeface="Calibri" panose="020F0502020204030204" pitchFamily="34" charset="0"/>
              </a:rPr>
              <a:t>14 When we were in London last year, we didn’t have time to see all the things we wanted to see.</a:t>
            </a:r>
          </a:p>
          <a:p>
            <a:pPr indent="0" marL="0">
              <a:buNone/>
            </a:pPr>
            <a:r>
              <a:rPr dirty="0" sz="2400" lang="en-US">
                <a:latin typeface="Calibri" panose="020F0502020204030204" pitchFamily="34" charset="0"/>
                <a:cs typeface="Calibri" panose="020F0502020204030204" pitchFamily="34" charset="0"/>
              </a:rPr>
              <a:t>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there longer. (we / can / stay)</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a:latin typeface="Calibri" panose="020F0502020204030204" pitchFamily="34" charset="0"/>
                <a:cs typeface="Calibri" panose="020F0502020204030204" pitchFamily="34" charset="0"/>
              </a:rPr>
              <a:t>Атестація 2 (14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13(2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307731" y="2971800"/>
            <a:ext cx="11553092" cy="3587262"/>
          </a:xfrm>
        </p:spPr>
        <p:txBody>
          <a:bodyPr>
            <a:normAutofit/>
          </a:bodyPr>
          <a:p>
            <a:pPr indent="0" marL="0">
              <a:buNone/>
            </a:pPr>
            <a:r>
              <a:rPr b="1" dirty="0" lang="en-US">
                <a:latin typeface="Calibri" panose="020F0502020204030204" pitchFamily="34" charset="0"/>
                <a:cs typeface="Calibri" panose="020F0502020204030204" pitchFamily="34" charset="0"/>
              </a:rPr>
              <a:t>Topic </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Stereology» Subjunctive</a:t>
            </a:r>
            <a:r>
              <a:rPr b="1" dirty="0" lang="uk-UA">
                <a:latin typeface="Calibri" panose="020F0502020204030204" pitchFamily="34" charset="0"/>
                <a:cs typeface="Calibri" panose="020F0502020204030204" pitchFamily="34" charset="0"/>
              </a:rPr>
              <a:t>1 (</a:t>
            </a:r>
            <a:r>
              <a:rPr b="1" dirty="0" lang="en-US">
                <a:latin typeface="Calibri" panose="020F0502020204030204" pitchFamily="34" charset="0"/>
                <a:cs typeface="Calibri" panose="020F0502020204030204" pitchFamily="34" charset="0"/>
              </a:rPr>
              <a:t>I</a:t>
            </a:r>
            <a:r>
              <a:rPr b="1" dirty="0" lang="uk-UA">
                <a:latin typeface="Calibri" panose="020F0502020204030204" pitchFamily="34" charset="0"/>
                <a:cs typeface="Calibri" panose="020F0502020204030204" pitchFamily="34" charset="0"/>
              </a:rPr>
              <a:t> </a:t>
            </a:r>
            <a:r>
              <a:rPr b="1" dirty="0" lang="uk-UA" err="1">
                <a:latin typeface="Calibri" panose="020F0502020204030204" pitchFamily="34" charset="0"/>
                <a:cs typeface="Calibri" panose="020F0502020204030204" pitchFamily="34" charset="0"/>
              </a:rPr>
              <a:t>wish</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 Grammar revision</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lang="en-US" smtClean="0">
                <a:latin typeface="Calibri" panose="020F0502020204030204" pitchFamily="34" charset="0"/>
                <a:cs typeface="Calibri" panose="020F0502020204030204" pitchFamily="34" charset="0"/>
              </a:rPr>
              <a:t>study</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en-US">
                <a:latin typeface="Calibri" panose="020F0502020204030204" pitchFamily="34" charset="0"/>
                <a:cs typeface="Calibri" panose="020F0502020204030204" pitchFamily="34" charset="0"/>
              </a:rPr>
              <a:t>Plan:</a:t>
            </a:r>
            <a:endParaRPr b="1"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Vocabulary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Discussing of the Topic «Plant products. » Subjunctive1 (I wish) Grammar revision</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Listening, reading, writing, speaking.</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Grammar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Communicative activities :</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1. Give the English equivalents the following words and word combinations.</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2. Answer the questions to the text.</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3. Fill in the blanks with the necessary words from the active vocabulary. </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4. Complete the following sentences.</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5. Put in the right order. The underlined word is the beginning of the sentence.</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Task 6. Translate the following sentences into English.</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Home task: Reading an additional text on the topic </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References</a:t>
            </a:r>
            <a:r>
              <a:rPr dirty="0" sz="2000" lang="en-US" smtClean="0">
                <a:latin typeface="Calibri" panose="020F0502020204030204" pitchFamily="34" charset="0"/>
                <a:cs typeface="Calibri" panose="020F0502020204030204" pitchFamily="34" charset="0"/>
              </a:rPr>
              <a:t>:</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a:bodyPr>
          <a:p>
            <a:pPr indent="0" marL="0">
              <a:buNone/>
            </a:pPr>
            <a:r>
              <a:rPr b="1" sz="2400" lang="uk-UA" noProof="1" smtClean="0">
                <a:latin typeface="Calibri" panose="020F0502020204030204" pitchFamily="34" charset="0"/>
                <a:cs typeface="Calibri" panose="020F0502020204030204" pitchFamily="34" charset="0"/>
              </a:rPr>
              <a:t>Хід заняття (Procedure)</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 </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1.Learn the new words and word combinations.</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2.Make some questions on the text.</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3.Read the text and translate into Ukrainian in the written form.</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4. Make summery of the text in English.</a:t>
            </a:r>
            <a:endParaRPr sz="2400" lang="uk-UA" noProof="1" smtClean="0">
              <a:latin typeface="Calibri" panose="020F0502020204030204" pitchFamily="34" charset="0"/>
              <a:cs typeface="Calibri" panose="020F0502020204030204" pitchFamily="34" charset="0"/>
            </a:endParaRPr>
          </a:p>
          <a:p>
            <a:pPr indent="0" marL="0">
              <a:buNone/>
            </a:pPr>
            <a:r>
              <a:rPr b="1" sz="2400" lang="uk-UA" noProof="1" smtClean="0">
                <a:latin typeface="Calibri" panose="020F0502020204030204" pitchFamily="34" charset="0"/>
                <a:cs typeface="Calibri" panose="020F0502020204030204" pitchFamily="34" charset="0"/>
              </a:rPr>
              <a:t>5. Read text and fill in the blanks (1-10) with the appropriate words (a-j):</a:t>
            </a:r>
            <a:endParaRPr sz="2400" lang="uk-UA" noProof="1">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uk-UA" err="1">
                <a:latin typeface="Calibri" panose="020F0502020204030204" pitchFamily="34" charset="0"/>
                <a:cs typeface="Calibri" panose="020F0502020204030204" pitchFamily="34" charset="0"/>
              </a:rPr>
              <a:t>Text</a:t>
            </a:r>
            <a:r>
              <a:rPr b="1" dirty="0" sz="2000" lang="uk-UA">
                <a:latin typeface="Calibri" panose="020F0502020204030204" pitchFamily="34" charset="0"/>
                <a:cs typeface="Calibri" panose="020F0502020204030204" pitchFamily="34" charset="0"/>
              </a:rPr>
              <a:t> </a:t>
            </a:r>
            <a:endParaRPr b="1" dirty="0" sz="2000" lang="uk-UA" smtClean="0">
              <a:latin typeface="Calibri" panose="020F0502020204030204" pitchFamily="34" charset="0"/>
              <a:cs typeface="Calibri" panose="020F0502020204030204" pitchFamily="34" charset="0"/>
            </a:endParaRPr>
          </a:p>
          <a:p>
            <a:pPr indent="0" marL="0">
              <a:buNone/>
            </a:pP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a) </a:t>
            </a:r>
            <a:r>
              <a:rPr dirty="0" sz="2000" lang="uk-UA" err="1">
                <a:latin typeface="Calibri" panose="020F0502020204030204" pitchFamily="34" charset="0"/>
                <a:cs typeface="Calibri" panose="020F0502020204030204" pitchFamily="34" charset="0"/>
              </a:rPr>
              <a:t>past</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b) </a:t>
            </a:r>
            <a:r>
              <a:rPr dirty="0" sz="2000" lang="uk-UA" err="1">
                <a:latin typeface="Calibri" panose="020F0502020204030204" pitchFamily="34" charset="0"/>
                <a:cs typeface="Calibri" panose="020F0502020204030204" pitchFamily="34" charset="0"/>
              </a:rPr>
              <a:t>methods</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c) </a:t>
            </a:r>
            <a:r>
              <a:rPr dirty="0" sz="2000" lang="uk-UA" err="1">
                <a:latin typeface="Calibri" panose="020F0502020204030204" pitchFamily="34" charset="0"/>
                <a:cs typeface="Calibri" panose="020F0502020204030204" pitchFamily="34" charset="0"/>
              </a:rPr>
              <a:t>studied</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d) </a:t>
            </a:r>
            <a:r>
              <a:rPr dirty="0" sz="2000" lang="uk-UA" err="1">
                <a:latin typeface="Calibri" panose="020F0502020204030204" pitchFamily="34" charset="0"/>
                <a:cs typeface="Calibri" panose="020F0502020204030204" pitchFamily="34" charset="0"/>
              </a:rPr>
              <a:t>properties</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e) </a:t>
            </a:r>
            <a:r>
              <a:rPr dirty="0" sz="2000" lang="uk-UA" err="1">
                <a:latin typeface="Calibri" panose="020F0502020204030204" pitchFamily="34" charset="0"/>
                <a:cs typeface="Calibri" panose="020F0502020204030204" pitchFamily="34" charset="0"/>
              </a:rPr>
              <a:t>elements</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f) </a:t>
            </a:r>
            <a:r>
              <a:rPr dirty="0" sz="2000" lang="uk-UA" err="1">
                <a:latin typeface="Calibri" panose="020F0502020204030204" pitchFamily="34" charset="0"/>
                <a:cs typeface="Calibri" panose="020F0502020204030204" pitchFamily="34" charset="0"/>
              </a:rPr>
              <a:t>developed</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g) </a:t>
            </a:r>
            <a:r>
              <a:rPr dirty="0" sz="2000" lang="uk-UA" err="1">
                <a:latin typeface="Calibri" panose="020F0502020204030204" pitchFamily="34" charset="0"/>
                <a:cs typeface="Calibri" panose="020F0502020204030204" pitchFamily="34" charset="0"/>
              </a:rPr>
              <a:t>extend</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h) </a:t>
            </a:r>
            <a:r>
              <a:rPr dirty="0" sz="2000" lang="uk-UA" err="1">
                <a:latin typeface="Calibri" panose="020F0502020204030204" pitchFamily="34" charset="0"/>
                <a:cs typeface="Calibri" panose="020F0502020204030204" pitchFamily="34" charset="0"/>
              </a:rPr>
              <a:t>number</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i) </a:t>
            </a:r>
            <a:r>
              <a:rPr dirty="0" sz="2000" lang="uk-UA" err="1">
                <a:latin typeface="Calibri" panose="020F0502020204030204" pitchFamily="34" charset="0"/>
                <a:cs typeface="Calibri" panose="020F0502020204030204" pitchFamily="34" charset="0"/>
              </a:rPr>
              <a:t>progress</a:t>
            </a:r>
            <a:endParaRPr dirty="0" sz="2000" lang="uk-UA">
              <a:latin typeface="Calibri" panose="020F0502020204030204" pitchFamily="34" charset="0"/>
              <a:cs typeface="Calibri" panose="020F0502020204030204" pitchFamily="34" charset="0"/>
            </a:endParaRPr>
          </a:p>
          <a:p>
            <a:pPr indent="0" marL="0">
              <a:buNone/>
            </a:pPr>
            <a:r>
              <a:rPr b="1" dirty="0" sz="2000" lang="uk-UA">
                <a:latin typeface="Calibri" panose="020F0502020204030204" pitchFamily="34" charset="0"/>
                <a:cs typeface="Calibri" panose="020F0502020204030204" pitchFamily="34" charset="0"/>
              </a:rPr>
              <a:t>j) </a:t>
            </a:r>
            <a:r>
              <a:rPr dirty="0" sz="2000" lang="uk-UA" err="1" smtClean="0">
                <a:latin typeface="Calibri" panose="020F0502020204030204" pitchFamily="34" charset="0"/>
                <a:cs typeface="Calibri" panose="020F0502020204030204" pitchFamily="34" charset="0"/>
              </a:rPr>
              <a:t>description</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noAutofit/>
          </a:bodyPr>
          <a:p>
            <a:pPr algn="just" indent="0" marL="0">
              <a:spcBef>
                <a:spcPts val="0"/>
              </a:spcBef>
              <a:buNone/>
            </a:pPr>
            <a:r>
              <a:rPr sz="2400" lang="en-US" noProof="1" smtClean="0">
                <a:latin typeface="Calibri" panose="020F0502020204030204" pitchFamily="34" charset="0"/>
                <a:cs typeface="Calibri" panose="020F0502020204030204" pitchFamily="34" charset="0"/>
              </a:rPr>
              <a:t>The elements of a microstructure (1) into 3 dimensions and are distributed over thevolume of the specimen. This means that characterization of the microstructural (2) shouldbe based on some 3-dimensional model for the material studied. On the other hand, in anexperimental approach they are commonly (3) on 2-dimensional cross-sections or viaexamination of thin slices. . On the other hand, a large (4) of properties are related tomicrostructural elements which are distributed over the volume of the material. In thissituation, the required 3-dimensional (5) of the microstructure is inferred from the 2-dimensional images by means of the (6) of quantitative stereology. </a:t>
            </a:r>
          </a:p>
          <a:p>
            <a:pPr algn="just" indent="0" marL="0">
              <a:spcBef>
                <a:spcPts val="0"/>
              </a:spcBef>
              <a:buNone/>
            </a:pPr>
            <a:r>
              <a:rPr sz="2400" lang="en-US" noProof="1" smtClean="0">
                <a:latin typeface="Calibri" panose="020F0502020204030204" pitchFamily="34" charset="0"/>
                <a:cs typeface="Calibri" panose="020F0502020204030204" pitchFamily="34" charset="0"/>
              </a:rPr>
              <a:t>A quantitative description of the (7) of two-dimensional images of microstructures is a prerequisite for the quantitativeinference of the properties of the 3-dimensional microstructure. In the (8), a number ofmethods have been (9) that allow an appropriate quantitative characterization of twodimensional images by means of simple counting methods. Some details of such methods aregiven in Fig. 2. In recent years significant (10) has been made in developing automaticcomputer-aided procedures.</a:t>
            </a:r>
            <a:endParaRPr sz="2400" lang="en-US" noProof="1">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5) Put in wish(</a:t>
            </a:r>
            <a:r>
              <a:rPr b="1" dirty="0" sz="2400" lang="en-US" err="1">
                <a:latin typeface="Calibri" panose="020F0502020204030204" pitchFamily="34" charset="0"/>
                <a:cs typeface="Calibri" panose="020F0502020204030204" pitchFamily="34" charset="0"/>
              </a:rPr>
              <a:t>ed</a:t>
            </a:r>
            <a:r>
              <a:rPr b="1" dirty="0" sz="2400" lang="en-US">
                <a:latin typeface="Calibri" panose="020F0502020204030204" pitchFamily="34" charset="0"/>
                <a:cs typeface="Calibri" panose="020F0502020204030204" pitchFamily="34" charset="0"/>
              </a:rPr>
              <a:t>) or hope(d</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 </a:t>
            </a:r>
            <a:r>
              <a:rPr dirty="0" sz="2400" i="1" lang="en-US" u="sng" smtClean="0">
                <a:latin typeface="Calibri" panose="020F0502020204030204" pitchFamily="34" charset="0"/>
                <a:cs typeface="Calibri" panose="020F0502020204030204" pitchFamily="34" charset="0"/>
              </a:rPr>
              <a:t>wish</a:t>
            </a:r>
            <a:r>
              <a:rPr dirty="0" sz="2400" lang="uk-UA" smtClean="0">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you </a:t>
            </a:r>
            <a:r>
              <a:rPr dirty="0" sz="2400" lang="en-US">
                <a:latin typeface="Calibri" panose="020F0502020204030204" pitchFamily="34" charset="0"/>
                <a:cs typeface="Calibri" panose="020F0502020204030204" pitchFamily="34" charset="0"/>
              </a:rPr>
              <a:t>a pleasant stay at this hotel.</a:t>
            </a:r>
          </a:p>
          <a:p>
            <a:pPr indent="0" marL="0">
              <a:buNone/>
            </a:pPr>
            <a:r>
              <a:rPr dirty="0" sz="2400" lang="en-US">
                <a:latin typeface="Calibri" panose="020F0502020204030204" pitchFamily="34" charset="0"/>
                <a:cs typeface="Calibri" panose="020F0502020204030204" pitchFamily="34" charset="0"/>
              </a:rPr>
              <a:t>2 Enjoy your holiday. </a:t>
            </a:r>
            <a:r>
              <a:rPr dirty="0" sz="2400" lang="en-US" smtClean="0">
                <a:latin typeface="Calibri" panose="020F0502020204030204" pitchFamily="34" charset="0"/>
                <a:cs typeface="Calibri" panose="020F0502020204030204" pitchFamily="34" charset="0"/>
              </a:rPr>
              <a:t>I</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 have a great time.</a:t>
            </a:r>
          </a:p>
          <a:p>
            <a:pPr indent="0" marL="0">
              <a:buNone/>
            </a:pPr>
            <a:r>
              <a:rPr dirty="0" sz="2400" lang="en-US">
                <a:latin typeface="Calibri" panose="020F0502020204030204" pitchFamily="34" charset="0"/>
                <a:cs typeface="Calibri" panose="020F0502020204030204" pitchFamily="34" charset="0"/>
              </a:rPr>
              <a:t>3 Goodbye. I</a:t>
            </a:r>
            <a:r>
              <a:rPr dirty="0" sz="2400" lang="en-US" u="sng">
                <a:latin typeface="Calibri" panose="020F0502020204030204" pitchFamily="34" charset="0"/>
                <a:cs typeface="Calibri" panose="020F0502020204030204" pitchFamily="34" charset="0"/>
              </a:rPr>
              <a:t>	</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 all the best for the future.</a:t>
            </a:r>
          </a:p>
          <a:p>
            <a:pPr indent="0" marL="0">
              <a:buNone/>
            </a:pPr>
            <a:r>
              <a:rPr dirty="0" sz="2400" lang="en-US">
                <a:latin typeface="Calibri" panose="020F0502020204030204" pitchFamily="34" charset="0"/>
                <a:cs typeface="Calibri" panose="020F0502020204030204" pitchFamily="34" charset="0"/>
              </a:rPr>
              <a:t>4 We said goodbye to each other </a:t>
            </a:r>
            <a:r>
              <a:rPr dirty="0" sz="2400" lang="en-US" smtClean="0">
                <a:latin typeface="Calibri" panose="020F0502020204030204" pitchFamily="34" charset="0"/>
                <a:cs typeface="Calibri" panose="020F0502020204030204" pitchFamily="34" charset="0"/>
              </a:rPr>
              <a:t>and</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each other luck.</a:t>
            </a:r>
          </a:p>
          <a:p>
            <a:pPr indent="0" marL="0">
              <a:buNone/>
            </a:pPr>
            <a:r>
              <a:rPr dirty="0" sz="2400" lang="en-US">
                <a:latin typeface="Calibri" panose="020F0502020204030204" pitchFamily="34" charset="0"/>
                <a:cs typeface="Calibri" panose="020F0502020204030204" pitchFamily="34" charset="0"/>
              </a:rPr>
              <a:t>5 We’re going to have a picnic tomorrow, so </a:t>
            </a:r>
            <a:r>
              <a:rPr dirty="0" sz="2400" lang="en-US" smtClean="0">
                <a:latin typeface="Calibri" panose="020F0502020204030204" pitchFamily="34" charset="0"/>
                <a:cs typeface="Calibri" panose="020F0502020204030204" pitchFamily="34" charset="0"/>
              </a:rPr>
              <a:t>I</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the weather is nice.</a:t>
            </a:r>
          </a:p>
          <a:p>
            <a:pPr indent="0" marL="0">
              <a:buNone/>
            </a:pPr>
            <a:r>
              <a:rPr dirty="0" sz="2400" lang="en-US">
                <a:latin typeface="Calibri" panose="020F0502020204030204" pitchFamily="34" charset="0"/>
                <a:cs typeface="Calibri" panose="020F0502020204030204" pitchFamily="34" charset="0"/>
              </a:rPr>
              <a:t>6 Congratulations on your new job. I</a:t>
            </a:r>
            <a:r>
              <a:rPr dirty="0" sz="2400" lang="en-US" u="sng">
                <a:latin typeface="Calibri" panose="020F0502020204030204" pitchFamily="34" charset="0"/>
                <a:cs typeface="Calibri" panose="020F0502020204030204" pitchFamily="34" charset="0"/>
              </a:rPr>
              <a:t>	</a:t>
            </a:r>
            <a:r>
              <a:rPr dirty="0" sz="2400" lang="uk-UA" u="sng" smtClean="0">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you </a:t>
            </a:r>
            <a:r>
              <a:rPr dirty="0" sz="2400" lang="en-US">
                <a:latin typeface="Calibri" panose="020F0502020204030204" pitchFamily="34" charset="0"/>
                <a:cs typeface="Calibri" panose="020F0502020204030204" pitchFamily="34" charset="0"/>
              </a:rPr>
              <a:t>every success.</a:t>
            </a:r>
          </a:p>
          <a:p>
            <a:pPr indent="0" marL="0">
              <a:buNone/>
            </a:pPr>
            <a:r>
              <a:rPr dirty="0" sz="2400" lang="en-US">
                <a:latin typeface="Calibri" panose="020F0502020204030204" pitchFamily="34" charset="0"/>
                <a:cs typeface="Calibri" panose="020F0502020204030204" pitchFamily="34" charset="0"/>
              </a:rPr>
              <a:t>7 Good luck in your new job. </a:t>
            </a:r>
            <a:r>
              <a:rPr dirty="0" sz="2400" lang="en-US" smtClean="0">
                <a:latin typeface="Calibri" panose="020F0502020204030204" pitchFamily="34" charset="0"/>
                <a:cs typeface="Calibri" panose="020F0502020204030204" pitchFamily="34" charset="0"/>
              </a:rPr>
              <a:t>I</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it works out well for you.</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a:bodyPr>
          <a:p>
            <a:pPr indent="0" marL="0">
              <a:buNone/>
            </a:pPr>
            <a:r>
              <a:rPr b="1" dirty="0" lang="en-US">
                <a:latin typeface="Calibri" panose="020F0502020204030204" pitchFamily="34" charset="0"/>
                <a:cs typeface="Calibri" panose="020F0502020204030204" pitchFamily="34" charset="0"/>
              </a:rPr>
              <a:t>6) Complete the sentences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Jack is going on a trip to Mexico soon. I wish </a:t>
            </a:r>
            <a:r>
              <a:rPr dirty="0" i="1" lang="en-US">
                <a:latin typeface="Calibri" panose="020F0502020204030204" pitchFamily="34" charset="0"/>
                <a:cs typeface="Calibri" panose="020F0502020204030204" pitchFamily="34" charset="0"/>
              </a:rPr>
              <a:t>I was going</a:t>
            </a:r>
            <a:r>
              <a:rPr dirty="0" lang="en-US">
                <a:latin typeface="Calibri" panose="020F0502020204030204" pitchFamily="34" charset="0"/>
                <a:cs typeface="Calibri" panose="020F0502020204030204" pitchFamily="34" charset="0"/>
              </a:rPr>
              <a:t> too.</a:t>
            </a:r>
          </a:p>
          <a:p>
            <a:pPr indent="0" marL="0">
              <a:buNone/>
            </a:pPr>
            <a:r>
              <a:rPr dirty="0" lang="en-US">
                <a:latin typeface="Calibri" panose="020F0502020204030204" pitchFamily="34" charset="0"/>
                <a:cs typeface="Calibri" panose="020F0502020204030204" pitchFamily="34" charset="0"/>
              </a:rPr>
              <a:t>2 I’m very tired and I have so much to do. I wish </a:t>
            </a:r>
            <a:r>
              <a:rPr dirty="0" lang="en-US" smtClean="0">
                <a:latin typeface="Calibri" panose="020F0502020204030204" pitchFamily="34" charset="0"/>
                <a:cs typeface="Calibri" panose="020F0502020204030204" pitchFamily="34" charset="0"/>
              </a:rPr>
              <a:t>I</a:t>
            </a:r>
            <a:r>
              <a:rPr dirty="0" lang="uk-UA" u="sng" smtClean="0">
                <a:latin typeface="Calibri" panose="020F0502020204030204" pitchFamily="34" charset="0"/>
                <a:cs typeface="Calibri" panose="020F0502020204030204" pitchFamily="34" charset="0"/>
              </a:rPr>
              <a:t>		</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so tired.</a:t>
            </a:r>
          </a:p>
          <a:p>
            <a:pPr indent="0" marL="0">
              <a:buNone/>
            </a:pPr>
            <a:r>
              <a:rPr dirty="0" lang="en-US">
                <a:latin typeface="Calibri" panose="020F0502020204030204" pitchFamily="34" charset="0"/>
                <a:cs typeface="Calibri" panose="020F0502020204030204" pitchFamily="34" charset="0"/>
              </a:rPr>
              <a:t>3 You didn’t tell me you were ill. Why not? I wish </a:t>
            </a:r>
            <a:r>
              <a:rPr dirty="0" lang="en-US" smtClean="0">
                <a:latin typeface="Calibri" panose="020F0502020204030204" pitchFamily="34" charset="0"/>
                <a:cs typeface="Calibri" panose="020F0502020204030204" pitchFamily="34" charset="0"/>
              </a:rPr>
              <a:t>you</a:t>
            </a:r>
            <a:r>
              <a:rPr dirty="0" lang="uk-UA" u="sng" smtClean="0">
                <a:latin typeface="Calibri" panose="020F0502020204030204" pitchFamily="34" charset="0"/>
                <a:cs typeface="Calibri" panose="020F0502020204030204" pitchFamily="34" charset="0"/>
              </a:rPr>
              <a:t>		</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me.</a:t>
            </a:r>
          </a:p>
          <a:p>
            <a:pPr indent="0" marL="0">
              <a:buNone/>
            </a:pPr>
            <a:r>
              <a:rPr dirty="0" lang="en-US">
                <a:latin typeface="Calibri" panose="020F0502020204030204" pitchFamily="34" charset="0"/>
                <a:cs typeface="Calibri" panose="020F0502020204030204" pitchFamily="34" charset="0"/>
              </a:rPr>
              <a:t>4 I don’t have enough free time. I wish </a:t>
            </a:r>
            <a:r>
              <a:rPr dirty="0" lang="en-US" smtClean="0">
                <a:latin typeface="Calibri" panose="020F0502020204030204" pitchFamily="34" charset="0"/>
                <a:cs typeface="Calibri" panose="020F0502020204030204" pitchFamily="34" charset="0"/>
              </a:rPr>
              <a:t>I</a:t>
            </a:r>
            <a:r>
              <a:rPr dirty="0" lang="uk-UA" u="sng" smtClean="0">
                <a:latin typeface="Calibri" panose="020F0502020204030204" pitchFamily="34" charset="0"/>
                <a:cs typeface="Calibri" panose="020F0502020204030204" pitchFamily="34" charset="0"/>
              </a:rPr>
              <a:t>	</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more free time.</a:t>
            </a:r>
          </a:p>
          <a:p>
            <a:pPr indent="0" marL="0">
              <a:buNone/>
            </a:pPr>
            <a:r>
              <a:rPr dirty="0" lang="en-US">
                <a:latin typeface="Calibri" panose="020F0502020204030204" pitchFamily="34" charset="0"/>
                <a:cs typeface="Calibri" panose="020F0502020204030204" pitchFamily="34" charset="0"/>
              </a:rPr>
              <a:t>5 I can’t make up my mind what to do. I wish I</a:t>
            </a:r>
            <a:r>
              <a:rPr dirty="0" lang="en-US" u="sng">
                <a:latin typeface="Calibri" panose="020F0502020204030204" pitchFamily="34" charset="0"/>
                <a:cs typeface="Calibri" panose="020F0502020204030204" pitchFamily="34" charset="0"/>
              </a:rPr>
              <a:t>	</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decide</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6 I bought these shoes, but now I don’t like them. I wish </a:t>
            </a:r>
            <a:r>
              <a:rPr dirty="0" lang="en-US" smtClean="0">
                <a:latin typeface="Calibri" panose="020F0502020204030204" pitchFamily="34" charset="0"/>
                <a:cs typeface="Calibri" panose="020F0502020204030204" pitchFamily="34" charset="0"/>
              </a:rPr>
              <a:t>I</a:t>
            </a:r>
            <a:r>
              <a:rPr dirty="0" lang="uk-UA" u="sng" smtClean="0">
                <a:latin typeface="Calibri" panose="020F0502020204030204" pitchFamily="34" charset="0"/>
                <a:cs typeface="Calibri" panose="020F0502020204030204" pitchFamily="34" charset="0"/>
              </a:rPr>
              <a:t>		</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them.</a:t>
            </a:r>
          </a:p>
          <a:p>
            <a:pPr indent="0" marL="0">
              <a:buNone/>
            </a:pPr>
            <a:r>
              <a:rPr dirty="0" lang="en-US">
                <a:latin typeface="Calibri" panose="020F0502020204030204" pitchFamily="34" charset="0"/>
                <a:cs typeface="Calibri" panose="020F0502020204030204" pitchFamily="34" charset="0"/>
              </a:rPr>
              <a:t>7 We have to go out now and I don’t want to go. I wish we</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to go out now.</a:t>
            </a:r>
          </a:p>
          <a:p>
            <a:pPr indent="0" marL="0">
              <a:buNone/>
            </a:pPr>
            <a:r>
              <a:rPr dirty="0" lang="en-US">
                <a:latin typeface="Calibri" panose="020F0502020204030204" pitchFamily="34" charset="0"/>
                <a:cs typeface="Calibri" panose="020F0502020204030204" pitchFamily="34" charset="0"/>
              </a:rPr>
              <a:t>8 Unfortunately I couldn’t go to the wedding last month. I wish I </a:t>
            </a:r>
            <a:r>
              <a:rPr dirty="0" lang="en-US" smtClean="0">
                <a:latin typeface="Calibri" panose="020F0502020204030204" pitchFamily="34" charset="0"/>
                <a:cs typeface="Calibri" panose="020F0502020204030204" pitchFamily="34" charset="0"/>
              </a:rPr>
              <a:t>could</a:t>
            </a:r>
            <a:r>
              <a:rPr dirty="0" lang="uk-UA" u="sng" smtClean="0">
                <a:latin typeface="Calibri" panose="020F0502020204030204" pitchFamily="34" charset="0"/>
                <a:cs typeface="Calibri" panose="020F0502020204030204" pitchFamily="34" charset="0"/>
              </a:rPr>
              <a:t>	</a:t>
            </a:r>
            <a:r>
              <a:rPr dirty="0" lang="en-US" u="sng"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7) What do you say in these situations? Write sentences with </a:t>
            </a:r>
            <a:r>
              <a:rPr b="1" dirty="0" sz="2400" i="1" lang="en-US">
                <a:latin typeface="Calibri" panose="020F0502020204030204" pitchFamily="34" charset="0"/>
                <a:cs typeface="Calibri" panose="020F0502020204030204" pitchFamily="34" charset="0"/>
              </a:rPr>
              <a:t>I wish … would … </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b="1"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It’s raining. You want to go out, but not in the rain.</a:t>
            </a:r>
          </a:p>
          <a:p>
            <a:pPr indent="0" marL="0">
              <a:buNone/>
            </a:pPr>
            <a:r>
              <a:rPr dirty="0" sz="2400" lang="en-US">
                <a:latin typeface="Calibri" panose="020F0502020204030204" pitchFamily="34" charset="0"/>
                <a:cs typeface="Calibri" panose="020F0502020204030204" pitchFamily="34" charset="0"/>
              </a:rPr>
              <a:t>You say: </a:t>
            </a:r>
            <a:r>
              <a:rPr dirty="0" sz="2400" i="1" lang="en-US">
                <a:latin typeface="Calibri" panose="020F0502020204030204" pitchFamily="34" charset="0"/>
                <a:cs typeface="Calibri" panose="020F0502020204030204" pitchFamily="34" charset="0"/>
              </a:rPr>
              <a:t>I wish it would stop </a:t>
            </a:r>
            <a:r>
              <a:rPr dirty="0" sz="2400" i="1" lang="en-US" smtClean="0">
                <a:latin typeface="Calibri" panose="020F0502020204030204" pitchFamily="34" charset="0"/>
                <a:cs typeface="Calibri" panose="020F0502020204030204" pitchFamily="34" charset="0"/>
              </a:rPr>
              <a:t>raining</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2 You’re waiting for Jane. She’s late and you’re getting impatient.</a:t>
            </a:r>
          </a:p>
          <a:p>
            <a:pPr indent="0" marL="0">
              <a:buNone/>
            </a:pPr>
            <a:r>
              <a:rPr dirty="0" sz="2400" lang="en-US">
                <a:latin typeface="Calibri" panose="020F0502020204030204" pitchFamily="34" charset="0"/>
                <a:cs typeface="Calibri" panose="020F0502020204030204" pitchFamily="34" charset="0"/>
              </a:rPr>
              <a:t>You say to yourself: I wish she</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3 You’re looking for a job – so far without success. Nobody will give you a job.</a:t>
            </a:r>
          </a:p>
          <a:p>
            <a:pPr indent="0" marL="0">
              <a:buNone/>
            </a:pPr>
            <a:r>
              <a:rPr dirty="0" sz="2400" lang="en-US">
                <a:latin typeface="Calibri" panose="020F0502020204030204" pitchFamily="34" charset="0"/>
                <a:cs typeface="Calibri" panose="020F0502020204030204" pitchFamily="34" charset="0"/>
              </a:rPr>
              <a:t>You say: I wish somebody</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4 You can hear a dog barking. It’s been barking a long time and you’re trying to study.</a:t>
            </a:r>
          </a:p>
          <a:p>
            <a:pPr indent="0" marL="0">
              <a:buNone/>
            </a:pPr>
            <a:r>
              <a:rPr dirty="0" sz="2400" lang="en-US">
                <a:latin typeface="Calibri" panose="020F0502020204030204" pitchFamily="34" charset="0"/>
                <a:cs typeface="Calibri" panose="020F0502020204030204" pitchFamily="34" charset="0"/>
              </a:rPr>
              <a:t>You say:</a:t>
            </a:r>
            <a:r>
              <a:rPr dirty="0" sz="2400" lang="en-US" u="sng">
                <a:latin typeface="Calibri" panose="020F0502020204030204" pitchFamily="34" charset="0"/>
                <a:cs typeface="Calibri" panose="020F0502020204030204" pitchFamily="34" charset="0"/>
              </a:rPr>
              <a:t> </a:t>
            </a:r>
            <a:r>
              <a:rPr dirty="0" sz="2400" lang="uk-UA" u="sng" smtClean="0">
                <a:latin typeface="Calibri" panose="020F0502020204030204" pitchFamily="34" charset="0"/>
                <a:cs typeface="Calibri" panose="020F0502020204030204" pitchFamily="34" charset="0"/>
              </a:rPr>
              <a:t>										</a:t>
            </a:r>
            <a:r>
              <a:rPr dirty="0" sz="2400" lang="uk-UA" smtClean="0">
                <a:latin typeface="Calibri" panose="020F0502020204030204" pitchFamily="34" charset="0"/>
                <a:cs typeface="Calibri" panose="020F0502020204030204" pitchFamily="34" charset="0"/>
              </a:rPr>
              <a:t>.</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2024-09-07T14:40:01Z</dcterms:created>
  <dcterms:modified xsi:type="dcterms:W3CDTF">2024-09-09T09:39:52Z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27e5f6143cee421bbf21d5a9ec8eb8ad</vt:lpwstr>
  </property>
</Properties>
</file>