
<file path=[Content_Types].xml><?xml version="1.0" encoding="utf-8"?>
<Types xmlns="http://schemas.openxmlformats.org/package/2006/content-types">
  <Default Extension="rels" ContentType="application/vnd.openxmlformats-package.relationships+xml"/>
  <Default Extension="xml" ContentType="application/xml"/>
  <Default Extension="png" ContentType="image/p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officeDocument/2006/relationships/extended-properties" Target="docProps/app.xml"/><Relationship Id="rId3" Type="http://schemas.openxmlformats.org/package/2006/relationships/metadata/core-properties" Target="docProps/core.xml"/><Relationship Id="rId4" Type="http://schemas.openxmlformats.org/officeDocument/2006/relationships/custom-properties" Target="docProps/custom.xml"/></Relationships>
</file>

<file path=ppt/presentation.xml><?xml version="1.0" encoding="utf-8"?>
<p:presentation xmlns:p="http://schemas.openxmlformats.org/presentationml/2006/main" xmlns:r="http://schemas.openxmlformats.org/officeDocument/2006/relationships" xmlns:a="http://schemas.openxmlformats.org/drawingml/2006/main" saveSubsetFonts="1">
  <p:sldMasterIdLst>
    <p:sldMasterId id="2147483648" r:id="rId1"/>
  </p:sldMasterIdLst>
  <p:notesMasterIdLst>
    <p:notesMasterId r:id="rId2"/>
  </p:notesMasterIdLst>
  <p:sldIdLst>
    <p:sldId id="256"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Lst>
  <p:sldSz type="screen16x9" cy="6858000" cx="12192000"/>
  <p:notesSz cx="6858000" cy="9144000"/>
  <p:defaultTextStyle>
    <a:defPPr>
      <a:defRPr lang="uk-UA"/>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defaultTextStyle>
</p:presentation>
</file>

<file path=ppt/presProps.xml><?xml version="1.0" encoding="utf-8"?>
<p:presentationPr xmlns:p="http://schemas.openxmlformats.org/presentationml/2006/main" xmlns:r="http://schemas.openxmlformats.org/officeDocument/2006/relationships" xmlns:a="http://schemas.openxmlformats.org/drawingml/2006/main"/>
</file>

<file path=ppt/tableStyles.xml><?xml version="1.0" encoding="utf-8"?>
<a:tblStyleLst xmlns:a="http://schemas.openxmlformats.org/drawingml/2006/main" def="{5C22544A-7EE6-4342-B048-85BDC9FD1C3A}"/>
</file>

<file path=ppt/viewProps.xml><?xml version="1.0" encoding="utf-8"?>
<p:viewPr xmlns:p="http://schemas.openxmlformats.org/presentationml/2006/main" xmlns:r="http://schemas.openxmlformats.org/officeDocument/2006/relationships" xmlns:a="http://schemas.openxmlformats.org/drawingml/2006/main">
  <p:normalViewPr>
    <p:restoredLeft sz="15620"/>
    <p:restoredTop sz="94660"/>
  </p:normalViewPr>
  <p:slideViewPr>
    <p:cSldViewPr snapToGrid="0">
      <p:cViewPr varScale="1">
        <p:scale>
          <a:sx n="101" d="100"/>
          <a:sy n="101" d="100"/>
        </p:scale>
        <p:origin x="144" y="348"/>
      </p:cViewPr>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notesMaster" Target="notesMasters/notesMaster1.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slide" Target="slides/slide8.xml"/><Relationship Id="rId11" Type="http://schemas.openxmlformats.org/officeDocument/2006/relationships/slide" Target="slides/slide9.xml"/><Relationship Id="rId12" Type="http://schemas.openxmlformats.org/officeDocument/2006/relationships/slide" Target="slides/slide10.xml"/><Relationship Id="rId13" Type="http://schemas.openxmlformats.org/officeDocument/2006/relationships/slide" Target="slides/slide11.xml"/><Relationship Id="rId14" Type="http://schemas.openxmlformats.org/officeDocument/2006/relationships/slide" Target="slides/slide12.xml"/><Relationship Id="rId15" Type="http://schemas.openxmlformats.org/officeDocument/2006/relationships/slide" Target="slides/slide13.xml"/><Relationship Id="rId16" Type="http://schemas.openxmlformats.org/officeDocument/2006/relationships/slide" Target="slides/slide14.xml"/><Relationship Id="rId17" Type="http://schemas.openxmlformats.org/officeDocument/2006/relationships/slide" Target="slides/slide15.xml"/><Relationship Id="rId18" Type="http://schemas.openxmlformats.org/officeDocument/2006/relationships/tableStyles" Target="tableStyles.xml"/><Relationship Id="rId19" Type="http://schemas.openxmlformats.org/officeDocument/2006/relationships/presProps" Target="presProps.xml"/><Relationship Id="rId20" Type="http://schemas.openxmlformats.org/officeDocument/2006/relationships/viewProps" Target="viewProps.xml"/><Relationship Id="rId21"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55" name=""/>
        <p:cNvGrpSpPr/>
        <p:nvPr/>
      </p:nvGrpSpPr>
      <p:grpSpPr>
        <a:xfrm>
          <a:off x="0" y="0"/>
          <a:ext cx="0" cy="0"/>
          <a:chOff x="0" y="0"/>
          <a:chExt cx="0" cy="0"/>
        </a:xfrm>
      </p:grpSpPr>
      <p:sp>
        <p:nvSpPr>
          <p:cNvPr id="1048657" name="Rectangle 2"/>
          <p:cNvSpPr>
            <a:spLocks noGrp="1" noChangeArrowheads="1"/>
          </p:cNvSpPr>
          <p:nvPr>
            <p:ph type="hdr" sz="quarter"/>
          </p:nvPr>
        </p:nvSpPr>
        <p:spPr bwMode="auto">
          <a:xfrm>
            <a:off x="2"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l">
              <a:defRPr sz="1100"/>
            </a:lvl1pPr>
          </a:lstStyle>
          <a:p>
            <a:endParaRPr lang="en-US"/>
          </a:p>
        </p:txBody>
      </p:sp>
      <p:sp>
        <p:nvSpPr>
          <p:cNvPr id="1048658" name="Rectangle 3"/>
          <p:cNvSpPr>
            <a:spLocks noGrp="1" noChangeArrowheads="1"/>
          </p:cNvSpPr>
          <p:nvPr>
            <p:ph type="dt" idx="1"/>
          </p:nvPr>
        </p:nvSpPr>
        <p:spPr bwMode="auto">
          <a:xfrm>
            <a:off x="4021139"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r">
              <a:defRPr sz="1100"/>
            </a:lvl1pPr>
          </a:lstStyle>
          <a:p>
            <a:endParaRPr lang="en-US"/>
          </a:p>
        </p:txBody>
      </p:sp>
      <p:sp>
        <p:nvSpPr>
          <p:cNvPr id="1048659" name="Rectangle 4"/>
          <p:cNvSpPr>
            <a:spLocks noChangeAspect="1" noRot="1" noGrp="1" noChangeArrowheads="1" noTextEdit="1"/>
          </p:cNvSpPr>
          <p:nvPr>
            <p:ph type="sldImg" idx="2"/>
          </p:nvPr>
        </p:nvSpPr>
        <p:spPr bwMode="auto">
          <a:xfrm>
            <a:off x="990600" y="766763"/>
            <a:ext cx="5118100" cy="3838575"/>
          </a:xfrm>
          <a:prstGeom prst="rect"/>
          <a:noFill/>
          <a:ln w="9525">
            <a:solidFill>
              <a:srgbClr val="000000"/>
            </a:solidFill>
            <a:miter lim="800000"/>
            <a:headEnd/>
            <a:tailEnd/>
          </a:ln>
          <a:effectLst/>
        </p:spPr>
      </p:sp>
      <p:sp>
        <p:nvSpPr>
          <p:cNvPr id="1048660" name="Rectangle 5"/>
          <p:cNvSpPr>
            <a:spLocks noGrp="1" noChangeArrowheads="1"/>
          </p:cNvSpPr>
          <p:nvPr>
            <p:ph type="body" sz="quarter" idx="3"/>
          </p:nvPr>
        </p:nvSpPr>
        <p:spPr bwMode="auto">
          <a:xfrm>
            <a:off x="709614" y="4862514"/>
            <a:ext cx="5680075" cy="4605337"/>
          </a:xfrm>
          <a:prstGeom prst="rect"/>
          <a:noFill/>
          <a:ln w="9525">
            <a:noFill/>
            <a:miter lim="800000"/>
            <a:headEnd/>
            <a:tailEnd/>
          </a:ln>
          <a:effectLst/>
        </p:spPr>
        <p:txBody>
          <a:bodyPr anchor="t" anchorCtr="0" bIns="45745" compatLnSpc="1" lIns="91492" numCol="1" rIns="91492" tIns="45745" vert="horz" wrap="square">
            <a:prstTxWarp prst="textNoShape"/>
          </a:bodyPr>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48661" name="Rectangle 6"/>
          <p:cNvSpPr>
            <a:spLocks noGrp="1" noChangeArrowheads="1"/>
          </p:cNvSpPr>
          <p:nvPr>
            <p:ph type="ftr" sz="quarter" idx="4"/>
          </p:nvPr>
        </p:nvSpPr>
        <p:spPr bwMode="auto">
          <a:xfrm>
            <a:off x="2"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l">
              <a:defRPr sz="1100"/>
            </a:lvl1pPr>
          </a:lstStyle>
          <a:p>
            <a:endParaRPr lang="en-US"/>
          </a:p>
        </p:txBody>
      </p:sp>
      <p:sp>
        <p:nvSpPr>
          <p:cNvPr id="1048662" name="Rectangle 7"/>
          <p:cNvSpPr>
            <a:spLocks noGrp="1" noChangeArrowheads="1"/>
          </p:cNvSpPr>
          <p:nvPr>
            <p:ph type="sldNum" sz="quarter" idx="5"/>
          </p:nvPr>
        </p:nvSpPr>
        <p:spPr bwMode="auto">
          <a:xfrm>
            <a:off x="4021139"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r">
              <a:defRPr sz="1100"/>
            </a:lvl1pPr>
          </a:lstStyle>
          <a:p>
            <a:fld id="{A9A0EA98-5831-4853-B862-C702E6EB345C}" type="slidenum">
              <a:rPr lang="en-US"/>
              <a:t>‹#›</a:t>
            </a:fld>
            <a:endParaRPr lang="en-US"/>
          </a:p>
        </p:txBody>
      </p:sp>
    </p:spTree>
  </p:cSld>
  <p:clrMap accent1="accent1" accent2="accent2" accent3="accent3" accent4="accent4" accent5="accent5" accent6="accent6" bg1="lt1" bg2="lt2" tx1="dk1" tx2="dk2" hlink="hlink" folHlink="folHlink"/>
  <p:notesStyle>
    <a:lvl1pPr algn="l" fontAlgn="base" rtl="0">
      <a:spcBef>
        <a:spcPct val="30000"/>
      </a:spcBef>
      <a:spcAft>
        <a:spcPct val="0"/>
      </a:spcAft>
      <a:defRPr sz="1200" kern="1200">
        <a:solidFill>
          <a:schemeClr val="tx1"/>
        </a:solidFill>
        <a:latin typeface="Arial" charset="0"/>
        <a:ea typeface="+mn-ea"/>
        <a:cs typeface="+mn-cs"/>
      </a:defRPr>
    </a:lvl1pPr>
    <a:lvl2pPr algn="l" fontAlgn="base" marL="457200" rtl="0">
      <a:spcBef>
        <a:spcPct val="30000"/>
      </a:spcBef>
      <a:spcAft>
        <a:spcPct val="0"/>
      </a:spcAft>
      <a:defRPr sz="1200" kern="1200">
        <a:solidFill>
          <a:schemeClr val="tx1"/>
        </a:solidFill>
        <a:latin typeface="Arial" charset="0"/>
        <a:ea typeface="+mn-ea"/>
        <a:cs typeface="+mn-cs"/>
      </a:defRPr>
    </a:lvl2pPr>
    <a:lvl3pPr algn="l" fontAlgn="base" marL="914400" rtl="0">
      <a:spcBef>
        <a:spcPct val="30000"/>
      </a:spcBef>
      <a:spcAft>
        <a:spcPct val="0"/>
      </a:spcAft>
      <a:defRPr sz="1200" kern="1200">
        <a:solidFill>
          <a:schemeClr val="tx1"/>
        </a:solidFill>
        <a:latin typeface="Arial" charset="0"/>
        <a:ea typeface="+mn-ea"/>
        <a:cs typeface="+mn-cs"/>
      </a:defRPr>
    </a:lvl3pPr>
    <a:lvl4pPr algn="l" fontAlgn="base" marL="1371600" rtl="0">
      <a:spcBef>
        <a:spcPct val="30000"/>
      </a:spcBef>
      <a:spcAft>
        <a:spcPct val="0"/>
      </a:spcAft>
      <a:defRPr sz="1200" kern="1200">
        <a:solidFill>
          <a:schemeClr val="tx1"/>
        </a:solidFill>
        <a:latin typeface="Arial" charset="0"/>
        <a:ea typeface="+mn-ea"/>
        <a:cs typeface="+mn-cs"/>
      </a:defRPr>
    </a:lvl4pPr>
    <a:lvl5pPr algn="l" fontAlgn="base" marL="1828800" rtl="0">
      <a:spcBef>
        <a:spcPct val="30000"/>
      </a:spcBef>
      <a:spcAft>
        <a:spcPct val="0"/>
      </a:spcAft>
      <a:defRPr sz="1200" kern="1200">
        <a:solidFill>
          <a:schemeClr val="tx1"/>
        </a:solidFill>
        <a:latin typeface="Arial" charset="0"/>
        <a:ea typeface="+mn-ea"/>
        <a:cs typeface="+mn-cs"/>
      </a:defRPr>
    </a:lvl5pPr>
    <a:lvl6pPr algn="l" defTabSz="914400" eaLnBrk="1" hangingPunct="1" latinLnBrk="0" marL="2286000" rtl="0">
      <a:defRPr sz="1200" kern="1200">
        <a:solidFill>
          <a:schemeClr val="tx1"/>
        </a:solidFill>
        <a:latin typeface="+mn-lt"/>
        <a:ea typeface="+mn-ea"/>
        <a:cs typeface="+mn-cs"/>
      </a:defRPr>
    </a:lvl6pPr>
    <a:lvl7pPr algn="l" defTabSz="914400" eaLnBrk="1" hangingPunct="1" latinLnBrk="0" marL="2743200" rtl="0">
      <a:defRPr sz="1200" kern="1200">
        <a:solidFill>
          <a:schemeClr val="tx1"/>
        </a:solidFill>
        <a:latin typeface="+mn-lt"/>
        <a:ea typeface="+mn-ea"/>
        <a:cs typeface="+mn-cs"/>
      </a:defRPr>
    </a:lvl7pPr>
    <a:lvl8pPr algn="l" defTabSz="914400" eaLnBrk="1" hangingPunct="1" latinLnBrk="0" marL="3200400" rtl="0">
      <a:defRPr sz="1200" kern="1200">
        <a:solidFill>
          <a:schemeClr val="tx1"/>
        </a:solidFill>
        <a:latin typeface="+mn-lt"/>
        <a:ea typeface="+mn-ea"/>
        <a:cs typeface="+mn-cs"/>
      </a:defRPr>
    </a:lvl8pPr>
    <a:lvl9pPr algn="l" defTabSz="914400" eaLnBrk="1" hangingPunct="1" latinLnBrk="0" marL="3657600" rtl="0">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type="title">
  <p:cSld name="Титульный слайд">
    <p:bg>
      <p:bgPr>
        <a:solidFill>
          <a:schemeClr val="accent2"/>
        </a:solidFill>
        <a:effectLst/>
      </p:bgPr>
    </p:bg>
    <p:spTree>
      <p:nvGrpSpPr>
        <p:cNvPr id="23" name=""/>
        <p:cNvGrpSpPr/>
        <p:nvPr/>
      </p:nvGrpSpPr>
      <p:grpSpPr>
        <a:xfrm>
          <a:off x="0" y="0"/>
          <a:ext cx="0" cy="0"/>
          <a:chOff x="0" y="0"/>
          <a:chExt cx="0" cy="0"/>
        </a:xfrm>
      </p:grpSpPr>
      <p:sp>
        <p:nvSpPr>
          <p:cNvPr id="1048581"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lgn="ctr">
              <a:defRPr sz="3800">
                <a:solidFill>
                  <a:srgbClr val="262626"/>
                </a:solidFill>
              </a:defRPr>
            </a:lvl1pPr>
          </a:lstStyle>
          <a:p>
            <a:r>
              <a:rPr lang="ru-RU" smtClean="0"/>
              <a:t>Образец заголовка</a:t>
            </a:r>
            <a:endParaRPr dirty="0" lang="en-US"/>
          </a:p>
        </p:txBody>
      </p:sp>
      <p:sp>
        <p:nvSpPr>
          <p:cNvPr id="1048582" name="Subtitle 2"/>
          <p:cNvSpPr>
            <a:spLocks noGrp="1"/>
          </p:cNvSpPr>
          <p:nvPr>
            <p:ph type="subTitle" idx="1"/>
          </p:nvPr>
        </p:nvSpPr>
        <p:spPr>
          <a:xfrm>
            <a:off x="2695194" y="4352544"/>
            <a:ext cx="6801612" cy="1239894"/>
          </a:xfrm>
          <a:noFill/>
        </p:spPr>
        <p:txBody>
          <a:bodyPr>
            <a:normAutofit/>
          </a:bodyPr>
          <a:lstStyle>
            <a:lvl1pPr algn="ctr" indent="0" marL="0">
              <a:buNone/>
              <a:defRPr sz="2000">
                <a:solidFill>
                  <a:schemeClr val="tx1">
                    <a:lumMod val="75000"/>
                    <a:lumOff val="25000"/>
                  </a:schemeClr>
                </a:solidFill>
              </a:defRPr>
            </a:lvl1pPr>
            <a:lvl2pPr algn="ctr" indent="0" marL="457200">
              <a:buNone/>
              <a:defRPr sz="2000"/>
            </a:lvl2pPr>
            <a:lvl3pPr algn="ctr" indent="0" marL="914400">
              <a:buNone/>
              <a:defRPr sz="1800"/>
            </a:lvl3pPr>
            <a:lvl4pPr algn="ctr" indent="0" marL="1371600">
              <a:buNone/>
              <a:defRPr sz="1600"/>
            </a:lvl4pPr>
            <a:lvl5pPr algn="ctr" indent="0" marL="1828800">
              <a:buNone/>
              <a:defRPr sz="1600"/>
            </a:lvl5pPr>
            <a:lvl6pPr algn="ctr" indent="0" marL="2286000">
              <a:buNone/>
              <a:defRPr sz="1600"/>
            </a:lvl6pPr>
            <a:lvl7pPr algn="ctr" indent="0" marL="2743200">
              <a:buNone/>
              <a:defRPr sz="1600"/>
            </a:lvl7pPr>
            <a:lvl8pPr algn="ctr" indent="0" marL="3200400">
              <a:buNone/>
              <a:defRPr sz="1600"/>
            </a:lvl8pPr>
            <a:lvl9pPr algn="ctr" indent="0" marL="3657600">
              <a:buNone/>
              <a:defRPr sz="1600"/>
            </a:lvl9pPr>
          </a:lstStyle>
          <a:p>
            <a:r>
              <a:rPr lang="ru-RU" smtClean="0"/>
              <a:t>Образец подзаголовка</a:t>
            </a:r>
            <a:endParaRPr dirty="0" lang="en-US"/>
          </a:p>
        </p:txBody>
      </p:sp>
      <p:sp>
        <p:nvSpPr>
          <p:cNvPr id="1048583" name="Date Placeholder 6"/>
          <p:cNvSpPr>
            <a:spLocks noGrp="1"/>
          </p:cNvSpPr>
          <p:nvPr>
            <p:ph type="dt" sz="half" idx="10"/>
          </p:nvPr>
        </p:nvSpPr>
        <p:spPr/>
        <p:txBody>
          <a:bodyPr/>
          <a:p>
            <a:fld id="{869A82F8-E5CD-4DAF-927E-A8B69B2ECC13}" type="datetimeFigureOut">
              <a:rPr lang="uk-UA" smtClean="0"/>
              <a:t>07.09.2024</a:t>
            </a:fld>
            <a:endParaRPr lang="uk-UA"/>
          </a:p>
        </p:txBody>
      </p:sp>
      <p:sp>
        <p:nvSpPr>
          <p:cNvPr id="1048584" name="Footer Placeholder 7"/>
          <p:cNvSpPr>
            <a:spLocks noGrp="1"/>
          </p:cNvSpPr>
          <p:nvPr>
            <p:ph type="ftr" sz="quarter" idx="11"/>
          </p:nvPr>
        </p:nvSpPr>
        <p:spPr/>
        <p:txBody>
          <a:bodyPr/>
          <a:p>
            <a:endParaRPr lang="uk-UA"/>
          </a:p>
        </p:txBody>
      </p:sp>
      <p:sp>
        <p:nvSpPr>
          <p:cNvPr id="1048585" name="Slide Number Placeholder 8"/>
          <p:cNvSpPr>
            <a:spLocks noGrp="1"/>
          </p:cNvSpPr>
          <p:nvPr>
            <p:ph type="sldNum" sz="quarter" idx="12"/>
          </p:nvPr>
        </p:nvSpPr>
        <p:spPr/>
        <p:txBody>
          <a:bodyPr/>
          <a:p>
            <a:fld id="{ABF754A2-E778-4F58-8068-180FD5F549E1}"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type="vertTx">
  <p:cSld name="Заголовок и вертикальный текст">
    <p:spTree>
      <p:nvGrpSpPr>
        <p:cNvPr id="48" name=""/>
        <p:cNvGrpSpPr/>
        <p:nvPr/>
      </p:nvGrpSpPr>
      <p:grpSpPr>
        <a:xfrm>
          <a:off x="0" y="0"/>
          <a:ext cx="0" cy="0"/>
          <a:chOff x="0" y="0"/>
          <a:chExt cx="0" cy="0"/>
        </a:xfrm>
      </p:grpSpPr>
      <p:sp>
        <p:nvSpPr>
          <p:cNvPr id="1048623" name="Title 1"/>
          <p:cNvSpPr>
            <a:spLocks noGrp="1"/>
          </p:cNvSpPr>
          <p:nvPr>
            <p:ph type="title"/>
          </p:nvPr>
        </p:nvSpPr>
        <p:spPr/>
        <p:txBody>
          <a:bodyPr/>
          <a:p>
            <a:r>
              <a:rPr lang="ru-RU" smtClean="0"/>
              <a:t>Образец заголовка</a:t>
            </a:r>
            <a:endParaRPr dirty="0" lang="en-US"/>
          </a:p>
        </p:txBody>
      </p:sp>
      <p:sp>
        <p:nvSpPr>
          <p:cNvPr id="1048624" name="Vertical Text Placeholder 2"/>
          <p:cNvSpPr>
            <a:spLocks noGrp="1"/>
          </p:cNvSpPr>
          <p:nvPr>
            <p:ph type="body" orient="vert" idx="1"/>
          </p:nvPr>
        </p:nvSpPr>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25" name="Date Placeholder 3"/>
          <p:cNvSpPr>
            <a:spLocks noGrp="1"/>
          </p:cNvSpPr>
          <p:nvPr>
            <p:ph type="dt" sz="half" idx="10"/>
          </p:nvPr>
        </p:nvSpPr>
        <p:spPr/>
        <p:txBody>
          <a:bodyPr/>
          <a:p>
            <a:fld id="{869A82F8-E5CD-4DAF-927E-A8B69B2ECC13}" type="datetimeFigureOut">
              <a:rPr lang="uk-UA" smtClean="0"/>
              <a:t>07.09.2024</a:t>
            </a:fld>
            <a:endParaRPr lang="uk-UA"/>
          </a:p>
        </p:txBody>
      </p:sp>
      <p:sp>
        <p:nvSpPr>
          <p:cNvPr id="1048626" name="Footer Placeholder 4"/>
          <p:cNvSpPr>
            <a:spLocks noGrp="1"/>
          </p:cNvSpPr>
          <p:nvPr>
            <p:ph type="ftr" sz="quarter" idx="11"/>
          </p:nvPr>
        </p:nvSpPr>
        <p:spPr/>
        <p:txBody>
          <a:bodyPr/>
          <a:p>
            <a:endParaRPr lang="uk-UA"/>
          </a:p>
        </p:txBody>
      </p:sp>
      <p:sp>
        <p:nvSpPr>
          <p:cNvPr id="1048627" name="Slide Number Placeholder 5"/>
          <p:cNvSpPr>
            <a:spLocks noGrp="1"/>
          </p:cNvSpPr>
          <p:nvPr>
            <p:ph type="sldNum" sz="quarter" idx="12"/>
          </p:nvPr>
        </p:nvSpPr>
        <p:spPr/>
        <p:txBody>
          <a:bodyPr/>
          <a:p>
            <a:fld id="{ABF754A2-E778-4F58-8068-180FD5F549E1}" type="slidenum">
              <a:rPr lang="uk-UA" smtClean="0"/>
              <a:t>‹#›</a:t>
            </a:fld>
            <a:endParaRPr lang="uk-U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type="vertTitleAndTx">
  <p:cSld name="Вертикальный заголовок и текст">
    <p:spTree>
      <p:nvGrpSpPr>
        <p:cNvPr id="46" name=""/>
        <p:cNvGrpSpPr/>
        <p:nvPr/>
      </p:nvGrpSpPr>
      <p:grpSpPr>
        <a:xfrm>
          <a:off x="0" y="0"/>
          <a:ext cx="0" cy="0"/>
          <a:chOff x="0" y="0"/>
          <a:chExt cx="0" cy="0"/>
        </a:xfrm>
      </p:grpSpPr>
      <p:sp>
        <p:nvSpPr>
          <p:cNvPr id="1048611" name="Vertical Title 1"/>
          <p:cNvSpPr>
            <a:spLocks noGrp="1"/>
          </p:cNvSpPr>
          <p:nvPr>
            <p:ph type="title" orient="vert"/>
          </p:nvPr>
        </p:nvSpPr>
        <p:spPr>
          <a:xfrm>
            <a:off x="8653112" y="937260"/>
            <a:ext cx="1298608" cy="4983480"/>
          </a:xfrm>
        </p:spPr>
        <p:txBody>
          <a:bodyPr vert="eaVert"/>
          <a:p>
            <a:r>
              <a:rPr lang="ru-RU" smtClean="0"/>
              <a:t>Образец заголовка</a:t>
            </a:r>
            <a:endParaRPr dirty="0" lang="en-US"/>
          </a:p>
        </p:txBody>
      </p:sp>
      <p:sp>
        <p:nvSpPr>
          <p:cNvPr id="1048612" name="Vertical Text Placeholder 2"/>
          <p:cNvSpPr>
            <a:spLocks noGrp="1"/>
          </p:cNvSpPr>
          <p:nvPr>
            <p:ph type="body" orient="vert" idx="1"/>
          </p:nvPr>
        </p:nvSpPr>
        <p:spPr>
          <a:xfrm>
            <a:off x="2231136" y="937260"/>
            <a:ext cx="6198489" cy="4983480"/>
          </a:xfrm>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13" name="Date Placeholder 3"/>
          <p:cNvSpPr>
            <a:spLocks noGrp="1"/>
          </p:cNvSpPr>
          <p:nvPr>
            <p:ph type="dt" sz="half" idx="10"/>
          </p:nvPr>
        </p:nvSpPr>
        <p:spPr/>
        <p:txBody>
          <a:bodyPr/>
          <a:p>
            <a:fld id="{869A82F8-E5CD-4DAF-927E-A8B69B2ECC13}" type="datetimeFigureOut">
              <a:rPr lang="uk-UA" smtClean="0"/>
              <a:t>07.09.2024</a:t>
            </a:fld>
            <a:endParaRPr lang="uk-UA"/>
          </a:p>
        </p:txBody>
      </p:sp>
      <p:sp>
        <p:nvSpPr>
          <p:cNvPr id="1048614" name="Footer Placeholder 4"/>
          <p:cNvSpPr>
            <a:spLocks noGrp="1"/>
          </p:cNvSpPr>
          <p:nvPr>
            <p:ph type="ftr" sz="quarter" idx="11"/>
          </p:nvPr>
        </p:nvSpPr>
        <p:spPr/>
        <p:txBody>
          <a:bodyPr/>
          <a:p>
            <a:endParaRPr lang="uk-UA"/>
          </a:p>
        </p:txBody>
      </p:sp>
      <p:sp>
        <p:nvSpPr>
          <p:cNvPr id="1048615" name="Slide Number Placeholder 5"/>
          <p:cNvSpPr>
            <a:spLocks noGrp="1"/>
          </p:cNvSpPr>
          <p:nvPr>
            <p:ph type="sldNum" sz="quarter" idx="12"/>
          </p:nvPr>
        </p:nvSpPr>
        <p:spPr/>
        <p:txBody>
          <a:bodyPr/>
          <a:p>
            <a:fld id="{ABF754A2-E778-4F58-8068-180FD5F549E1}" type="slidenum">
              <a:rPr lang="uk-UA" smtClean="0"/>
              <a:t>‹#›</a:t>
            </a:fld>
            <a:endParaRPr lang="uk-U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type="obj">
  <p:cSld name="Заголовок и объект">
    <p:spTree>
      <p:nvGrpSpPr>
        <p:cNvPr id="30" name=""/>
        <p:cNvGrpSpPr/>
        <p:nvPr/>
      </p:nvGrpSpPr>
      <p:grpSpPr>
        <a:xfrm>
          <a:off x="0" y="0"/>
          <a:ext cx="0" cy="0"/>
          <a:chOff x="0" y="0"/>
          <a:chExt cx="0" cy="0"/>
        </a:xfrm>
      </p:grpSpPr>
      <p:sp>
        <p:nvSpPr>
          <p:cNvPr id="1048587" name="Title 1"/>
          <p:cNvSpPr>
            <a:spLocks noGrp="1"/>
          </p:cNvSpPr>
          <p:nvPr>
            <p:ph type="title"/>
          </p:nvPr>
        </p:nvSpPr>
        <p:spPr/>
        <p:txBody>
          <a:bodyPr/>
          <a:p>
            <a:r>
              <a:rPr lang="ru-RU" smtClean="0"/>
              <a:t>Образец заголовка</a:t>
            </a:r>
            <a:endParaRPr dirty="0" lang="en-US"/>
          </a:p>
        </p:txBody>
      </p:sp>
      <p:sp>
        <p:nvSpPr>
          <p:cNvPr id="1048588" name="Content Placeholder 2"/>
          <p:cNvSpPr>
            <a:spLocks noGrp="1"/>
          </p:cNvSpPr>
          <p:nvPr>
            <p:ph idx="1"/>
          </p:nvPr>
        </p:nvSpPr>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589" name="Date Placeholder 6"/>
          <p:cNvSpPr>
            <a:spLocks noGrp="1"/>
          </p:cNvSpPr>
          <p:nvPr>
            <p:ph type="dt" sz="half" idx="10"/>
          </p:nvPr>
        </p:nvSpPr>
        <p:spPr/>
        <p:txBody>
          <a:bodyPr/>
          <a:p>
            <a:fld id="{869A82F8-E5CD-4DAF-927E-A8B69B2ECC13}" type="datetimeFigureOut">
              <a:rPr lang="uk-UA" smtClean="0"/>
              <a:t>07.09.2024</a:t>
            </a:fld>
            <a:endParaRPr lang="uk-UA"/>
          </a:p>
        </p:txBody>
      </p:sp>
      <p:sp>
        <p:nvSpPr>
          <p:cNvPr id="1048590" name="Footer Placeholder 7"/>
          <p:cNvSpPr>
            <a:spLocks noGrp="1"/>
          </p:cNvSpPr>
          <p:nvPr>
            <p:ph type="ftr" sz="quarter" idx="11"/>
          </p:nvPr>
        </p:nvSpPr>
        <p:spPr/>
        <p:txBody>
          <a:bodyPr/>
          <a:p>
            <a:endParaRPr lang="uk-UA"/>
          </a:p>
        </p:txBody>
      </p:sp>
      <p:sp>
        <p:nvSpPr>
          <p:cNvPr id="1048591" name="Slide Number Placeholder 8"/>
          <p:cNvSpPr>
            <a:spLocks noGrp="1"/>
          </p:cNvSpPr>
          <p:nvPr>
            <p:ph type="sldNum" sz="quarter" idx="12"/>
          </p:nvPr>
        </p:nvSpPr>
        <p:spPr/>
        <p:txBody>
          <a:bodyPr/>
          <a:p>
            <a:fld id="{ABF754A2-E778-4F58-8068-180FD5F549E1}" type="slidenum">
              <a:rPr lang="uk-UA" smtClean="0"/>
              <a:t>‹#›</a:t>
            </a:fld>
            <a:endParaRPr lang="uk-U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type="secHead">
  <p:cSld name="Заголовок раздела">
    <p:bg>
      <p:bgPr>
        <a:solidFill>
          <a:schemeClr val="accent1"/>
        </a:solidFill>
        <a:effectLst/>
      </p:bgPr>
    </p:bg>
    <p:spTree>
      <p:nvGrpSpPr>
        <p:cNvPr id="49" name=""/>
        <p:cNvGrpSpPr/>
        <p:nvPr/>
      </p:nvGrpSpPr>
      <p:grpSpPr>
        <a:xfrm>
          <a:off x="0" y="0"/>
          <a:ext cx="0" cy="0"/>
          <a:chOff x="0" y="0"/>
          <a:chExt cx="0" cy="0"/>
        </a:xfrm>
      </p:grpSpPr>
      <p:sp>
        <p:nvSpPr>
          <p:cNvPr id="1048628"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defRPr sz="3800">
                <a:solidFill>
                  <a:srgbClr val="262626"/>
                </a:solidFill>
              </a:defRPr>
            </a:lvl1pPr>
          </a:lstStyle>
          <a:p>
            <a:r>
              <a:rPr lang="ru-RU" smtClean="0"/>
              <a:t>Образец заголовка</a:t>
            </a:r>
            <a:endParaRPr dirty="0" lang="en-US"/>
          </a:p>
        </p:txBody>
      </p:sp>
      <p:sp>
        <p:nvSpPr>
          <p:cNvPr id="1048629" name="Text Placeholder 2"/>
          <p:cNvSpPr>
            <a:spLocks noGrp="1"/>
          </p:cNvSpPr>
          <p:nvPr>
            <p:ph type="body" idx="1"/>
          </p:nvPr>
        </p:nvSpPr>
        <p:spPr>
          <a:xfrm>
            <a:off x="2695194" y="4352465"/>
            <a:ext cx="6801612" cy="1265082"/>
          </a:xfrm>
        </p:spPr>
        <p:txBody>
          <a:bodyPr anchor="t" anchorCtr="1">
            <a:normAutofit/>
          </a:bodyPr>
          <a:lstStyle>
            <a:lvl1pPr indent="0" marL="0">
              <a:buNone/>
              <a:defRPr sz="2000">
                <a:solidFill>
                  <a:schemeClr val="tx1"/>
                </a:solidFill>
              </a:defRPr>
            </a:lvl1pPr>
            <a:lvl2pPr indent="0" marL="457200">
              <a:buNone/>
              <a:defRPr sz="2000">
                <a:solidFill>
                  <a:schemeClr val="tx1">
                    <a:tint val="75000"/>
                  </a:schemeClr>
                </a:solidFill>
              </a:defRPr>
            </a:lvl2pPr>
            <a:lvl3pPr indent="0" marL="914400">
              <a:buNone/>
              <a:defRPr sz="1800">
                <a:solidFill>
                  <a:schemeClr val="tx1">
                    <a:tint val="75000"/>
                  </a:schemeClr>
                </a:solidFill>
              </a:defRPr>
            </a:lvl3pPr>
            <a:lvl4pPr indent="0" marL="1371600">
              <a:buNone/>
              <a:defRPr sz="1600">
                <a:solidFill>
                  <a:schemeClr val="tx1">
                    <a:tint val="75000"/>
                  </a:schemeClr>
                </a:solidFill>
              </a:defRPr>
            </a:lvl4pPr>
            <a:lvl5pPr indent="0" marL="1828800">
              <a:buNone/>
              <a:defRPr sz="1600">
                <a:solidFill>
                  <a:schemeClr val="tx1">
                    <a:tint val="75000"/>
                  </a:schemeClr>
                </a:solidFill>
              </a:defRPr>
            </a:lvl5pPr>
            <a:lvl6pPr indent="0" marL="2286000">
              <a:buNone/>
              <a:defRPr sz="1600">
                <a:solidFill>
                  <a:schemeClr val="tx1">
                    <a:tint val="75000"/>
                  </a:schemeClr>
                </a:solidFill>
              </a:defRPr>
            </a:lvl6pPr>
            <a:lvl7pPr indent="0" marL="2743200">
              <a:buNone/>
              <a:defRPr sz="1600">
                <a:solidFill>
                  <a:schemeClr val="tx1">
                    <a:tint val="75000"/>
                  </a:schemeClr>
                </a:solidFill>
              </a:defRPr>
            </a:lvl7pPr>
            <a:lvl8pPr indent="0" marL="3200400">
              <a:buNone/>
              <a:defRPr sz="1600">
                <a:solidFill>
                  <a:schemeClr val="tx1">
                    <a:tint val="75000"/>
                  </a:schemeClr>
                </a:solidFill>
              </a:defRPr>
            </a:lvl8pPr>
            <a:lvl9pPr indent="0" marL="3657600">
              <a:buNone/>
              <a:defRPr sz="1600">
                <a:solidFill>
                  <a:schemeClr val="tx1">
                    <a:tint val="75000"/>
                  </a:schemeClr>
                </a:solidFill>
              </a:defRPr>
            </a:lvl9pPr>
          </a:lstStyle>
          <a:p>
            <a:pPr lvl="0"/>
            <a:r>
              <a:rPr lang="ru-RU" smtClean="0"/>
              <a:t>Образец текста</a:t>
            </a:r>
          </a:p>
        </p:txBody>
      </p:sp>
      <p:sp>
        <p:nvSpPr>
          <p:cNvPr id="1048630" name="Date Placeholder 6"/>
          <p:cNvSpPr>
            <a:spLocks noGrp="1"/>
          </p:cNvSpPr>
          <p:nvPr>
            <p:ph type="dt" sz="half" idx="10"/>
          </p:nvPr>
        </p:nvSpPr>
        <p:spPr/>
        <p:txBody>
          <a:bodyPr/>
          <a:p>
            <a:fld id="{869A82F8-E5CD-4DAF-927E-A8B69B2ECC13}" type="datetimeFigureOut">
              <a:rPr lang="uk-UA" smtClean="0"/>
              <a:t>07.09.2024</a:t>
            </a:fld>
            <a:endParaRPr lang="uk-UA"/>
          </a:p>
        </p:txBody>
      </p:sp>
      <p:sp>
        <p:nvSpPr>
          <p:cNvPr id="1048631" name="Footer Placeholder 7"/>
          <p:cNvSpPr>
            <a:spLocks noGrp="1"/>
          </p:cNvSpPr>
          <p:nvPr>
            <p:ph type="ftr" sz="quarter" idx="11"/>
          </p:nvPr>
        </p:nvSpPr>
        <p:spPr/>
        <p:txBody>
          <a:bodyPr/>
          <a:p>
            <a:endParaRPr lang="uk-UA"/>
          </a:p>
        </p:txBody>
      </p:sp>
      <p:sp>
        <p:nvSpPr>
          <p:cNvPr id="1048632" name="Slide Number Placeholder 8"/>
          <p:cNvSpPr>
            <a:spLocks noGrp="1"/>
          </p:cNvSpPr>
          <p:nvPr>
            <p:ph type="sldNum" sz="quarter" idx="12"/>
          </p:nvPr>
        </p:nvSpPr>
        <p:spPr/>
        <p:txBody>
          <a:bodyPr/>
          <a:p>
            <a:fld id="{ABF754A2-E778-4F58-8068-180FD5F549E1}"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type="twoObj">
  <p:cSld name="Два объекта">
    <p:spTree>
      <p:nvGrpSpPr>
        <p:cNvPr id="50" name=""/>
        <p:cNvGrpSpPr/>
        <p:nvPr/>
      </p:nvGrpSpPr>
      <p:grpSpPr>
        <a:xfrm>
          <a:off x="0" y="0"/>
          <a:ext cx="0" cy="0"/>
          <a:chOff x="0" y="0"/>
          <a:chExt cx="0" cy="0"/>
        </a:xfrm>
      </p:grpSpPr>
      <p:sp>
        <p:nvSpPr>
          <p:cNvPr id="1048633" name="Title 1"/>
          <p:cNvSpPr>
            <a:spLocks noGrp="1"/>
          </p:cNvSpPr>
          <p:nvPr>
            <p:ph type="title"/>
          </p:nvPr>
        </p:nvSpPr>
        <p:spPr/>
        <p:txBody>
          <a:bodyPr/>
          <a:p>
            <a:r>
              <a:rPr lang="ru-RU" smtClean="0"/>
              <a:t>Образец заголовка</a:t>
            </a:r>
            <a:endParaRPr dirty="0" lang="en-US"/>
          </a:p>
        </p:txBody>
      </p:sp>
      <p:sp>
        <p:nvSpPr>
          <p:cNvPr id="1048634" name="Content Placeholder 2"/>
          <p:cNvSpPr>
            <a:spLocks noGrp="1"/>
          </p:cNvSpPr>
          <p:nvPr>
            <p:ph sz="half" idx="1"/>
          </p:nvPr>
        </p:nvSpPr>
        <p:spPr>
          <a:xfrm>
            <a:off x="1581912" y="2638044"/>
            <a:ext cx="4271771"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5" name="Content Placeholder 3"/>
          <p:cNvSpPr>
            <a:spLocks noGrp="1"/>
          </p:cNvSpPr>
          <p:nvPr>
            <p:ph sz="half" idx="2"/>
          </p:nvPr>
        </p:nvSpPr>
        <p:spPr>
          <a:xfrm>
            <a:off x="6338315" y="2638044"/>
            <a:ext cx="4270247"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6" name="Date Placeholder 7"/>
          <p:cNvSpPr>
            <a:spLocks noGrp="1"/>
          </p:cNvSpPr>
          <p:nvPr>
            <p:ph type="dt" sz="half" idx="10"/>
          </p:nvPr>
        </p:nvSpPr>
        <p:spPr/>
        <p:txBody>
          <a:bodyPr/>
          <a:p>
            <a:fld id="{869A82F8-E5CD-4DAF-927E-A8B69B2ECC13}" type="datetimeFigureOut">
              <a:rPr lang="uk-UA" smtClean="0"/>
              <a:t>07.09.2024</a:t>
            </a:fld>
            <a:endParaRPr lang="uk-UA"/>
          </a:p>
        </p:txBody>
      </p:sp>
      <p:sp>
        <p:nvSpPr>
          <p:cNvPr id="1048637" name="Footer Placeholder 8"/>
          <p:cNvSpPr>
            <a:spLocks noGrp="1"/>
          </p:cNvSpPr>
          <p:nvPr>
            <p:ph type="ftr" sz="quarter" idx="11"/>
          </p:nvPr>
        </p:nvSpPr>
        <p:spPr/>
        <p:txBody>
          <a:bodyPr/>
          <a:p>
            <a:endParaRPr lang="uk-UA"/>
          </a:p>
        </p:txBody>
      </p:sp>
      <p:sp>
        <p:nvSpPr>
          <p:cNvPr id="1048638" name="Slide Number Placeholder 9"/>
          <p:cNvSpPr>
            <a:spLocks noGrp="1"/>
          </p:cNvSpPr>
          <p:nvPr>
            <p:ph type="sldNum" sz="quarter" idx="12"/>
          </p:nvPr>
        </p:nvSpPr>
        <p:spPr/>
        <p:txBody>
          <a:bodyPr/>
          <a:p>
            <a:fld id="{ABF754A2-E778-4F58-8068-180FD5F549E1}" type="slidenum">
              <a:rPr lang="uk-UA" smtClean="0"/>
              <a:t>‹#›</a:t>
            </a:fld>
            <a:endParaRPr lang="uk-U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type="twoTxTwoObj">
  <p:cSld name="Сравнение">
    <p:spTree>
      <p:nvGrpSpPr>
        <p:cNvPr id="51" name=""/>
        <p:cNvGrpSpPr/>
        <p:nvPr/>
      </p:nvGrpSpPr>
      <p:grpSpPr>
        <a:xfrm>
          <a:off x="0" y="0"/>
          <a:ext cx="0" cy="0"/>
          <a:chOff x="0" y="0"/>
          <a:chExt cx="0" cy="0"/>
        </a:xfrm>
      </p:grpSpPr>
      <p:sp>
        <p:nvSpPr>
          <p:cNvPr id="1048639" name="Text Placeholder 2"/>
          <p:cNvSpPr>
            <a:spLocks noGrp="1"/>
          </p:cNvSpPr>
          <p:nvPr>
            <p:ph type="body" idx="1"/>
          </p:nvPr>
        </p:nvSpPr>
        <p:spPr>
          <a:xfrm>
            <a:off x="158343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40" name="Content Placeholder 3"/>
          <p:cNvSpPr>
            <a:spLocks noGrp="1"/>
          </p:cNvSpPr>
          <p:nvPr>
            <p:ph sz="half" idx="2"/>
          </p:nvPr>
        </p:nvSpPr>
        <p:spPr>
          <a:xfrm>
            <a:off x="1583436" y="3143250"/>
            <a:ext cx="4270248"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41" name="Content Placeholder 5"/>
          <p:cNvSpPr>
            <a:spLocks noGrp="1"/>
          </p:cNvSpPr>
          <p:nvPr>
            <p:ph sz="quarter" idx="4"/>
          </p:nvPr>
        </p:nvSpPr>
        <p:spPr>
          <a:xfrm>
            <a:off x="6338316" y="3143250"/>
            <a:ext cx="4253484"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42" name="Text Placeholder 4"/>
          <p:cNvSpPr>
            <a:spLocks noGrp="1"/>
          </p:cNvSpPr>
          <p:nvPr>
            <p:ph type="body" sz="quarter" idx="13"/>
          </p:nvPr>
        </p:nvSpPr>
        <p:spPr>
          <a:xfrm>
            <a:off x="633831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43" name="Date Placeholder 6"/>
          <p:cNvSpPr>
            <a:spLocks noGrp="1"/>
          </p:cNvSpPr>
          <p:nvPr>
            <p:ph type="dt" sz="half" idx="10"/>
          </p:nvPr>
        </p:nvSpPr>
        <p:spPr/>
        <p:txBody>
          <a:bodyPr/>
          <a:p>
            <a:fld id="{869A82F8-E5CD-4DAF-927E-A8B69B2ECC13}" type="datetimeFigureOut">
              <a:rPr lang="uk-UA" smtClean="0"/>
              <a:t>07.09.2024</a:t>
            </a:fld>
            <a:endParaRPr lang="uk-UA"/>
          </a:p>
        </p:txBody>
      </p:sp>
      <p:sp>
        <p:nvSpPr>
          <p:cNvPr id="1048644" name="Footer Placeholder 7"/>
          <p:cNvSpPr>
            <a:spLocks noGrp="1"/>
          </p:cNvSpPr>
          <p:nvPr>
            <p:ph type="ftr" sz="quarter" idx="11"/>
          </p:nvPr>
        </p:nvSpPr>
        <p:spPr/>
        <p:txBody>
          <a:bodyPr/>
          <a:p>
            <a:endParaRPr lang="uk-UA"/>
          </a:p>
        </p:txBody>
      </p:sp>
      <p:sp>
        <p:nvSpPr>
          <p:cNvPr id="1048645" name="Slide Number Placeholder 8"/>
          <p:cNvSpPr>
            <a:spLocks noGrp="1"/>
          </p:cNvSpPr>
          <p:nvPr>
            <p:ph type="sldNum" sz="quarter" idx="12"/>
          </p:nvPr>
        </p:nvSpPr>
        <p:spPr/>
        <p:txBody>
          <a:bodyPr/>
          <a:p>
            <a:fld id="{ABF754A2-E778-4F58-8068-180FD5F549E1}" type="slidenum">
              <a:rPr lang="uk-UA" smtClean="0"/>
              <a:t>‹#›</a:t>
            </a:fld>
            <a:endParaRPr lang="uk-UA"/>
          </a:p>
        </p:txBody>
      </p:sp>
      <p:sp>
        <p:nvSpPr>
          <p:cNvPr id="1048646" name="Title 9"/>
          <p:cNvSpPr>
            <a:spLocks noGrp="1"/>
          </p:cNvSpPr>
          <p:nvPr>
            <p:ph type="title"/>
          </p:nvPr>
        </p:nvSpPr>
        <p:spPr/>
        <p:txBody>
          <a:bodyPr/>
          <a:p>
            <a:r>
              <a:rPr lang="ru-RU" smtClean="0"/>
              <a:t>Образец заголовка</a:t>
            </a:r>
            <a:endParaRPr dirty="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type="titleOnly">
  <p:cSld name="Только заголовок">
    <p:spTree>
      <p:nvGrpSpPr>
        <p:cNvPr id="45" name=""/>
        <p:cNvGrpSpPr/>
        <p:nvPr/>
      </p:nvGrpSpPr>
      <p:grpSpPr>
        <a:xfrm>
          <a:off x="0" y="0"/>
          <a:ext cx="0" cy="0"/>
          <a:chOff x="0" y="0"/>
          <a:chExt cx="0" cy="0"/>
        </a:xfrm>
      </p:grpSpPr>
      <p:sp>
        <p:nvSpPr>
          <p:cNvPr id="1048607" name="Title 1"/>
          <p:cNvSpPr>
            <a:spLocks noGrp="1"/>
          </p:cNvSpPr>
          <p:nvPr>
            <p:ph type="title"/>
          </p:nvPr>
        </p:nvSpPr>
        <p:spPr/>
        <p:txBody>
          <a:bodyPr/>
          <a:p>
            <a:r>
              <a:rPr lang="ru-RU" smtClean="0"/>
              <a:t>Образец заголовка</a:t>
            </a:r>
            <a:endParaRPr dirty="0" lang="en-US"/>
          </a:p>
        </p:txBody>
      </p:sp>
      <p:sp>
        <p:nvSpPr>
          <p:cNvPr id="1048608" name="Date Placeholder 2"/>
          <p:cNvSpPr>
            <a:spLocks noGrp="1"/>
          </p:cNvSpPr>
          <p:nvPr>
            <p:ph type="dt" sz="half" idx="10"/>
          </p:nvPr>
        </p:nvSpPr>
        <p:spPr/>
        <p:txBody>
          <a:bodyPr/>
          <a:p>
            <a:fld id="{869A82F8-E5CD-4DAF-927E-A8B69B2ECC13}" type="datetimeFigureOut">
              <a:rPr lang="uk-UA" smtClean="0"/>
              <a:t>07.09.2024</a:t>
            </a:fld>
            <a:endParaRPr lang="uk-UA"/>
          </a:p>
        </p:txBody>
      </p:sp>
      <p:sp>
        <p:nvSpPr>
          <p:cNvPr id="1048609" name="Footer Placeholder 3"/>
          <p:cNvSpPr>
            <a:spLocks noGrp="1"/>
          </p:cNvSpPr>
          <p:nvPr>
            <p:ph type="ftr" sz="quarter" idx="11"/>
          </p:nvPr>
        </p:nvSpPr>
        <p:spPr/>
        <p:txBody>
          <a:bodyPr/>
          <a:p>
            <a:endParaRPr lang="uk-UA"/>
          </a:p>
        </p:txBody>
      </p:sp>
      <p:sp>
        <p:nvSpPr>
          <p:cNvPr id="1048610" name="Slide Number Placeholder 4"/>
          <p:cNvSpPr>
            <a:spLocks noGrp="1"/>
          </p:cNvSpPr>
          <p:nvPr>
            <p:ph type="sldNum" sz="quarter" idx="12"/>
          </p:nvPr>
        </p:nvSpPr>
        <p:spPr/>
        <p:txBody>
          <a:bodyPr/>
          <a:p>
            <a:fld id="{ABF754A2-E778-4F58-8068-180FD5F549E1}" type="slidenum">
              <a:rPr lang="uk-UA" smtClean="0"/>
              <a:t>‹#›</a:t>
            </a:fld>
            <a:endParaRPr lang="uk-U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type="blank">
  <p:cSld name="Пустой слайд">
    <p:spTree>
      <p:nvGrpSpPr>
        <p:cNvPr id="52" name=""/>
        <p:cNvGrpSpPr/>
        <p:nvPr/>
      </p:nvGrpSpPr>
      <p:grpSpPr>
        <a:xfrm>
          <a:off x="0" y="0"/>
          <a:ext cx="0" cy="0"/>
          <a:chOff x="0" y="0"/>
          <a:chExt cx="0" cy="0"/>
        </a:xfrm>
      </p:grpSpPr>
      <p:sp>
        <p:nvSpPr>
          <p:cNvPr id="1048647" name="Date Placeholder 1"/>
          <p:cNvSpPr>
            <a:spLocks noGrp="1"/>
          </p:cNvSpPr>
          <p:nvPr>
            <p:ph type="dt" sz="half" idx="10"/>
          </p:nvPr>
        </p:nvSpPr>
        <p:spPr/>
        <p:txBody>
          <a:bodyPr/>
          <a:p>
            <a:fld id="{869A82F8-E5CD-4DAF-927E-A8B69B2ECC13}" type="datetimeFigureOut">
              <a:rPr lang="uk-UA" smtClean="0"/>
              <a:t>07.09.2024</a:t>
            </a:fld>
            <a:endParaRPr lang="uk-UA"/>
          </a:p>
        </p:txBody>
      </p:sp>
      <p:sp>
        <p:nvSpPr>
          <p:cNvPr id="1048648" name="Footer Placeholder 2"/>
          <p:cNvSpPr>
            <a:spLocks noGrp="1"/>
          </p:cNvSpPr>
          <p:nvPr>
            <p:ph type="ftr" sz="quarter" idx="11"/>
          </p:nvPr>
        </p:nvSpPr>
        <p:spPr/>
        <p:txBody>
          <a:bodyPr/>
          <a:p>
            <a:endParaRPr lang="uk-UA"/>
          </a:p>
        </p:txBody>
      </p:sp>
      <p:sp>
        <p:nvSpPr>
          <p:cNvPr id="1048649" name="Slide Number Placeholder 3"/>
          <p:cNvSpPr>
            <a:spLocks noGrp="1"/>
          </p:cNvSpPr>
          <p:nvPr>
            <p:ph type="sldNum" sz="quarter" idx="12"/>
          </p:nvPr>
        </p:nvSpPr>
        <p:spPr/>
        <p:txBody>
          <a:bodyPr/>
          <a:p>
            <a:fld id="{ABF754A2-E778-4F58-8068-180FD5F549E1}" type="slidenum">
              <a:rPr lang="uk-UA" smtClean="0"/>
              <a:t>‹#›</a:t>
            </a:fld>
            <a:endParaRPr lang="uk-U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type="objTx">
  <p:cSld name="Объект с подписью">
    <p:spTree>
      <p:nvGrpSpPr>
        <p:cNvPr id="53" name=""/>
        <p:cNvGrpSpPr/>
        <p:nvPr/>
      </p:nvGrpSpPr>
      <p:grpSpPr>
        <a:xfrm>
          <a:off x="0" y="0"/>
          <a:ext cx="0" cy="0"/>
          <a:chOff x="0" y="0"/>
          <a:chExt cx="0" cy="0"/>
        </a:xfrm>
      </p:grpSpPr>
      <p:sp>
        <p:nvSpPr>
          <p:cNvPr id="1048650" name="Rectangle 25"/>
          <p:cNvSpPr/>
          <p:nvPr/>
        </p:nvSpPr>
        <p:spPr>
          <a:xfrm>
            <a:off x="0" y="0"/>
            <a:ext cx="6096000"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51"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ru-RU" smtClean="0"/>
              <a:t>Образец заголовка</a:t>
            </a:r>
            <a:endParaRPr dirty="0" lang="en-US"/>
          </a:p>
        </p:txBody>
      </p:sp>
      <p:sp>
        <p:nvSpPr>
          <p:cNvPr id="1048652"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53" name="Text Placeholder 3"/>
          <p:cNvSpPr>
            <a:spLocks noGrp="1"/>
          </p:cNvSpPr>
          <p:nvPr>
            <p:ph type="body" sz="half" idx="2"/>
          </p:nvPr>
        </p:nvSpPr>
        <p:spPr>
          <a:xfrm>
            <a:off x="1115568" y="3549918"/>
            <a:ext cx="3794760" cy="2194036"/>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54" name="Date Placeholder 8"/>
          <p:cNvSpPr>
            <a:spLocks noGrp="1"/>
          </p:cNvSpPr>
          <p:nvPr>
            <p:ph type="dt" sz="half" idx="10"/>
          </p:nvPr>
        </p:nvSpPr>
        <p:spPr/>
        <p:txBody>
          <a:bodyPr/>
          <a:p>
            <a:fld id="{869A82F8-E5CD-4DAF-927E-A8B69B2ECC13}" type="datetimeFigureOut">
              <a:rPr lang="uk-UA" smtClean="0"/>
              <a:t>07.09.2024</a:t>
            </a:fld>
            <a:endParaRPr lang="uk-UA"/>
          </a:p>
        </p:txBody>
      </p:sp>
      <p:sp>
        <p:nvSpPr>
          <p:cNvPr id="1048655"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56" name="Slide Number Placeholder 10"/>
          <p:cNvSpPr>
            <a:spLocks noGrp="1"/>
          </p:cNvSpPr>
          <p:nvPr>
            <p:ph type="sldNum" sz="quarter" idx="12"/>
          </p:nvPr>
        </p:nvSpPr>
        <p:spPr/>
        <p:txBody>
          <a:bodyPr/>
          <a:p>
            <a:fld id="{ABF754A2-E778-4F58-8068-180FD5F549E1}" type="slidenum">
              <a:rPr lang="uk-UA" smtClean="0"/>
              <a:t>‹#›</a:t>
            </a:fld>
            <a:endParaRPr lang="uk-U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type="picTx">
  <p:cSld name="Рисунок с подписью">
    <p:spTree>
      <p:nvGrpSpPr>
        <p:cNvPr id="47" name=""/>
        <p:cNvGrpSpPr/>
        <p:nvPr/>
      </p:nvGrpSpPr>
      <p:grpSpPr>
        <a:xfrm>
          <a:off x="0" y="0"/>
          <a:ext cx="0" cy="0"/>
          <a:chOff x="0" y="0"/>
          <a:chExt cx="0" cy="0"/>
        </a:xfrm>
      </p:grpSpPr>
      <p:sp>
        <p:nvSpPr>
          <p:cNvPr id="1048616" name="Rectangle 17"/>
          <p:cNvSpPr/>
          <p:nvPr/>
        </p:nvSpPr>
        <p:spPr>
          <a:xfrm>
            <a:off x="0" y="0"/>
            <a:ext cx="6095999"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17"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ru-RU" smtClean="0"/>
              <a:t>Образец заголовка</a:t>
            </a:r>
            <a:endParaRPr dirty="0" lang="en-US"/>
          </a:p>
        </p:txBody>
      </p:sp>
      <p:sp>
        <p:nvSpPr>
          <p:cNvPr id="1048618" name="Picture Placeholder 2"/>
          <p:cNvSpPr>
            <a:spLocks noChangeAspect="1" noGrp="1"/>
          </p:cNvSpPr>
          <p:nvPr>
            <p:ph type="pic" idx="1"/>
          </p:nvPr>
        </p:nvSpPr>
        <p:spPr>
          <a:xfrm>
            <a:off x="6095999" y="0"/>
            <a:ext cx="6102097" cy="6858000"/>
          </a:xfrm>
          <a:solidFill>
            <a:schemeClr val="bg1">
              <a:lumMod val="75000"/>
            </a:schemeClr>
          </a:solidFill>
        </p:spPr>
        <p:txBody>
          <a:bodyPr anchor="t"/>
          <a:lstStyle>
            <a:lvl1pPr indent="0" marL="0">
              <a:buNone/>
              <a:defRPr sz="3200">
                <a:solidFill>
                  <a:schemeClr val="bg1">
                    <a:lumMod val="85000"/>
                    <a:lumOff val="15000"/>
                  </a:schemeClr>
                </a:solidFill>
              </a:defRPr>
            </a:lvl1pPr>
            <a:lvl2pPr indent="0" marL="457200">
              <a:buNone/>
              <a:defRPr sz="2800"/>
            </a:lvl2pPr>
            <a:lvl3pPr indent="0" marL="914400">
              <a:buNone/>
              <a:defRPr sz="2400"/>
            </a:lvl3pPr>
            <a:lvl4pPr indent="0" marL="1371600">
              <a:buNone/>
              <a:defRPr sz="2000"/>
            </a:lvl4pPr>
            <a:lvl5pPr indent="0" marL="1828800">
              <a:buNone/>
              <a:defRPr sz="2000"/>
            </a:lvl5pPr>
            <a:lvl6pPr indent="0" marL="2286000">
              <a:buNone/>
              <a:defRPr sz="2000"/>
            </a:lvl6pPr>
            <a:lvl7pPr indent="0" marL="2743200">
              <a:buNone/>
              <a:defRPr sz="2000"/>
            </a:lvl7pPr>
            <a:lvl8pPr indent="0" marL="3200400">
              <a:buNone/>
              <a:defRPr sz="2000"/>
            </a:lvl8pPr>
            <a:lvl9pPr indent="0" marL="3657600">
              <a:buNone/>
              <a:defRPr sz="2000"/>
            </a:lvl9pPr>
          </a:lstStyle>
          <a:p>
            <a:r>
              <a:rPr lang="ru-RU" smtClean="0"/>
              <a:t>Вставка рисунка</a:t>
            </a:r>
            <a:endParaRPr dirty="0" lang="en-US"/>
          </a:p>
        </p:txBody>
      </p:sp>
      <p:sp>
        <p:nvSpPr>
          <p:cNvPr id="1048619" name="Text Placeholder 3"/>
          <p:cNvSpPr>
            <a:spLocks noGrp="1"/>
          </p:cNvSpPr>
          <p:nvPr>
            <p:ph type="body" sz="half" idx="2"/>
          </p:nvPr>
        </p:nvSpPr>
        <p:spPr>
          <a:xfrm>
            <a:off x="1115568" y="3549918"/>
            <a:ext cx="3794760" cy="2194037"/>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20" name="Date Placeholder 7"/>
          <p:cNvSpPr>
            <a:spLocks noGrp="1"/>
          </p:cNvSpPr>
          <p:nvPr>
            <p:ph type="dt" sz="half" idx="10"/>
          </p:nvPr>
        </p:nvSpPr>
        <p:spPr/>
        <p:txBody>
          <a:bodyPr/>
          <a:lstStyle>
            <a:lvl1pPr>
              <a:defRPr>
                <a:solidFill>
                  <a:srgbClr val="FFFFFF"/>
                </a:solidFill>
                <a:effectLst>
                  <a:outerShdw algn="tl" blurRad="50800" dir="2700000" dist="38100" rotWithShape="0">
                    <a:prstClr val="black">
                      <a:alpha val="43000"/>
                    </a:prstClr>
                  </a:outerShdw>
                </a:effectLst>
              </a:defRPr>
            </a:lvl1pPr>
          </a:lstStyle>
          <a:p>
            <a:fld id="{869A82F8-E5CD-4DAF-927E-A8B69B2ECC13}" type="datetimeFigureOut">
              <a:rPr lang="uk-UA" smtClean="0"/>
              <a:t>07.09.2024</a:t>
            </a:fld>
            <a:endParaRPr lang="uk-UA"/>
          </a:p>
        </p:txBody>
      </p:sp>
      <p:sp>
        <p:nvSpPr>
          <p:cNvPr id="1048621"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22" name="Slide Number Placeholder 9"/>
          <p:cNvSpPr>
            <a:spLocks noGrp="1"/>
          </p:cNvSpPr>
          <p:nvPr>
            <p:ph type="sldNum" sz="quarter" idx="12"/>
          </p:nvPr>
        </p:nvSpPr>
        <p:spPr/>
        <p:txBody>
          <a:bodyPr/>
          <a:p>
            <a:fld id="{ABF754A2-E778-4F58-8068-180FD5F549E1}" type="slidenum">
              <a:rPr lang="uk-UA" smtClean="0"/>
              <a:t>‹#›</a:t>
            </a:fld>
            <a:endParaRPr lang="uk-UA"/>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1" name=""/>
        <p:cNvGrpSpPr/>
        <p:nvPr/>
      </p:nvGrpSpPr>
      <p:grpSpPr>
        <a:xfrm>
          <a:off x="0" y="0"/>
          <a:ext cx="0" cy="0"/>
          <a:chOff x="0" y="0"/>
          <a:chExt cx="0" cy="0"/>
        </a:xfrm>
      </p:grpSpPr>
      <p:sp>
        <p:nvSpPr>
          <p:cNvPr id="1048576" name="Title Placeholder 1"/>
          <p:cNvSpPr>
            <a:spLocks noGrp="1"/>
          </p:cNvSpPr>
          <p:nvPr>
            <p:ph type="title"/>
          </p:nvPr>
        </p:nvSpPr>
        <p:spPr bwMode="black">
          <a:xfrm>
            <a:off x="2231136" y="964692"/>
            <a:ext cx="7729728" cy="1188720"/>
          </a:xfrm>
          <a:prstGeom prst="rect"/>
          <a:solidFill>
            <a:srgbClr val="FFFFFF"/>
          </a:solidFill>
          <a:ln w="31750" cap="sq">
            <a:solidFill>
              <a:srgbClr val="404040"/>
            </a:solidFill>
            <a:miter lim="800000"/>
          </a:ln>
        </p:spPr>
        <p:txBody>
          <a:bodyPr anchor="ctr" bIns="182880" lIns="182880" rIns="182880" rtlCol="0" tIns="182880" vert="horz">
            <a:normAutofit/>
          </a:bodyPr>
          <a:p>
            <a:r>
              <a:rPr lang="ru-RU" smtClean="0"/>
              <a:t>Образец заголовка</a:t>
            </a:r>
            <a:endParaRPr dirty="0" lang="en-US"/>
          </a:p>
        </p:txBody>
      </p:sp>
      <p:sp>
        <p:nvSpPr>
          <p:cNvPr id="1048577" name="Text Placeholder 2"/>
          <p:cNvSpPr>
            <a:spLocks noGrp="1"/>
          </p:cNvSpPr>
          <p:nvPr>
            <p:ph type="body" idx="1"/>
          </p:nvPr>
        </p:nvSpPr>
        <p:spPr>
          <a:xfrm>
            <a:off x="2231136" y="2638044"/>
            <a:ext cx="7729728" cy="3101983"/>
          </a:xfrm>
          <a:prstGeom prst="rect"/>
        </p:spPr>
        <p:txBody>
          <a:bodyPr bIns="45720" lIns="91440" rIns="91440" rtlCol="0" tIns="45720" vert="horz">
            <a:normAutofit/>
          </a:bodyPr>
          <a:p>
            <a:pPr lvl="0"/>
            <a:r>
              <a:rPr dirty="0" lang="en-US"/>
              <a:t>Edit Master text styles</a:t>
            </a:r>
          </a:p>
          <a:p>
            <a:pPr lvl="1"/>
            <a:r>
              <a:rPr dirty="0" lang="en-US"/>
              <a:t>Second level</a:t>
            </a:r>
          </a:p>
          <a:p>
            <a:pPr lvl="2"/>
            <a:r>
              <a:rPr dirty="0" lang="en-US"/>
              <a:t>Third level</a:t>
            </a:r>
          </a:p>
          <a:p>
            <a:pPr lvl="3"/>
            <a:r>
              <a:rPr dirty="0" lang="en-US"/>
              <a:t>Fourth level</a:t>
            </a:r>
          </a:p>
          <a:p>
            <a:pPr lvl="4"/>
            <a:r>
              <a:rPr dirty="0" lang="en-US"/>
              <a:t>Fifth level</a:t>
            </a:r>
          </a:p>
        </p:txBody>
      </p:sp>
      <p:sp>
        <p:nvSpPr>
          <p:cNvPr id="1048578" name="Date Placeholder 3"/>
          <p:cNvSpPr>
            <a:spLocks noGrp="1"/>
          </p:cNvSpPr>
          <p:nvPr>
            <p:ph type="dt" sz="half" idx="2"/>
          </p:nvPr>
        </p:nvSpPr>
        <p:spPr>
          <a:xfrm>
            <a:off x="7821429" y="6238816"/>
            <a:ext cx="2753746" cy="323968"/>
          </a:xfrm>
          <a:prstGeom prst="rect"/>
        </p:spPr>
        <p:txBody>
          <a:bodyPr anchor="ctr" bIns="45720" lIns="91440" rIns="91440" rtlCol="0" tIns="45720" vert="horz"/>
          <a:lstStyle>
            <a:lvl1pPr algn="r">
              <a:defRPr sz="1050">
                <a:solidFill>
                  <a:schemeClr val="tx1">
                    <a:alpha val="70000"/>
                  </a:schemeClr>
                </a:solidFill>
              </a:defRPr>
            </a:lvl1pPr>
          </a:lstStyle>
          <a:p>
            <a:fld id="{869A82F8-E5CD-4DAF-927E-A8B69B2ECC13}" type="datetimeFigureOut">
              <a:rPr lang="uk-UA" smtClean="0"/>
              <a:t>07.09.2024</a:t>
            </a:fld>
            <a:endParaRPr lang="uk-UA"/>
          </a:p>
        </p:txBody>
      </p:sp>
      <p:sp>
        <p:nvSpPr>
          <p:cNvPr id="1048579" name="Footer Placeholder 4"/>
          <p:cNvSpPr>
            <a:spLocks noGrp="1"/>
          </p:cNvSpPr>
          <p:nvPr>
            <p:ph type="ftr" sz="quarter" idx="3"/>
          </p:nvPr>
        </p:nvSpPr>
        <p:spPr>
          <a:xfrm>
            <a:off x="1600200" y="6236208"/>
            <a:ext cx="5901189" cy="320040"/>
          </a:xfrm>
          <a:prstGeom prst="rect"/>
        </p:spPr>
        <p:txBody>
          <a:bodyPr anchor="ctr" bIns="45720" lIns="91440" rIns="91440" rtlCol="0" tIns="45720" vert="horz"/>
          <a:lstStyle>
            <a:lvl1pPr algn="l">
              <a:defRPr sz="1050">
                <a:solidFill>
                  <a:schemeClr val="tx1">
                    <a:alpha val="70000"/>
                  </a:schemeClr>
                </a:solidFill>
              </a:defRPr>
            </a:lvl1pPr>
          </a:lstStyle>
          <a:p>
            <a:endParaRPr lang="uk-UA"/>
          </a:p>
        </p:txBody>
      </p:sp>
      <p:sp>
        <p:nvSpPr>
          <p:cNvPr id="1048580" name="Slide Number Placeholder 5"/>
          <p:cNvSpPr>
            <a:spLocks noGrp="1"/>
          </p:cNvSpPr>
          <p:nvPr>
            <p:ph type="sldNum" sz="quarter" idx="4"/>
          </p:nvPr>
        </p:nvSpPr>
        <p:spPr>
          <a:xfrm>
            <a:off x="10758922" y="6217920"/>
            <a:ext cx="365760" cy="365760"/>
          </a:xfrm>
          <a:prstGeom prst="ellipse"/>
          <a:solidFill>
            <a:srgbClr val="1D1D1D">
              <a:alpha val="70000"/>
            </a:srgbClr>
          </a:solidFill>
        </p:spPr>
        <p:txBody>
          <a:bodyPr anchor="ctr" bIns="45720" lIns="18288" rIns="18288" rtlCol="0" tIns="45720" vert="horz">
            <a:noAutofit/>
          </a:bodyPr>
          <a:lstStyle>
            <a:lvl1pPr algn="ctr">
              <a:defRPr baseline="0" sz="1100" spc="0">
                <a:solidFill>
                  <a:srgbClr val="FFFFFF"/>
                </a:solidFill>
              </a:defRPr>
            </a:lvl1pPr>
          </a:lstStyle>
          <a:p>
            <a:fld id="{ABF754A2-E778-4F58-8068-180FD5F549E1}" type="slidenum">
              <a:rPr lang="uk-UA" smtClean="0"/>
              <a:t>‹#›</a:t>
            </a:fld>
            <a:endParaRPr lang="uk-UA"/>
          </a:p>
        </p:txBody>
      </p:sp>
    </p:spTree>
  </p:cSld>
  <p:clrMap accent1="accent1" accent2="accent2" accent3="accent3" accent4="accent4" accent5="accent5" accent6="accent6" bg1="lt1" bg2="lt2" tx1="dk1" tx2="dk2"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eaLnBrk="1" hangingPunct="1" latinLnBrk="0" rtl="0">
        <a:lnSpc>
          <a:spcPct val="90000"/>
        </a:lnSpc>
        <a:spcBef>
          <a:spcPct val="0"/>
        </a:spcBef>
        <a:buNone/>
        <a:defRPr baseline="0" cap="all" sz="2800" kern="1200" spc="200">
          <a:solidFill>
            <a:srgbClr val="262626"/>
          </a:solidFill>
          <a:latin typeface="+mj-lt"/>
          <a:ea typeface="+mj-ea"/>
          <a:cs typeface="+mj-cs"/>
        </a:defRPr>
      </a:lvl1pPr>
    </p:titleStyle>
    <p:bodyStyle>
      <a:lvl1pPr algn="l" defTabSz="914400" eaLnBrk="1" hangingPunct="1" indent="-228600" latinLnBrk="0" marL="228600" rtl="0">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algn="l" defTabSz="914400" eaLnBrk="1" hangingPunct="1" indent="-228600" latinLnBrk="0" marL="4572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algn="l" defTabSz="914400" eaLnBrk="1" hangingPunct="1" indent="-228600" latinLnBrk="0" marL="6858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algn="l" defTabSz="914400" eaLnBrk="1" hangingPunct="1" indent="-228600" latinLnBrk="0" marL="9144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algn="l" defTabSz="914400" eaLnBrk="1" hangingPunct="1" indent="-228600" latinLnBrk="0" marL="11430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algn="l" defTabSz="914400" eaLnBrk="1" hangingPunct="1" indent="-228600" latinLnBrk="0" marL="131286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algn="l" defTabSz="914400" eaLnBrk="1" hangingPunct="1" indent="-228600" latinLnBrk="0" marL="148431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algn="l" defTabSz="914400" eaLnBrk="1" hangingPunct="1" indent="-228600" latinLnBrk="0" marL="1657350"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8pPr>
      <a:lvl9pPr algn="l" defTabSz="914400" eaLnBrk="1" hangingPunct="1" indent="-228600" latinLnBrk="0" marL="1882775"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9pPr>
    </p:bodyStyle>
    <p:otherStyle>
      <a:defPPr>
        <a:defRPr lang="en-US"/>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image" Target="../media/image1.png"/><Relationship Id="rId2"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24" name=""/>
        <p:cNvGrpSpPr/>
        <p:nvPr/>
      </p:nvGrpSpPr>
      <p:grpSpPr>
        <a:xfrm>
          <a:off x="0" y="0"/>
          <a:ext cx="0" cy="0"/>
          <a:chOff x="0" y="0"/>
          <a:chExt cx="0" cy="0"/>
        </a:xfrm>
      </p:grpSpPr>
      <p:sp>
        <p:nvSpPr>
          <p:cNvPr id="1048586" name="Заголовок 1"/>
          <p:cNvSpPr>
            <a:spLocks noGrp="1"/>
          </p:cNvSpPr>
          <p:nvPr>
            <p:ph type="ctrTitle"/>
          </p:nvPr>
        </p:nvSpPr>
        <p:spPr>
          <a:xfrm>
            <a:off x="606668" y="979975"/>
            <a:ext cx="11160000" cy="4680000"/>
          </a:xfrm>
        </p:spPr>
        <p:txBody>
          <a:bodyPr>
            <a:normAutofit/>
          </a:bodyPr>
          <a:p>
            <a:r>
              <a:rPr altLang="en-US" lang="uk-UA" noProof="1">
                <a:latin typeface="Calibri" panose="020F0502020204030204" pitchFamily="34" charset="0"/>
                <a:cs typeface="Calibri" panose="020F0502020204030204" pitchFamily="34" charset="0"/>
              </a:rPr>
              <a:t>П</a:t>
            </a:r>
            <a:r>
              <a:rPr altLang="en-US" lang="uk-UA" noProof="1">
                <a:latin typeface="Calibri" panose="020F0502020204030204" pitchFamily="34" charset="0"/>
                <a:cs typeface="Calibri" panose="020F0502020204030204" pitchFamily="34" charset="0"/>
              </a:rPr>
              <a:t>р</a:t>
            </a:r>
            <a:r>
              <a:rPr altLang="en-US" lang="uk-UA" noProof="1">
                <a:latin typeface="Calibri" panose="020F0502020204030204" pitchFamily="34" charset="0"/>
                <a:cs typeface="Calibri" panose="020F0502020204030204" pitchFamily="34" charset="0"/>
              </a:rPr>
              <a:t>е</a:t>
            </a:r>
            <a:r>
              <a:rPr altLang="en-US" lang="uk-UA" noProof="1">
                <a:latin typeface="Calibri" panose="020F0502020204030204" pitchFamily="34" charset="0"/>
                <a:cs typeface="Calibri" panose="020F0502020204030204" pitchFamily="34" charset="0"/>
              </a:rPr>
              <a:t>зентації</a:t>
            </a:r>
            <a:r>
              <a:rPr lang="uk-UA" noProof="1">
                <a:latin typeface="Calibri" panose="020F0502020204030204" pitchFamily="34" charset="0"/>
                <a:cs typeface="Calibri" panose="020F0502020204030204" pitchFamily="34" charset="0"/>
              </a:rPr>
              <a:t> практичних занять з дисципліни «Ділова іноземна мова»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з галузі знань 14 Електрична інженерія, спеціальність 141 Електроенергетика, електротехніка та електромеханіка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Семестр 9 (30 годин)</a:t>
            </a:r>
            <a:endParaRPr dirty="0" lang="uk-UA"/>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39" name=""/>
        <p:cNvGrpSpPr/>
        <p:nvPr/>
      </p:nvGrpSpPr>
      <p:grpSpPr>
        <a:xfrm>
          <a:off x="0" y="0"/>
          <a:ext cx="0" cy="0"/>
          <a:chOff x="0" y="0"/>
          <a:chExt cx="0" cy="0"/>
        </a:xfrm>
      </p:grpSpPr>
      <p:sp>
        <p:nvSpPr>
          <p:cNvPr id="1048601" name="Объект 2"/>
          <p:cNvSpPr>
            <a:spLocks noGrp="1"/>
          </p:cNvSpPr>
          <p:nvPr>
            <p:ph idx="1"/>
          </p:nvPr>
        </p:nvSpPr>
        <p:spPr>
          <a:xfrm>
            <a:off x="0" y="0"/>
            <a:ext cx="12192000" cy="6858000"/>
          </a:xfrm>
        </p:spPr>
        <p:txBody>
          <a:bodyPr bIns="720000" lIns="720000" rIns="720000" tIns="720000">
            <a:normAutofit/>
          </a:bodyPr>
          <a:p>
            <a:pPr algn="just" indent="0" marL="0">
              <a:buNone/>
            </a:pPr>
            <a:r>
              <a:rPr dirty="0" lang="en-US">
                <a:latin typeface="Calibri" panose="020F0502020204030204" pitchFamily="34" charset="0"/>
                <a:cs typeface="Calibri" panose="020F0502020204030204" pitchFamily="34" charset="0"/>
              </a:rPr>
              <a:t>11. The tertiary sector of the economy.</a:t>
            </a:r>
          </a:p>
          <a:p>
            <a:pPr algn="just" indent="0" marL="0">
              <a:buNone/>
            </a:pPr>
            <a:r>
              <a:rPr dirty="0" lang="en-US">
                <a:latin typeface="Calibri" panose="020F0502020204030204" pitchFamily="34" charset="0"/>
                <a:cs typeface="Calibri" panose="020F0502020204030204" pitchFamily="34" charset="0"/>
              </a:rPr>
              <a:t>12. The fourth sector of the economy.</a:t>
            </a:r>
          </a:p>
          <a:p>
            <a:pPr algn="just" indent="0" marL="0">
              <a:buNone/>
            </a:pPr>
            <a:r>
              <a:rPr dirty="0" lang="en-US">
                <a:latin typeface="Calibri" panose="020F0502020204030204" pitchFamily="34" charset="0"/>
                <a:cs typeface="Calibri" panose="020F0502020204030204" pitchFamily="34" charset="0"/>
              </a:rPr>
              <a:t>13. Ownership structures and legal forms.</a:t>
            </a:r>
          </a:p>
          <a:p>
            <a:pPr algn="just" indent="0" marL="0">
              <a:buNone/>
            </a:pPr>
            <a:r>
              <a:rPr dirty="0" lang="en-US">
                <a:latin typeface="Calibri" panose="020F0502020204030204" pitchFamily="34" charset="0"/>
                <a:cs typeface="Calibri" panose="020F0502020204030204" pitchFamily="34" charset="0"/>
              </a:rPr>
              <a:t>14. Sole traders.</a:t>
            </a:r>
          </a:p>
          <a:p>
            <a:pPr algn="just" indent="0" marL="0">
              <a:buNone/>
            </a:pPr>
            <a:r>
              <a:rPr dirty="0" lang="en-US">
                <a:latin typeface="Calibri" panose="020F0502020204030204" pitchFamily="34" charset="0"/>
                <a:cs typeface="Calibri" panose="020F0502020204030204" pitchFamily="34" charset="0"/>
              </a:rPr>
              <a:t>15. Limited companies.</a:t>
            </a:r>
          </a:p>
          <a:p>
            <a:pPr algn="just" indent="0" marL="0">
              <a:buNone/>
            </a:pPr>
            <a:r>
              <a:rPr dirty="0" lang="en-US">
                <a:latin typeface="Calibri" panose="020F0502020204030204" pitchFamily="34" charset="0"/>
                <a:cs typeface="Calibri" panose="020F0502020204030204" pitchFamily="34" charset="0"/>
              </a:rPr>
              <a:t>16. Business partnerships.</a:t>
            </a:r>
          </a:p>
          <a:p>
            <a:pPr algn="just" indent="0" marL="0">
              <a:buNone/>
            </a:pPr>
            <a:endParaRPr dirty="0" lang="en-US">
              <a:latin typeface="Calibri" panose="020F0502020204030204" pitchFamily="34" charset="0"/>
              <a:cs typeface="Calibri" panose="020F0502020204030204" pitchFamily="34" charset="0"/>
            </a:endParaRPr>
          </a:p>
          <a:p>
            <a:pPr algn="ctr" indent="0" marL="0">
              <a:buNone/>
            </a:pPr>
            <a:r>
              <a:rPr dirty="0" lang="en-US">
                <a:latin typeface="Calibri" panose="020F0502020204030204" pitchFamily="34" charset="0"/>
                <a:cs typeface="Calibri" panose="020F0502020204030204" pitchFamily="34" charset="0"/>
              </a:rPr>
              <a:t>HISTORY OF ELECTRICAL ENGINEERING</a:t>
            </a:r>
          </a:p>
          <a:p>
            <a:pPr algn="just" indent="0" marL="0">
              <a:spcBef>
                <a:spcPts val="0"/>
              </a:spcBef>
              <a:buNone/>
            </a:pPr>
            <a:r>
              <a:rPr dirty="0" lang="en-US">
                <a:latin typeface="Calibri" panose="020F0502020204030204" pitchFamily="34" charset="0"/>
                <a:cs typeface="Calibri" panose="020F0502020204030204" pitchFamily="34" charset="0"/>
              </a:rPr>
              <a:t>Electricity is a subject of scientific interest since at least the 17th century. However, it was not until the 19th century that research into the subject started to intensify. Notable developments in this century include the work of Georg Ohm, who in 1827 quantified the relationship between the electric current and potential difference in a conductor, and the work of Michael Faraday, who in 1831 discovered electromagnetic induction. </a:t>
            </a:r>
          </a:p>
          <a:p>
            <a:pPr algn="just" indent="0" marL="0">
              <a:spcBef>
                <a:spcPts val="0"/>
              </a:spcBef>
              <a:buNone/>
            </a:pPr>
            <a:r>
              <a:rPr dirty="0" lang="en-US">
                <a:latin typeface="Calibri" panose="020F0502020204030204" pitchFamily="34" charset="0"/>
                <a:cs typeface="Calibri" panose="020F0502020204030204" pitchFamily="34" charset="0"/>
              </a:rPr>
              <a:t>However, during these years the study of electricity was largely considered to be a subfield of physics and hence the domain of physicists. It was not until the late 19th century that universities started to offer degrees in electrical engineering. The Darmstadt University of Technology established the first chair of electrical engineering worldwide in 1882 and offered a quadrennial study course of electrical engineering in 1883. </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40" name=""/>
        <p:cNvGrpSpPr/>
        <p:nvPr/>
      </p:nvGrpSpPr>
      <p:grpSpPr>
        <a:xfrm>
          <a:off x="0" y="0"/>
          <a:ext cx="0" cy="0"/>
          <a:chOff x="0" y="0"/>
          <a:chExt cx="0" cy="0"/>
        </a:xfrm>
      </p:grpSpPr>
      <p:sp>
        <p:nvSpPr>
          <p:cNvPr id="1048602" name="Объект 2"/>
          <p:cNvSpPr>
            <a:spLocks noGrp="1"/>
          </p:cNvSpPr>
          <p:nvPr>
            <p:ph idx="1"/>
          </p:nvPr>
        </p:nvSpPr>
        <p:spPr>
          <a:xfrm>
            <a:off x="0" y="0"/>
            <a:ext cx="12192000" cy="6858000"/>
          </a:xfrm>
        </p:spPr>
        <p:txBody>
          <a:bodyPr bIns="360000" lIns="720000" rIns="720000" tIns="720000">
            <a:normAutofit lnSpcReduction="10000"/>
          </a:bodyPr>
          <a:p>
            <a:pPr algn="just" indent="0" marL="0">
              <a:spcBef>
                <a:spcPts val="0"/>
              </a:spcBef>
              <a:buNone/>
            </a:pPr>
            <a:r>
              <a:rPr dirty="0" lang="en-US">
                <a:latin typeface="Calibri" panose="020F0502020204030204" pitchFamily="34" charset="0"/>
                <a:cs typeface="Calibri" panose="020F0502020204030204" pitchFamily="34" charset="0"/>
              </a:rPr>
              <a:t>In 1882, MIT offered the first course on electrical engineering in the United States. This course was organized by Professor Charles Cross who was head of the Physics department and who later became a founder of the American Institute of Electrical Engineers (which later became the Institute of Electrical and Electronics Engineers). The University College London founded the first chair of electrical engineering in the United Kingdom in 1885. In 1886, the University of Missouri established the first department of electrical engineering in the United States. </a:t>
            </a:r>
          </a:p>
          <a:p>
            <a:pPr algn="just" indent="0" marL="0">
              <a:spcBef>
                <a:spcPts val="0"/>
              </a:spcBef>
              <a:buNone/>
            </a:pPr>
            <a:r>
              <a:rPr dirty="0" lang="en-US">
                <a:latin typeface="Calibri" panose="020F0502020204030204" pitchFamily="34" charset="0"/>
                <a:cs typeface="Calibri" panose="020F0502020204030204" pitchFamily="34" charset="0"/>
              </a:rPr>
              <a:t>During this period, work in the area increased dramatically. </a:t>
            </a:r>
          </a:p>
          <a:p>
            <a:pPr algn="just" indent="0" marL="0">
              <a:spcBef>
                <a:spcPts val="0"/>
              </a:spcBef>
              <a:buNone/>
            </a:pPr>
            <a:r>
              <a:rPr dirty="0" lang="en-US">
                <a:latin typeface="Calibri" panose="020F0502020204030204" pitchFamily="34" charset="0"/>
                <a:cs typeface="Calibri" panose="020F0502020204030204" pitchFamily="34" charset="0"/>
              </a:rPr>
              <a:t>Of particular note was the work of Nikola Tesla and Thomas Edison. In 1882, Edison switched on the 23 world's first large-scale electrical supply network that provided 110 volts direct current to fifty-nine customers in lower Manhattan. In 1887, Tesla filed patents related to a competing form of power distribution known as alternating current. In the following years a bitter rivalry between the two, known as the "War of Currents", took place over the preferred method of distribution. </a:t>
            </a:r>
          </a:p>
          <a:p>
            <a:pPr algn="just" indent="0" marL="0">
              <a:spcBef>
                <a:spcPts val="0"/>
              </a:spcBef>
              <a:buNone/>
            </a:pPr>
            <a:r>
              <a:rPr dirty="0" lang="en-US">
                <a:latin typeface="Calibri" panose="020F0502020204030204" pitchFamily="34" charset="0"/>
                <a:cs typeface="Calibri" panose="020F0502020204030204" pitchFamily="34" charset="0"/>
              </a:rPr>
              <a:t>Tesla's work on induction motors and </a:t>
            </a:r>
            <a:r>
              <a:rPr dirty="0" lang="en-US" err="1">
                <a:latin typeface="Calibri" panose="020F0502020204030204" pitchFamily="34" charset="0"/>
                <a:cs typeface="Calibri" panose="020F0502020204030204" pitchFamily="34" charset="0"/>
              </a:rPr>
              <a:t>polyphase</a:t>
            </a:r>
            <a:r>
              <a:rPr dirty="0" lang="en-US">
                <a:latin typeface="Calibri" panose="020F0502020204030204" pitchFamily="34" charset="0"/>
                <a:cs typeface="Calibri" panose="020F0502020204030204" pitchFamily="34" charset="0"/>
              </a:rPr>
              <a:t> systems would influence electrical engineering for years to come. Edison's work on telegraphy and his development of the stock ticker would prove lucrative for his company (which would eventually become one of the world's largest companies, General Electric). As well as the contributions of Edison and Tesla, a number of other figures would play an equally important role in the progress of electrical engineering at this time. Alexander Bell would influence electrical engineering with his work in telecommunications, Lee 7 de Forest with his work on the </a:t>
            </a:r>
            <a:r>
              <a:rPr dirty="0" lang="en-US" err="1">
                <a:latin typeface="Calibri" panose="020F0502020204030204" pitchFamily="34" charset="0"/>
                <a:cs typeface="Calibri" panose="020F0502020204030204" pitchFamily="34" charset="0"/>
              </a:rPr>
              <a:t>Audion</a:t>
            </a:r>
            <a:r>
              <a:rPr dirty="0" lang="en-US">
                <a:latin typeface="Calibri" panose="020F0502020204030204" pitchFamily="34" charset="0"/>
                <a:cs typeface="Calibri" panose="020F0502020204030204" pitchFamily="34" charset="0"/>
              </a:rPr>
              <a:t> (a predecessor to the transistor) and </a:t>
            </a:r>
            <a:r>
              <a:rPr dirty="0" lang="en-US" err="1">
                <a:latin typeface="Calibri" panose="020F0502020204030204" pitchFamily="34" charset="0"/>
                <a:cs typeface="Calibri" panose="020F0502020204030204" pitchFamily="34" charset="0"/>
              </a:rPr>
              <a:t>Guglielmo</a:t>
            </a:r>
            <a:r>
              <a:rPr dirty="0" lang="en-US">
                <a:latin typeface="Calibri" panose="020F0502020204030204" pitchFamily="34" charset="0"/>
                <a:cs typeface="Calibri" panose="020F0502020204030204" pitchFamily="34" charset="0"/>
              </a:rPr>
              <a:t> Marconi with his popularization of radio. </a:t>
            </a:r>
          </a:p>
          <a:p>
            <a:pPr algn="just" indent="0" marL="0">
              <a:spcBef>
                <a:spcPts val="0"/>
              </a:spcBef>
              <a:buNone/>
            </a:pPr>
            <a:r>
              <a:rPr dirty="0" lang="en-US">
                <a:latin typeface="Calibri" panose="020F0502020204030204" pitchFamily="34" charset="0"/>
                <a:cs typeface="Calibri" panose="020F0502020204030204" pitchFamily="34" charset="0"/>
              </a:rPr>
              <a:t>Beyond this period, the single most important invention in electrical engineering would probably come from John Bardeen, William Shockley, and Walter Brattain, who in 1947 invented the transistor. This device would go on to revolutionize electrical engineering by paving the way for powerful integrated circuits. Today, much of the wonder of the electronic world today is due to the capabilities of these </a:t>
            </a:r>
            <a:r>
              <a:rPr dirty="0" lang="en-US" smtClean="0">
                <a:latin typeface="Calibri" panose="020F0502020204030204" pitchFamily="34" charset="0"/>
                <a:cs typeface="Calibri" panose="020F0502020204030204" pitchFamily="34" charset="0"/>
              </a:rPr>
              <a:t>circuits</a:t>
            </a:r>
            <a:r>
              <a:rPr dirty="0" lang="uk-UA" smtClean="0">
                <a:latin typeface="Calibri" panose="020F0502020204030204" pitchFamily="34" charset="0"/>
                <a:cs typeface="Calibri" panose="020F0502020204030204" pitchFamily="34" charset="0"/>
              </a:rPr>
              <a:t>.</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41" name=""/>
        <p:cNvGrpSpPr/>
        <p:nvPr/>
      </p:nvGrpSpPr>
      <p:grpSpPr>
        <a:xfrm>
          <a:off x="0" y="0"/>
          <a:ext cx="0" cy="0"/>
          <a:chOff x="0" y="0"/>
          <a:chExt cx="0" cy="0"/>
        </a:xfrm>
      </p:grpSpPr>
      <p:sp>
        <p:nvSpPr>
          <p:cNvPr id="1048603"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000" lang="uk-UA" smtClean="0">
                <a:latin typeface="Calibri" panose="020F0502020204030204" pitchFamily="34" charset="0"/>
                <a:cs typeface="Calibri" panose="020F0502020204030204" pitchFamily="34" charset="0"/>
              </a:rPr>
              <a:t>1) </a:t>
            </a:r>
            <a:r>
              <a:rPr b="1" dirty="0" sz="2000" lang="en-US" smtClean="0">
                <a:latin typeface="Calibri" panose="020F0502020204030204" pitchFamily="34" charset="0"/>
                <a:cs typeface="Calibri" panose="020F0502020204030204" pitchFamily="34" charset="0"/>
              </a:rPr>
              <a:t>Complete </a:t>
            </a:r>
            <a:r>
              <a:rPr b="1" dirty="0" sz="2000" lang="en-US">
                <a:latin typeface="Calibri" panose="020F0502020204030204" pitchFamily="34" charset="0"/>
                <a:cs typeface="Calibri" panose="020F0502020204030204" pitchFamily="34" charset="0"/>
              </a:rPr>
              <a:t>the sentences using can or (be) able to. If can is not possible, use (be) able to</a:t>
            </a:r>
            <a:r>
              <a:rPr b="1" dirty="0" sz="2000" lang="en-US" smtClean="0">
                <a:latin typeface="Calibri" panose="020F0502020204030204" pitchFamily="34" charset="0"/>
                <a:cs typeface="Calibri" panose="020F0502020204030204" pitchFamily="34" charset="0"/>
              </a:rPr>
              <a:t>.</a:t>
            </a:r>
            <a:endParaRPr b="1" dirty="0" sz="2000" lang="uk-UA" smtClean="0">
              <a:latin typeface="Calibri" panose="020F0502020204030204" pitchFamily="34" charset="0"/>
              <a:cs typeface="Calibri" panose="020F0502020204030204" pitchFamily="34" charset="0"/>
            </a:endParaRPr>
          </a:p>
          <a:p>
            <a:pPr indent="-342900" marL="342900">
              <a:buAutoNum type="arabicParenR"/>
            </a:pPr>
            <a:endParaRPr dirty="0" sz="2000" lang="en-US">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1 Gary has travelled a lot. He can speak five languages.</a:t>
            </a:r>
          </a:p>
          <a:p>
            <a:pPr indent="0" marL="0">
              <a:buNone/>
            </a:pPr>
            <a:r>
              <a:rPr dirty="0" sz="2000" lang="en-US">
                <a:latin typeface="Calibri" panose="020F0502020204030204" pitchFamily="34" charset="0"/>
                <a:cs typeface="Calibri" panose="020F0502020204030204" pitchFamily="34" charset="0"/>
              </a:rPr>
              <a:t>2 I haven’t been able to  sleep very well recently.</a:t>
            </a:r>
          </a:p>
          <a:p>
            <a:pPr indent="0" marL="0">
              <a:buNone/>
            </a:pPr>
            <a:r>
              <a:rPr dirty="0" sz="2000" lang="en-US">
                <a:latin typeface="Calibri" panose="020F0502020204030204" pitchFamily="34" charset="0"/>
                <a:cs typeface="Calibri" panose="020F0502020204030204" pitchFamily="34" charset="0"/>
              </a:rPr>
              <a:t>3 Nicole		drive, but she doesn’t have a car.</a:t>
            </a:r>
          </a:p>
          <a:p>
            <a:pPr indent="0" marL="0">
              <a:buNone/>
            </a:pPr>
            <a:r>
              <a:rPr dirty="0" sz="2000" lang="en-US">
                <a:latin typeface="Calibri" panose="020F0502020204030204" pitchFamily="34" charset="0"/>
                <a:cs typeface="Calibri" panose="020F0502020204030204" pitchFamily="34" charset="0"/>
              </a:rPr>
              <a:t>4 I used to		stand on my head, but I can’t do it any more.</a:t>
            </a:r>
          </a:p>
          <a:p>
            <a:pPr indent="0" marL="0">
              <a:buNone/>
            </a:pPr>
            <a:r>
              <a:rPr dirty="0" sz="2000" lang="en-US">
                <a:latin typeface="Calibri" panose="020F0502020204030204" pitchFamily="34" charset="0"/>
                <a:cs typeface="Calibri" panose="020F0502020204030204" pitchFamily="34" charset="0"/>
              </a:rPr>
              <a:t>5 I can’t understand Mark. I’ve never		understand him.</a:t>
            </a:r>
          </a:p>
          <a:p>
            <a:pPr indent="0" marL="0">
              <a:buNone/>
            </a:pPr>
            <a:r>
              <a:rPr dirty="0" sz="2000" lang="en-US">
                <a:latin typeface="Calibri" panose="020F0502020204030204" pitchFamily="34" charset="0"/>
                <a:cs typeface="Calibri" panose="020F0502020204030204" pitchFamily="34" charset="0"/>
              </a:rPr>
              <a:t>6 I can’t see you on Friday, but I	meet you on Saturday morning.</a:t>
            </a:r>
          </a:p>
          <a:p>
            <a:pPr indent="0" marL="0">
              <a:buNone/>
            </a:pPr>
            <a:r>
              <a:rPr dirty="0" sz="2000" lang="en-US">
                <a:latin typeface="Calibri" panose="020F0502020204030204" pitchFamily="34" charset="0"/>
                <a:cs typeface="Calibri" panose="020F0502020204030204" pitchFamily="34" charset="0"/>
              </a:rPr>
              <a:t>7 Ask Katherine about your problem. She might	help you.</a:t>
            </a:r>
          </a:p>
          <a:p>
            <a:pPr indent="0" marL="0">
              <a:buNone/>
            </a:pPr>
            <a:r>
              <a:rPr dirty="0" sz="2000" lang="en-US">
                <a:latin typeface="Calibri" panose="020F0502020204030204" pitchFamily="34" charset="0"/>
                <a:cs typeface="Calibri" panose="020F0502020204030204" pitchFamily="34" charset="0"/>
              </a:rPr>
              <a:t>8 You have to be careful in this part of the city. It	be dangerous.</a:t>
            </a:r>
          </a:p>
          <a:p>
            <a:pPr indent="0" marL="0">
              <a:buNone/>
            </a:pPr>
            <a:r>
              <a:rPr dirty="0" sz="2000" lang="en-US">
                <a:latin typeface="Calibri" panose="020F0502020204030204" pitchFamily="34" charset="0"/>
                <a:cs typeface="Calibri" panose="020F0502020204030204" pitchFamily="34" charset="0"/>
              </a:rPr>
              <a:t>9 Michael has lived in Italy a long time, so he should	speak Italian.</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42" name=""/>
        <p:cNvGrpSpPr/>
        <p:nvPr/>
      </p:nvGrpSpPr>
      <p:grpSpPr>
        <a:xfrm>
          <a:off x="0" y="0"/>
          <a:ext cx="0" cy="0"/>
          <a:chOff x="0" y="0"/>
          <a:chExt cx="0" cy="0"/>
        </a:xfrm>
      </p:grpSpPr>
      <p:sp>
        <p:nvSpPr>
          <p:cNvPr id="1048604"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1900" lang="en-US">
                <a:latin typeface="Calibri" panose="020F0502020204030204" pitchFamily="34" charset="0"/>
                <a:cs typeface="Calibri" panose="020F0502020204030204" pitchFamily="34" charset="0"/>
              </a:rPr>
              <a:t>2) Write sentences about yourself using the ideas in brackets</a:t>
            </a:r>
            <a:r>
              <a:rPr b="1" dirty="0" sz="1900" lang="en-US" smtClean="0">
                <a:latin typeface="Calibri" panose="020F0502020204030204" pitchFamily="34" charset="0"/>
                <a:cs typeface="Calibri" panose="020F0502020204030204" pitchFamily="34" charset="0"/>
              </a:rPr>
              <a:t>.</a:t>
            </a:r>
            <a:endParaRPr b="1" dirty="0" sz="1900" lang="uk-UA" smtClean="0">
              <a:latin typeface="Calibri" panose="020F0502020204030204" pitchFamily="34" charset="0"/>
              <a:cs typeface="Calibri" panose="020F0502020204030204" pitchFamily="34" charset="0"/>
            </a:endParaRPr>
          </a:p>
          <a:p>
            <a:pPr indent="0" marL="0">
              <a:buNone/>
            </a:pPr>
            <a:endParaRPr b="1" dirty="0" sz="1900" lang="en-US">
              <a:latin typeface="Calibri" panose="020F0502020204030204" pitchFamily="34" charset="0"/>
              <a:cs typeface="Calibri" panose="020F0502020204030204" pitchFamily="34" charset="0"/>
            </a:endParaRPr>
          </a:p>
          <a:p>
            <a:pPr indent="0" marL="0">
              <a:buNone/>
            </a:pPr>
            <a:r>
              <a:rPr dirty="0" sz="1900" lang="en-US">
                <a:latin typeface="Calibri" panose="020F0502020204030204" pitchFamily="34" charset="0"/>
                <a:cs typeface="Calibri" panose="020F0502020204030204" pitchFamily="34" charset="0"/>
              </a:rPr>
              <a:t>1 (something you used to be able to do)</a:t>
            </a:r>
          </a:p>
          <a:p>
            <a:pPr indent="0" marL="0">
              <a:buNone/>
            </a:pPr>
            <a:r>
              <a:rPr dirty="0" sz="1900" lang="en-US">
                <a:latin typeface="Calibri" panose="020F0502020204030204" pitchFamily="34" charset="0"/>
                <a:cs typeface="Calibri" panose="020F0502020204030204" pitchFamily="34" charset="0"/>
              </a:rPr>
              <a:t>  I used to be able to sing well.</a:t>
            </a:r>
          </a:p>
          <a:p>
            <a:pPr indent="0" marL="0">
              <a:buNone/>
            </a:pPr>
            <a:r>
              <a:rPr dirty="0" sz="1900" lang="en-US">
                <a:latin typeface="Calibri" panose="020F0502020204030204" pitchFamily="34" charset="0"/>
                <a:cs typeface="Calibri" panose="020F0502020204030204" pitchFamily="34" charset="0"/>
              </a:rPr>
              <a:t>2 (something you used to be able to do)</a:t>
            </a:r>
          </a:p>
          <a:p>
            <a:pPr indent="0" marL="0">
              <a:buNone/>
            </a:pPr>
            <a:r>
              <a:rPr dirty="0" sz="1900" lang="en-US">
                <a:latin typeface="Calibri" panose="020F0502020204030204" pitchFamily="34" charset="0"/>
                <a:cs typeface="Calibri" panose="020F0502020204030204" pitchFamily="34" charset="0"/>
              </a:rPr>
              <a:t>I used………………………………...</a:t>
            </a:r>
          </a:p>
          <a:p>
            <a:pPr indent="0" marL="0">
              <a:buNone/>
            </a:pPr>
            <a:r>
              <a:rPr dirty="0" sz="1900" lang="en-US">
                <a:latin typeface="Calibri" panose="020F0502020204030204" pitchFamily="34" charset="0"/>
                <a:cs typeface="Calibri" panose="020F0502020204030204" pitchFamily="34" charset="0"/>
              </a:rPr>
              <a:t>3 (something you would like to be able to do)</a:t>
            </a:r>
          </a:p>
          <a:p>
            <a:pPr indent="0" marL="0">
              <a:buNone/>
            </a:pPr>
            <a:r>
              <a:rPr dirty="0" sz="1900" lang="en-US">
                <a:latin typeface="Calibri" panose="020F0502020204030204" pitchFamily="34" charset="0"/>
                <a:cs typeface="Calibri" panose="020F0502020204030204" pitchFamily="34" charset="0"/>
              </a:rPr>
              <a:t>I’d…………………………………......</a:t>
            </a:r>
          </a:p>
          <a:p>
            <a:pPr indent="0" marL="0">
              <a:buNone/>
            </a:pPr>
            <a:r>
              <a:rPr dirty="0" sz="1900" lang="en-US">
                <a:latin typeface="Calibri" panose="020F0502020204030204" pitchFamily="34" charset="0"/>
                <a:cs typeface="Calibri" panose="020F0502020204030204" pitchFamily="34" charset="0"/>
              </a:rPr>
              <a:t>4 (something you have never been able to do)</a:t>
            </a:r>
          </a:p>
          <a:p>
            <a:pPr indent="0" marL="0">
              <a:buNone/>
            </a:pPr>
            <a:r>
              <a:rPr dirty="0" sz="1900" lang="en-US">
                <a:latin typeface="Calibri" panose="020F0502020204030204" pitchFamily="34" charset="0"/>
                <a:cs typeface="Calibri" panose="020F0502020204030204" pitchFamily="34" charset="0"/>
              </a:rPr>
              <a:t>I’ve</a:t>
            </a:r>
            <a:r>
              <a:rPr dirty="0" sz="1900" lang="en-US" smtClean="0">
                <a:latin typeface="Calibri" panose="020F0502020204030204" pitchFamily="34" charset="0"/>
                <a:cs typeface="Calibri" panose="020F0502020204030204" pitchFamily="34" charset="0"/>
              </a:rPr>
              <a:t>……………………</a:t>
            </a:r>
            <a:endParaRPr dirty="0" sz="1900" lang="uk-UA" smtClean="0">
              <a:latin typeface="Calibri" panose="020F0502020204030204" pitchFamily="34" charset="0"/>
              <a:cs typeface="Calibri" panose="020F0502020204030204" pitchFamily="34" charset="0"/>
            </a:endParaRPr>
          </a:p>
          <a:p>
            <a:pPr indent="0" marL="0">
              <a:buNone/>
            </a:pPr>
            <a:endParaRPr dirty="0" sz="1900" lang="uk-UA">
              <a:latin typeface="Calibri" panose="020F0502020204030204" pitchFamily="34" charset="0"/>
              <a:cs typeface="Calibri" panose="020F0502020204030204" pitchFamily="34" charset="0"/>
            </a:endParaRPr>
          </a:p>
          <a:p>
            <a:pPr indent="0" marL="0">
              <a:buNone/>
            </a:pPr>
            <a:r>
              <a:rPr b="1" dirty="0" sz="1900" lang="en-US">
                <a:latin typeface="Calibri" panose="020F0502020204030204" pitchFamily="34" charset="0"/>
                <a:cs typeface="Calibri" panose="020F0502020204030204" pitchFamily="34" charset="0"/>
              </a:rPr>
              <a:t>3) Complete the sentences with can/can’t/could/couldn’t + the following</a:t>
            </a:r>
            <a:r>
              <a:rPr b="1" dirty="0" sz="1900" lang="en-US" smtClean="0">
                <a:latin typeface="Calibri" panose="020F0502020204030204" pitchFamily="34" charset="0"/>
                <a:cs typeface="Calibri" panose="020F0502020204030204" pitchFamily="34" charset="0"/>
              </a:rPr>
              <a:t>:</a:t>
            </a:r>
            <a:endParaRPr b="1" dirty="0" sz="1900" lang="uk-UA" smtClean="0">
              <a:latin typeface="Calibri" panose="020F0502020204030204" pitchFamily="34" charset="0"/>
              <a:cs typeface="Calibri" panose="020F0502020204030204" pitchFamily="34" charset="0"/>
            </a:endParaRPr>
          </a:p>
          <a:p>
            <a:pPr indent="0" marL="0">
              <a:buNone/>
            </a:pPr>
            <a:endParaRPr b="1" dirty="0" sz="1900" lang="uk-UA">
              <a:latin typeface="Calibri" panose="020F0502020204030204" pitchFamily="34" charset="0"/>
              <a:cs typeface="Calibri" panose="020F0502020204030204" pitchFamily="34" charset="0"/>
            </a:endParaRPr>
          </a:p>
          <a:p>
            <a:pPr indent="0" marL="0">
              <a:buNone/>
            </a:pPr>
            <a:endParaRPr b="1" dirty="0" sz="1900" lang="en-US">
              <a:latin typeface="Calibri" panose="020F0502020204030204" pitchFamily="34" charset="0"/>
              <a:cs typeface="Calibri" panose="020F0502020204030204" pitchFamily="34" charset="0"/>
            </a:endParaRPr>
          </a:p>
          <a:p>
            <a:pPr indent="0" marL="0">
              <a:buNone/>
            </a:pPr>
            <a:r>
              <a:rPr dirty="0" sz="1900" lang="en-US">
                <a:latin typeface="Calibri" panose="020F0502020204030204" pitchFamily="34" charset="0"/>
                <a:cs typeface="Calibri" panose="020F0502020204030204" pitchFamily="34" charset="0"/>
              </a:rPr>
              <a:t>1 I’m afraid I can’t come to your party next week.</a:t>
            </a:r>
          </a:p>
          <a:p>
            <a:pPr indent="0" marL="0">
              <a:buNone/>
            </a:pPr>
            <a:r>
              <a:rPr dirty="0" sz="1900" lang="en-US">
                <a:latin typeface="Calibri" panose="020F0502020204030204" pitchFamily="34" charset="0"/>
                <a:cs typeface="Calibri" panose="020F0502020204030204" pitchFamily="34" charset="0"/>
              </a:rPr>
              <a:t>2 When Dan was 16, he	100 </a:t>
            </a:r>
            <a:r>
              <a:rPr dirty="0" sz="1900" lang="en-US" err="1">
                <a:latin typeface="Calibri" panose="020F0502020204030204" pitchFamily="34" charset="0"/>
                <a:cs typeface="Calibri" panose="020F0502020204030204" pitchFamily="34" charset="0"/>
              </a:rPr>
              <a:t>metres</a:t>
            </a:r>
            <a:r>
              <a:rPr dirty="0" sz="1900" lang="en-US">
                <a:latin typeface="Calibri" panose="020F0502020204030204" pitchFamily="34" charset="0"/>
                <a:cs typeface="Calibri" panose="020F0502020204030204" pitchFamily="34" charset="0"/>
              </a:rPr>
              <a:t> in 11 seconds.</a:t>
            </a:r>
            <a:endParaRPr dirty="0" sz="1900" lang="uk-UA" smtClean="0">
              <a:latin typeface="Calibri" panose="020F0502020204030204" pitchFamily="34" charset="0"/>
              <a:cs typeface="Calibri" panose="020F0502020204030204" pitchFamily="34" charset="0"/>
            </a:endParaRPr>
          </a:p>
          <a:p>
            <a:pPr indent="0" marL="0">
              <a:buNone/>
            </a:pPr>
            <a:endParaRPr dirty="0" lang="uk-UA" smtClean="0"/>
          </a:p>
          <a:p>
            <a:pPr indent="0" marL="0">
              <a:buNone/>
            </a:pPr>
            <a:endParaRPr dirty="0" lang="uk-UA"/>
          </a:p>
        </p:txBody>
      </p:sp>
      <p:pic>
        <p:nvPicPr>
          <p:cNvPr id="2097152" name="Рисунок 3"/>
          <p:cNvPicPr>
            <a:picLocks noChangeAspect="1"/>
          </p:cNvPicPr>
          <p:nvPr/>
        </p:nvPicPr>
        <p:blipFill>
          <a:blip xmlns:r="http://schemas.openxmlformats.org/officeDocument/2006/relationships" r:embed="rId1"/>
          <a:stretch>
            <a:fillRect/>
          </a:stretch>
        </p:blipFill>
        <p:spPr>
          <a:xfrm>
            <a:off x="2328557" y="4771999"/>
            <a:ext cx="4372585" cy="362001"/>
          </a:xfrm>
          <a:prstGeom prst="rect"/>
        </p:spPr>
      </p:pic>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43" name=""/>
        <p:cNvGrpSpPr/>
        <p:nvPr/>
      </p:nvGrpSpPr>
      <p:grpSpPr>
        <a:xfrm>
          <a:off x="0" y="0"/>
          <a:ext cx="0" cy="0"/>
          <a:chOff x="0" y="0"/>
          <a:chExt cx="0" cy="0"/>
        </a:xfrm>
      </p:grpSpPr>
      <p:sp>
        <p:nvSpPr>
          <p:cNvPr id="1048605" name="Объект 2"/>
          <p:cNvSpPr>
            <a:spLocks noGrp="1"/>
          </p:cNvSpPr>
          <p:nvPr>
            <p:ph idx="1"/>
          </p:nvPr>
        </p:nvSpPr>
        <p:spPr>
          <a:xfrm>
            <a:off x="0" y="0"/>
            <a:ext cx="12192000" cy="6858000"/>
          </a:xfrm>
        </p:spPr>
        <p:txBody>
          <a:bodyPr bIns="720000" lIns="720000" rIns="720000" tIns="540000">
            <a:noAutofit/>
          </a:bodyPr>
          <a:p>
            <a:pPr indent="0" marL="0">
              <a:buNone/>
            </a:pPr>
            <a:r>
              <a:rPr dirty="0" lang="en-US">
                <a:latin typeface="Calibri" panose="020F0502020204030204" pitchFamily="34" charset="0"/>
                <a:cs typeface="Calibri" panose="020F0502020204030204" pitchFamily="34" charset="0"/>
              </a:rPr>
              <a:t>3 ‘Are you in a hurry?’	‘No, I’ve got plenty of time. I	.’</a:t>
            </a:r>
          </a:p>
          <a:p>
            <a:pPr indent="0" marL="0">
              <a:buNone/>
            </a:pPr>
            <a:r>
              <a:rPr dirty="0" lang="en-US">
                <a:latin typeface="Calibri" panose="020F0502020204030204" pitchFamily="34" charset="0"/>
                <a:cs typeface="Calibri" panose="020F0502020204030204" pitchFamily="34" charset="0"/>
              </a:rPr>
              <a:t>4 I don’t feel good this morning. I	last night.</a:t>
            </a:r>
          </a:p>
          <a:p>
            <a:pPr indent="0" marL="0">
              <a:buNone/>
            </a:pPr>
            <a:r>
              <a:rPr dirty="0" lang="en-US">
                <a:latin typeface="Calibri" panose="020F0502020204030204" pitchFamily="34" charset="0"/>
                <a:cs typeface="Calibri" panose="020F0502020204030204" pitchFamily="34" charset="0"/>
              </a:rPr>
              <a:t>5 Can you speak a little louder? I	you very well.</a:t>
            </a:r>
          </a:p>
          <a:p>
            <a:pPr indent="0" marL="0">
              <a:buNone/>
            </a:pPr>
            <a:r>
              <a:rPr dirty="0" lang="en-US">
                <a:latin typeface="Calibri" panose="020F0502020204030204" pitchFamily="34" charset="0"/>
                <a:cs typeface="Calibri" panose="020F0502020204030204" pitchFamily="34" charset="0"/>
              </a:rPr>
              <a:t>6 I was amazed when I heard the news. I	it.</a:t>
            </a:r>
          </a:p>
          <a:p>
            <a:pPr indent="0" marL="0">
              <a:buNone/>
            </a:pPr>
            <a:r>
              <a:rPr dirty="0" lang="en-US">
                <a:latin typeface="Calibri" panose="020F0502020204030204" pitchFamily="34" charset="0"/>
                <a:cs typeface="Calibri" panose="020F0502020204030204" pitchFamily="34" charset="0"/>
              </a:rPr>
              <a:t> </a:t>
            </a:r>
          </a:p>
          <a:p>
            <a:pPr indent="0" marL="0">
              <a:buNone/>
            </a:pPr>
            <a:r>
              <a:rPr b="1" dirty="0" lang="en-US">
                <a:latin typeface="Calibri" panose="020F0502020204030204" pitchFamily="34" charset="0"/>
                <a:cs typeface="Calibri" panose="020F0502020204030204" pitchFamily="34" charset="0"/>
              </a:rPr>
              <a:t>4) Complete the answers to the questions with was/were able to … </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dirty="0" lang="uk-UA" smtClean="0">
              <a:latin typeface="Calibri" panose="020F0502020204030204" pitchFamily="34" charset="0"/>
              <a:cs typeface="Calibri" panose="020F0502020204030204" pitchFamily="34" charset="0"/>
            </a:endParaRPr>
          </a:p>
          <a:p>
            <a:pPr indent="0" marL="0">
              <a:buNone/>
            </a:pPr>
            <a:r>
              <a:rPr dirty="0" lang="en-US" smtClean="0">
                <a:latin typeface="Calibri" panose="020F0502020204030204" pitchFamily="34" charset="0"/>
                <a:cs typeface="Calibri" panose="020F0502020204030204" pitchFamily="34" charset="0"/>
              </a:rPr>
              <a:t>1 </a:t>
            </a:r>
            <a:r>
              <a:rPr dirty="0" lang="en-US">
                <a:latin typeface="Calibri" panose="020F0502020204030204" pitchFamily="34" charset="0"/>
                <a:cs typeface="Calibri" panose="020F0502020204030204" pitchFamily="34" charset="0"/>
              </a:rPr>
              <a:t>A: Did everybody escape from the fire?</a:t>
            </a:r>
          </a:p>
          <a:p>
            <a:pPr indent="0" marL="0">
              <a:buNone/>
            </a:pPr>
            <a:r>
              <a:rPr dirty="0" lang="en-US">
                <a:latin typeface="Calibri" panose="020F0502020204030204" pitchFamily="34" charset="0"/>
                <a:cs typeface="Calibri" panose="020F0502020204030204" pitchFamily="34" charset="0"/>
              </a:rPr>
              <a:t>   b: Yes. The fire spread quickly, but everybody  was able to escape……………………</a:t>
            </a:r>
          </a:p>
          <a:p>
            <a:pPr indent="0" marL="0">
              <a:buNone/>
            </a:pPr>
            <a:r>
              <a:rPr dirty="0" lang="en-US">
                <a:latin typeface="Calibri" panose="020F0502020204030204" pitchFamily="34" charset="0"/>
                <a:cs typeface="Calibri" panose="020F0502020204030204" pitchFamily="34" charset="0"/>
              </a:rPr>
              <a:t>2 A: Did you finish your work this afternoon?</a:t>
            </a:r>
          </a:p>
          <a:p>
            <a:pPr indent="0" marL="0">
              <a:buNone/>
            </a:pPr>
            <a:r>
              <a:rPr dirty="0" lang="en-US">
                <a:latin typeface="Calibri" panose="020F0502020204030204" pitchFamily="34" charset="0"/>
                <a:cs typeface="Calibri" panose="020F0502020204030204" pitchFamily="34" charset="0"/>
              </a:rPr>
              <a:t>   b: Yes, there was nobody to disturb me, so I…………………………………………….</a:t>
            </a:r>
          </a:p>
          <a:p>
            <a:pPr indent="0" marL="0">
              <a:buNone/>
            </a:pPr>
            <a:r>
              <a:rPr dirty="0" lang="en-US">
                <a:latin typeface="Calibri" panose="020F0502020204030204" pitchFamily="34" charset="0"/>
                <a:cs typeface="Calibri" panose="020F0502020204030204" pitchFamily="34" charset="0"/>
              </a:rPr>
              <a:t>3 A: Did you solve the problem?</a:t>
            </a:r>
          </a:p>
          <a:p>
            <a:pPr indent="0" marL="0">
              <a:buNone/>
            </a:pPr>
            <a:r>
              <a:rPr dirty="0" lang="en-US">
                <a:latin typeface="Calibri" panose="020F0502020204030204" pitchFamily="34" charset="0"/>
                <a:cs typeface="Calibri" panose="020F0502020204030204" pitchFamily="34" charset="0"/>
              </a:rPr>
              <a:t>   b: Yes, we did. It wasn’t easy, but we……...…………………………………………………..</a:t>
            </a:r>
          </a:p>
          <a:p>
            <a:pPr indent="0" marL="0">
              <a:buNone/>
            </a:pPr>
            <a:r>
              <a:rPr dirty="0" lang="en-US">
                <a:latin typeface="Calibri" panose="020F0502020204030204" pitchFamily="34" charset="0"/>
                <a:cs typeface="Calibri" panose="020F0502020204030204" pitchFamily="34" charset="0"/>
              </a:rPr>
              <a:t>4 A: Did the thief get away?</a:t>
            </a:r>
          </a:p>
          <a:p>
            <a:pPr indent="0" marL="0">
              <a:buNone/>
            </a:pPr>
            <a:r>
              <a:rPr dirty="0" lang="en-US">
                <a:latin typeface="Calibri" panose="020F0502020204030204" pitchFamily="34" charset="0"/>
                <a:cs typeface="Calibri" panose="020F0502020204030204" pitchFamily="34" charset="0"/>
              </a:rPr>
              <a:t>   b: Yes. No-one </a:t>
            </a:r>
            <a:r>
              <a:rPr dirty="0" lang="en-US" err="1">
                <a:latin typeface="Calibri" panose="020F0502020204030204" pitchFamily="34" charset="0"/>
                <a:cs typeface="Calibri" panose="020F0502020204030204" pitchFamily="34" charset="0"/>
              </a:rPr>
              <a:t>realised</a:t>
            </a:r>
            <a:r>
              <a:rPr dirty="0" lang="en-US">
                <a:latin typeface="Calibri" panose="020F0502020204030204" pitchFamily="34" charset="0"/>
                <a:cs typeface="Calibri" panose="020F0502020204030204" pitchFamily="34" charset="0"/>
              </a:rPr>
              <a:t> what was happening and the thief…………………………..</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44" name=""/>
        <p:cNvGrpSpPr/>
        <p:nvPr/>
      </p:nvGrpSpPr>
      <p:grpSpPr>
        <a:xfrm>
          <a:off x="0" y="0"/>
          <a:ext cx="0" cy="0"/>
          <a:chOff x="0" y="0"/>
          <a:chExt cx="0" cy="0"/>
        </a:xfrm>
      </p:grpSpPr>
      <p:sp>
        <p:nvSpPr>
          <p:cNvPr id="1048606" name="Объект 2"/>
          <p:cNvSpPr>
            <a:spLocks noGrp="1"/>
          </p:cNvSpPr>
          <p:nvPr>
            <p:ph idx="1"/>
          </p:nvPr>
        </p:nvSpPr>
        <p:spPr>
          <a:xfrm>
            <a:off x="-1" y="0"/>
            <a:ext cx="12192001" cy="6858000"/>
          </a:xfrm>
        </p:spPr>
        <p:txBody>
          <a:bodyPr bIns="720000" lIns="720000" rIns="720000" tIns="720000">
            <a:normAutofit/>
          </a:bodyPr>
          <a:p>
            <a:pPr indent="0" marL="0">
              <a:buNone/>
            </a:pPr>
            <a:r>
              <a:rPr b="1" dirty="0" sz="2400" lang="en-US">
                <a:latin typeface="Calibri" panose="020F0502020204030204" pitchFamily="34" charset="0"/>
                <a:cs typeface="Calibri" panose="020F0502020204030204" pitchFamily="34" charset="0"/>
              </a:rPr>
              <a:t>5) Complete the sentences using could, couldn’t or managed to.</a:t>
            </a:r>
          </a:p>
          <a:p>
            <a:pPr indent="0" marL="0">
              <a:buNone/>
            </a:pPr>
            <a:r>
              <a:rPr dirty="0" sz="2400" lang="en-US">
                <a:latin typeface="Calibri" panose="020F0502020204030204" pitchFamily="34" charset="0"/>
                <a:cs typeface="Calibri" panose="020F0502020204030204" pitchFamily="34" charset="0"/>
              </a:rPr>
              <a:t>1 My grandfather travelled a lot. He      could                      speak five languages.</a:t>
            </a:r>
          </a:p>
          <a:p>
            <a:pPr indent="0" marL="0">
              <a:buNone/>
            </a:pPr>
            <a:r>
              <a:rPr dirty="0" sz="2400" lang="en-US">
                <a:latin typeface="Calibri" panose="020F0502020204030204" pitchFamily="34" charset="0"/>
                <a:cs typeface="Calibri" panose="020F0502020204030204" pitchFamily="34" charset="0"/>
              </a:rPr>
              <a:t>2 I looked everywhere for the book, but I          couldn’t                             find it.</a:t>
            </a:r>
          </a:p>
          <a:p>
            <a:pPr indent="0" marL="0">
              <a:buNone/>
            </a:pPr>
            <a:r>
              <a:rPr dirty="0" sz="2400" lang="en-US">
                <a:latin typeface="Calibri" panose="020F0502020204030204" pitchFamily="34" charset="0"/>
                <a:cs typeface="Calibri" panose="020F0502020204030204" pitchFamily="34" charset="0"/>
              </a:rPr>
              <a:t>3 They didn’t want to come with us at first, but we  managed to       persuade them.</a:t>
            </a:r>
          </a:p>
          <a:p>
            <a:pPr indent="0" marL="0">
              <a:buNone/>
            </a:pPr>
            <a:r>
              <a:rPr dirty="0" sz="2400" lang="en-US">
                <a:latin typeface="Calibri" panose="020F0502020204030204" pitchFamily="34" charset="0"/>
                <a:cs typeface="Calibri" panose="020F0502020204030204" pitchFamily="34" charset="0"/>
              </a:rPr>
              <a:t>4 Jessica had hurt her foot and                                                                       walk very well.</a:t>
            </a:r>
          </a:p>
          <a:p>
            <a:pPr indent="0" marL="0">
              <a:buNone/>
            </a:pPr>
            <a:r>
              <a:rPr dirty="0" sz="2400" lang="en-US">
                <a:latin typeface="Calibri" panose="020F0502020204030204" pitchFamily="34" charset="0"/>
                <a:cs typeface="Calibri" panose="020F0502020204030204" pitchFamily="34" charset="0"/>
              </a:rPr>
              <a:t>5 There was a small fire in the kitchen, but fortunately I                                          put it out.</a:t>
            </a:r>
          </a:p>
          <a:p>
            <a:pPr indent="0" marL="0">
              <a:buNone/>
            </a:pPr>
            <a:r>
              <a:rPr dirty="0" sz="2400" lang="en-US">
                <a:latin typeface="Calibri" panose="020F0502020204030204" pitchFamily="34" charset="0"/>
                <a:cs typeface="Calibri" panose="020F0502020204030204" pitchFamily="34" charset="0"/>
              </a:rPr>
              <a:t>6 The walls were thin and I                                           hear people talking in the next room.</a:t>
            </a:r>
          </a:p>
          <a:p>
            <a:pPr indent="0" marL="0">
              <a:buNone/>
            </a:pPr>
            <a:r>
              <a:rPr dirty="0" sz="2400" lang="en-US">
                <a:latin typeface="Calibri" panose="020F0502020204030204" pitchFamily="34" charset="0"/>
                <a:cs typeface="Calibri" panose="020F0502020204030204" pitchFamily="34" charset="0"/>
              </a:rPr>
              <a:t>7 I ran my first marathon recently. It was very hard, but I                                            finish.</a:t>
            </a:r>
          </a:p>
          <a:p>
            <a:pPr indent="0" marL="0">
              <a:buNone/>
            </a:pPr>
            <a:r>
              <a:rPr dirty="0" sz="2400" lang="en-US">
                <a:latin typeface="Calibri" panose="020F0502020204030204" pitchFamily="34" charset="0"/>
                <a:cs typeface="Calibri" panose="020F0502020204030204" pitchFamily="34" charset="0"/>
              </a:rPr>
              <a:t>8 My grandmother loved music. She                                             play the piano very well.</a:t>
            </a:r>
          </a:p>
          <a:p>
            <a:pPr indent="0" marL="0">
              <a:buNone/>
            </a:pPr>
            <a:r>
              <a:rPr dirty="0" sz="2400" lang="en-US">
                <a:latin typeface="Calibri" panose="020F0502020204030204" pitchFamily="34" charset="0"/>
                <a:cs typeface="Calibri" panose="020F0502020204030204" pitchFamily="34" charset="0"/>
              </a:rPr>
              <a:t>9 We wanted to go to the concert, but we                                                             get tickets.</a:t>
            </a:r>
          </a:p>
          <a:p>
            <a:pPr indent="0" marL="0">
              <a:buNone/>
            </a:pPr>
            <a:r>
              <a:rPr dirty="0" sz="2400" lang="en-US">
                <a:latin typeface="Calibri" panose="020F0502020204030204" pitchFamily="34" charset="0"/>
                <a:cs typeface="Calibri" panose="020F0502020204030204" pitchFamily="34" charset="0"/>
              </a:rPr>
              <a:t>10 A girl fell into the river, but some people                        pull her out. She’s all right now</a:t>
            </a:r>
            <a:r>
              <a:rPr dirty="0" sz="2400" lang="en-US" smtClean="0">
                <a:latin typeface="Calibri" panose="020F0502020204030204" pitchFamily="34" charset="0"/>
                <a:cs typeface="Calibri" panose="020F0502020204030204" pitchFamily="34" charset="0"/>
              </a:rPr>
              <a:t>.</a:t>
            </a:r>
            <a:endParaRPr dirty="0" sz="2400" lang="en-US">
              <a:latin typeface="Calibri" panose="020F0502020204030204" pitchFamily="34" charset="0"/>
              <a:cs typeface="Calibri" panose="020F0502020204030204" pitchFamily="34" charset="0"/>
            </a:endParaRPr>
          </a:p>
          <a:p>
            <a:endParaRPr dirty="0" lang="uk-UA"/>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31" name=""/>
        <p:cNvGrpSpPr/>
        <p:nvPr/>
      </p:nvGrpSpPr>
      <p:grpSpPr>
        <a:xfrm>
          <a:off x="0" y="0"/>
          <a:ext cx="0" cy="0"/>
          <a:chOff x="0" y="0"/>
          <a:chExt cx="0" cy="0"/>
        </a:xfrm>
      </p:grpSpPr>
      <p:sp>
        <p:nvSpPr>
          <p:cNvPr id="1048592" name="Заголовок 1"/>
          <p:cNvSpPr>
            <a:spLocks noGrp="1"/>
          </p:cNvSpPr>
          <p:nvPr>
            <p:ph type="title"/>
          </p:nvPr>
        </p:nvSpPr>
        <p:spPr/>
        <p:txBody>
          <a:bodyPr/>
          <a:p>
            <a:r>
              <a:rPr lang="uk-UA" noProof="1">
                <a:latin typeface="Calibri" panose="020F0502020204030204" pitchFamily="34" charset="0"/>
                <a:cs typeface="Calibri" panose="020F0502020204030204" pitchFamily="34" charset="0"/>
              </a:rPr>
              <a:t>Атестація 1 (16 годин)</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Практичне </a:t>
            </a:r>
            <a:r>
              <a:rPr lang="uk-UA" noProof="1">
                <a:latin typeface="Calibri" panose="020F0502020204030204" pitchFamily="34" charset="0"/>
                <a:cs typeface="Calibri" panose="020F0502020204030204" pitchFamily="34" charset="0"/>
              </a:rPr>
              <a:t>заняття </a:t>
            </a:r>
            <a:r>
              <a:rPr lang="uk-UA" noProof="1" smtClean="0">
                <a:latin typeface="Calibri" panose="020F0502020204030204" pitchFamily="34" charset="0"/>
                <a:cs typeface="Calibri" panose="020F0502020204030204" pitchFamily="34" charset="0"/>
              </a:rPr>
              <a:t>5(2 </a:t>
            </a:r>
            <a:r>
              <a:rPr lang="uk-UA" noProof="1">
                <a:latin typeface="Calibri" panose="020F0502020204030204" pitchFamily="34" charset="0"/>
                <a:cs typeface="Calibri" panose="020F0502020204030204" pitchFamily="34" charset="0"/>
              </a:rPr>
              <a:t>год.)</a:t>
            </a:r>
            <a:endParaRPr dirty="0" lang="uk-UA"/>
          </a:p>
        </p:txBody>
      </p:sp>
      <p:sp>
        <p:nvSpPr>
          <p:cNvPr id="1048593" name="Объект 2"/>
          <p:cNvSpPr>
            <a:spLocks noGrp="1"/>
          </p:cNvSpPr>
          <p:nvPr>
            <p:ph idx="1"/>
          </p:nvPr>
        </p:nvSpPr>
        <p:spPr>
          <a:xfrm>
            <a:off x="253511" y="2505807"/>
            <a:ext cx="11684977" cy="3886200"/>
          </a:xfrm>
        </p:spPr>
        <p:txBody>
          <a:bodyPr>
            <a:normAutofit fontScale="94444"/>
          </a:bodyPr>
          <a:p>
            <a:pPr indent="0" marL="0">
              <a:buNone/>
            </a:pPr>
            <a:r>
              <a:rPr b="1" dirty="0" lang="en-US" smtClean="0">
                <a:latin typeface="Calibri" panose="020F0502020204030204" pitchFamily="34" charset="0"/>
                <a:cs typeface="Calibri" panose="020F0502020204030204" pitchFamily="34" charset="0"/>
              </a:rPr>
              <a:t>Topic </a:t>
            </a:r>
            <a:r>
              <a:rPr b="1" dirty="0" lang="uk-UA">
                <a:latin typeface="Calibri" panose="020F0502020204030204" pitchFamily="34" charset="0"/>
                <a:cs typeface="Calibri" panose="020F0502020204030204" pitchFamily="34" charset="0"/>
              </a:rPr>
              <a:t>«</a:t>
            </a:r>
            <a:r>
              <a:rPr b="1" dirty="0" lang="en-US">
                <a:latin typeface="Calibri" panose="020F0502020204030204" pitchFamily="34" charset="0"/>
                <a:cs typeface="Calibri" panose="020F0502020204030204" pitchFamily="34" charset="0"/>
              </a:rPr>
              <a:t>Different Types of Business.  History of electrical engineering</a:t>
            </a:r>
            <a:r>
              <a:rPr b="1" dirty="0" lang="uk-UA">
                <a:latin typeface="Calibri" panose="020F0502020204030204" pitchFamily="34" charset="0"/>
                <a:cs typeface="Calibri" panose="020F0502020204030204" pitchFamily="34" charset="0"/>
              </a:rPr>
              <a:t>. </a:t>
            </a:r>
            <a:r>
              <a:rPr b="1" dirty="0" lang="en-US">
                <a:latin typeface="Calibri" panose="020F0502020204030204" pitchFamily="34" charset="0"/>
                <a:cs typeface="Calibri" panose="020F0502020204030204" pitchFamily="34" charset="0"/>
              </a:rPr>
              <a:t>Direct and Reported </a:t>
            </a:r>
            <a:r>
              <a:rPr b="1" dirty="0" lang="en-US" err="1">
                <a:latin typeface="Calibri" panose="020F0502020204030204" pitchFamily="34" charset="0"/>
                <a:cs typeface="Calibri" panose="020F0502020204030204" pitchFamily="34" charset="0"/>
              </a:rPr>
              <a:t>Speech.Modal</a:t>
            </a:r>
            <a:r>
              <a:rPr b="1" dirty="0" lang="en-US">
                <a:latin typeface="Calibri" panose="020F0502020204030204" pitchFamily="34" charset="0"/>
                <a:cs typeface="Calibri" panose="020F0502020204030204" pitchFamily="34" charset="0"/>
              </a:rPr>
              <a:t> verbs 1. » Grammar </a:t>
            </a:r>
            <a:r>
              <a:rPr b="1" dirty="0" lang="en-US" smtClean="0">
                <a:latin typeface="Calibri" panose="020F0502020204030204" pitchFamily="34" charset="0"/>
                <a:cs typeface="Calibri" panose="020F0502020204030204" pitchFamily="34" charset="0"/>
              </a:rPr>
              <a:t>revision</a:t>
            </a:r>
            <a:endParaRPr b="1" dirty="0" lang="uk-UA" smtClean="0">
              <a:latin typeface="Calibri" panose="020F0502020204030204" pitchFamily="34" charset="0"/>
              <a:cs typeface="Calibri" panose="020F0502020204030204" pitchFamily="34" charset="0"/>
            </a:endParaRPr>
          </a:p>
          <a:p>
            <a:pPr indent="0" marL="0">
              <a:buNone/>
            </a:pP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Objectives: </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learn new vocabulary;</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practice grammar structures;</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enable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talk and write on the topic;</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a:t>
            </a:r>
            <a:r>
              <a:rPr dirty="0" lang="en-US" err="1">
                <a:latin typeface="Calibri" panose="020F0502020204030204" pitchFamily="34" charset="0"/>
                <a:cs typeface="Calibri" panose="020F0502020204030204" pitchFamily="34" charset="0"/>
              </a:rPr>
              <a:t>instil</a:t>
            </a:r>
            <a:r>
              <a:rPr dirty="0" lang="en-US">
                <a:latin typeface="Calibri" panose="020F0502020204030204" pitchFamily="34" charset="0"/>
                <a:cs typeface="Calibri" panose="020F0502020204030204" pitchFamily="34" charset="0"/>
              </a:rPr>
              <a:t> the idea that learning languages is necessary and essential;</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encourage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go on learning English at the next level;</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lay the foundations for future study in terms to basic structures, lexis, language functions and basic </a:t>
            </a:r>
            <a:r>
              <a:rPr dirty="0" lang="en-US" smtClean="0">
                <a:latin typeface="Calibri" panose="020F0502020204030204" pitchFamily="34" charset="0"/>
                <a:cs typeface="Calibri" panose="020F0502020204030204" pitchFamily="34" charset="0"/>
              </a:rPr>
              <a:t>study</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32" name=""/>
        <p:cNvGrpSpPr/>
        <p:nvPr/>
      </p:nvGrpSpPr>
      <p:grpSpPr>
        <a:xfrm>
          <a:off x="0" y="0"/>
          <a:ext cx="0" cy="0"/>
          <a:chOff x="0" y="0"/>
          <a:chExt cx="0" cy="0"/>
        </a:xfrm>
      </p:grpSpPr>
      <p:sp>
        <p:nvSpPr>
          <p:cNvPr id="1048594" name="Объект 2"/>
          <p:cNvSpPr>
            <a:spLocks noGrp="1"/>
          </p:cNvSpPr>
          <p:nvPr>
            <p:ph idx="1"/>
          </p:nvPr>
        </p:nvSpPr>
        <p:spPr>
          <a:xfrm>
            <a:off x="0" y="0"/>
            <a:ext cx="12192000" cy="6858000"/>
          </a:xfrm>
        </p:spPr>
        <p:txBody>
          <a:bodyPr bIns="720000" lIns="720000" rIns="720000" tIns="720000">
            <a:noAutofit/>
          </a:bodyPr>
          <a:p>
            <a:pPr indent="0" marL="0">
              <a:spcBef>
                <a:spcPts val="0"/>
              </a:spcBef>
              <a:buNone/>
            </a:pPr>
            <a:r>
              <a:rPr b="1" dirty="0" lang="en-US" err="1">
                <a:latin typeface="Calibri" panose="020F0502020204030204" pitchFamily="34" charset="0"/>
                <a:cs typeface="Calibri" panose="020F0502020204030204" pitchFamily="34" charset="0"/>
              </a:rPr>
              <a:t>Хід</a:t>
            </a:r>
            <a:r>
              <a:rPr b="1" dirty="0" lang="en-US">
                <a:latin typeface="Calibri" panose="020F0502020204030204" pitchFamily="34" charset="0"/>
                <a:cs typeface="Calibri" panose="020F0502020204030204" pitchFamily="34" charset="0"/>
              </a:rPr>
              <a:t> </a:t>
            </a:r>
            <a:r>
              <a:rPr b="1" dirty="0" lang="en-US" err="1">
                <a:latin typeface="Calibri" panose="020F0502020204030204" pitchFamily="34" charset="0"/>
                <a:cs typeface="Calibri" panose="020F0502020204030204" pitchFamily="34" charset="0"/>
              </a:rPr>
              <a:t>заняття</a:t>
            </a:r>
            <a:r>
              <a:rPr b="1" dirty="0" lang="en-US">
                <a:latin typeface="Calibri" panose="020F0502020204030204" pitchFamily="34" charset="0"/>
                <a:cs typeface="Calibri" panose="020F0502020204030204" pitchFamily="34" charset="0"/>
              </a:rPr>
              <a:t> (Procedure</a:t>
            </a:r>
            <a:r>
              <a:rPr b="1"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spcBef>
                <a:spcPts val="0"/>
              </a:spcBef>
              <a:buNone/>
            </a:pPr>
            <a:r>
              <a:rPr dirty="0" lang="en-US">
                <a:latin typeface="Calibri" panose="020F0502020204030204" pitchFamily="34" charset="0"/>
                <a:cs typeface="Calibri" panose="020F0502020204030204" pitchFamily="34" charset="0"/>
              </a:rPr>
              <a:t>1.Learn the new words and word combinations.</a:t>
            </a:r>
          </a:p>
          <a:p>
            <a:pPr indent="0" marL="0">
              <a:spcBef>
                <a:spcPts val="0"/>
              </a:spcBef>
              <a:buNone/>
            </a:pPr>
            <a:r>
              <a:rPr dirty="0" lang="en-US">
                <a:latin typeface="Calibri" panose="020F0502020204030204" pitchFamily="34" charset="0"/>
                <a:cs typeface="Calibri" panose="020F0502020204030204" pitchFamily="34" charset="0"/>
              </a:rPr>
              <a:t>2.Make some questions on the text.</a:t>
            </a:r>
          </a:p>
          <a:p>
            <a:pPr indent="0" marL="0">
              <a:spcBef>
                <a:spcPts val="0"/>
              </a:spcBef>
              <a:buNone/>
            </a:pPr>
            <a:r>
              <a:rPr dirty="0" lang="en-US">
                <a:latin typeface="Calibri" panose="020F0502020204030204" pitchFamily="34" charset="0"/>
                <a:cs typeface="Calibri" panose="020F0502020204030204" pitchFamily="34" charset="0"/>
              </a:rPr>
              <a:t>3.Read the text and translate into Ukrainian in the written form.</a:t>
            </a:r>
          </a:p>
          <a:p>
            <a:pPr indent="0" marL="0">
              <a:spcBef>
                <a:spcPts val="0"/>
              </a:spcBef>
              <a:buNone/>
            </a:pPr>
            <a:r>
              <a:rPr dirty="0" lang="en-US">
                <a:latin typeface="Calibri" panose="020F0502020204030204" pitchFamily="34" charset="0"/>
                <a:cs typeface="Calibri" panose="020F0502020204030204" pitchFamily="34" charset="0"/>
              </a:rPr>
              <a:t>4. Make summery of the text in English.</a:t>
            </a:r>
          </a:p>
          <a:p>
            <a:pPr indent="0" marL="0">
              <a:spcBef>
                <a:spcPts val="0"/>
              </a:spcBef>
              <a:buNone/>
            </a:pPr>
            <a:endParaRPr dirty="0" lang="en-US">
              <a:latin typeface="Calibri" panose="020F0502020204030204" pitchFamily="34" charset="0"/>
              <a:cs typeface="Calibri" panose="020F0502020204030204" pitchFamily="34" charset="0"/>
            </a:endParaRPr>
          </a:p>
          <a:p>
            <a:pPr indent="0" marL="0">
              <a:spcBef>
                <a:spcPts val="0"/>
              </a:spcBef>
              <a:buNone/>
            </a:pPr>
            <a:r>
              <a:rPr dirty="0" lang="en-US">
                <a:latin typeface="Calibri" panose="020F0502020204030204" pitchFamily="34" charset="0"/>
                <a:cs typeface="Calibri" panose="020F0502020204030204" pitchFamily="34" charset="0"/>
              </a:rPr>
              <a:t>One of the most obvious ways in which businesses differ is their size. Most of us know some businesses that are very small – one- person businesses or micro-businesses of fewer than five people. Examples may include</a:t>
            </a:r>
          </a:p>
          <a:p>
            <a:pPr indent="0" marL="0">
              <a:spcBef>
                <a:spcPts val="0"/>
              </a:spcBef>
              <a:buNone/>
            </a:pPr>
            <a:r>
              <a:rPr dirty="0" lang="en-US">
                <a:latin typeface="Calibri" panose="020F0502020204030204" pitchFamily="34" charset="0"/>
                <a:cs typeface="Calibri" panose="020F0502020204030204" pitchFamily="34" charset="0"/>
              </a:rPr>
              <a:t>a single person running, for example, a web design company, a hairdresser’s or a small catering business, or a small retailer, such as a craft shop or a florist, employing just one or two other people. Small and medium-sized enterprises actually make up over 90% of the number of businesses in most countries (although they do not employ over 90% of all employees or make over 90% of all business deals). At the other end of the scale are businesses that are very large – multinational corporations employing thousands of people and operating in many different countries. We are familiar with at least the names of some, such as Microsoft, Samsung, Siemens, Renault, and many more both well-known and less well-known large corporations.</a:t>
            </a:r>
          </a:p>
          <a:p>
            <a:pPr indent="0" marL="0">
              <a:spcBef>
                <a:spcPts val="0"/>
              </a:spcBef>
              <a:buNone/>
            </a:pPr>
            <a:r>
              <a:rPr dirty="0" lang="en-US">
                <a:latin typeface="Calibri" panose="020F0502020204030204" pitchFamily="34" charset="0"/>
                <a:cs typeface="Calibri" panose="020F0502020204030204" pitchFamily="34" charset="0"/>
              </a:rPr>
              <a:t>It is less obvious how we should measure the size of a business. There are several different measurements available, not all of which are suitable for measuring the size of all types of business. For example, measuring a business’s size on the basis of how much profit it makes assumes that it is a for-profit enterprise. Measuring the stock market value of a business assumes that its shares are traded on the stock market, which is by no means true for all businesses. Two measures that are applicable to nearly all businesses are number of employees and annual turnover, that is the total value of sales made over the period of a year.</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33" name=""/>
        <p:cNvGrpSpPr/>
        <p:nvPr/>
      </p:nvGrpSpPr>
      <p:grpSpPr>
        <a:xfrm>
          <a:off x="0" y="0"/>
          <a:ext cx="0" cy="0"/>
          <a:chOff x="0" y="0"/>
          <a:chExt cx="0" cy="0"/>
        </a:xfrm>
      </p:grpSpPr>
      <p:sp>
        <p:nvSpPr>
          <p:cNvPr id="1048595" name="Объект 2"/>
          <p:cNvSpPr>
            <a:spLocks noGrp="1"/>
          </p:cNvSpPr>
          <p:nvPr>
            <p:ph idx="1"/>
          </p:nvPr>
        </p:nvSpPr>
        <p:spPr>
          <a:xfrm>
            <a:off x="0" y="0"/>
            <a:ext cx="12192000" cy="6858000"/>
          </a:xfrm>
        </p:spPr>
        <p:txBody>
          <a:bodyPr bIns="360000" lIns="720000" rIns="720000" tIns="360000">
            <a:noAutofit/>
          </a:bodyPr>
          <a:p>
            <a:pPr algn="just" indent="0" marL="0">
              <a:spcBef>
                <a:spcPts val="0"/>
              </a:spcBef>
              <a:buNone/>
            </a:pPr>
            <a:r>
              <a:rPr dirty="0" sz="1900" lang="en-US">
                <a:latin typeface="Calibri" panose="020F0502020204030204" pitchFamily="34" charset="0"/>
                <a:cs typeface="Calibri" panose="020F0502020204030204" pitchFamily="34" charset="0"/>
              </a:rPr>
              <a:t>These two measurements are not always in accord with each other: there are some businesses with very few employees that nonetheless produce quite a large annual turnover. For example, a single person trading shares on the stock market could make a very large turnover in a year if they were very successful. The European Commission uses a combination of numbers of employees and turnover to define the size of a business:</a:t>
            </a:r>
          </a:p>
          <a:p>
            <a:pPr algn="just" indent="0" marL="0">
              <a:spcBef>
                <a:spcPts val="0"/>
              </a:spcBef>
              <a:buNone/>
            </a:pPr>
            <a:r>
              <a:rPr dirty="0" sz="1900" lang="en-US">
                <a:latin typeface="Calibri" panose="020F0502020204030204" pitchFamily="34" charset="0"/>
                <a:cs typeface="Calibri" panose="020F0502020204030204" pitchFamily="34" charset="0"/>
              </a:rPr>
              <a:t>• Large enterprises employ 250 people or more and have an annual turnover of more than €50 million.</a:t>
            </a:r>
          </a:p>
          <a:p>
            <a:pPr algn="just" indent="0" marL="0">
              <a:spcBef>
                <a:spcPts val="0"/>
              </a:spcBef>
              <a:buNone/>
            </a:pPr>
            <a:r>
              <a:rPr dirty="0" sz="1900" lang="en-US">
                <a:latin typeface="Calibri" panose="020F0502020204030204" pitchFamily="34" charset="0"/>
                <a:cs typeface="Calibri" panose="020F0502020204030204" pitchFamily="34" charset="0"/>
              </a:rPr>
              <a:t>• Medium-sized enterprises employ fewer than 250 people and have an annual turnover of no more than €50 million.</a:t>
            </a:r>
          </a:p>
          <a:p>
            <a:pPr algn="just" indent="0" marL="0">
              <a:spcBef>
                <a:spcPts val="0"/>
              </a:spcBef>
              <a:buNone/>
            </a:pPr>
            <a:r>
              <a:rPr dirty="0" sz="1900" lang="en-US">
                <a:latin typeface="Calibri" panose="020F0502020204030204" pitchFamily="34" charset="0"/>
                <a:cs typeface="Calibri" panose="020F0502020204030204" pitchFamily="34" charset="0"/>
              </a:rPr>
              <a:t>• Small enterprises employ fewer than 50 people and have an annual turnover of no more than €10 million.</a:t>
            </a:r>
          </a:p>
          <a:p>
            <a:pPr algn="just" indent="0" marL="0">
              <a:spcBef>
                <a:spcPts val="0"/>
              </a:spcBef>
              <a:buNone/>
            </a:pPr>
            <a:r>
              <a:rPr dirty="0" sz="1900" lang="en-US">
                <a:latin typeface="Calibri" panose="020F0502020204030204" pitchFamily="34" charset="0"/>
                <a:cs typeface="Calibri" panose="020F0502020204030204" pitchFamily="34" charset="0"/>
              </a:rPr>
              <a:t>• Microenterprises employ fewer than 10 people and have an annual turnover of no more than €2 million.</a:t>
            </a:r>
          </a:p>
          <a:p>
            <a:pPr algn="just" indent="0" marL="0">
              <a:spcBef>
                <a:spcPts val="0"/>
              </a:spcBef>
              <a:buNone/>
            </a:pPr>
            <a:r>
              <a:rPr dirty="0" sz="1900" lang="en-US">
                <a:latin typeface="Calibri" panose="020F0502020204030204" pitchFamily="34" charset="0"/>
                <a:cs typeface="Calibri" panose="020F0502020204030204" pitchFamily="34" charset="0"/>
              </a:rPr>
              <a:t>Businesses with fewer than 250 employees are often collectively classified as small and medium-sized enterprises (SMEs).</a:t>
            </a:r>
          </a:p>
          <a:p>
            <a:pPr algn="just" indent="0" marL="0">
              <a:spcBef>
                <a:spcPts val="0"/>
              </a:spcBef>
              <a:buNone/>
            </a:pPr>
            <a:r>
              <a:rPr dirty="0" sz="1900" lang="en-US">
                <a:latin typeface="Calibri" panose="020F0502020204030204" pitchFamily="34" charset="0"/>
                <a:cs typeface="Calibri" panose="020F0502020204030204" pitchFamily="34" charset="0"/>
              </a:rPr>
              <a:t>In some ways the challenges for small and for large businesses are not so different. All businesses need to make sure they offer goods or services that people want to buy, that they have enough income to cover their costs and something left over, and that people working for them are motivated, well qualified and work well together. In other ways, however, small businesses operate very differently from large businesses.</a:t>
            </a:r>
          </a:p>
          <a:p>
            <a:pPr algn="just" indent="0" marL="0">
              <a:spcBef>
                <a:spcPts val="0"/>
              </a:spcBef>
              <a:buNone/>
            </a:pPr>
            <a:r>
              <a:rPr dirty="0" sz="1900" lang="en-US">
                <a:latin typeface="Calibri" panose="020F0502020204030204" pitchFamily="34" charset="0"/>
                <a:cs typeface="Calibri" panose="020F0502020204030204" pitchFamily="34" charset="0"/>
              </a:rPr>
              <a:t>• Small businesses are often owned and managed by the same person. This ‘owner-manager’ may be the founder of the business, or sometimes a relative, perhaps a son or daughter of the founder. Owner-managers are often more emotionally involved in their business than the managers of large enterprises owned by anonymous shareholders. Because of the small size, managers are often very closely involved in the day-to-day running of the business. They also tend to know many – often all – employees personally.</a:t>
            </a:r>
            <a:endParaRPr dirty="0" sz="1900" lang="uk-UA">
              <a:latin typeface="Calibri" panose="020F0502020204030204" pitchFamily="34" charset="0"/>
              <a:cs typeface="Calibri" panose="020F0502020204030204"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34" name=""/>
        <p:cNvGrpSpPr/>
        <p:nvPr/>
      </p:nvGrpSpPr>
      <p:grpSpPr>
        <a:xfrm>
          <a:off x="0" y="0"/>
          <a:ext cx="0" cy="0"/>
          <a:chOff x="0" y="0"/>
          <a:chExt cx="0" cy="0"/>
        </a:xfrm>
      </p:grpSpPr>
      <p:sp>
        <p:nvSpPr>
          <p:cNvPr id="1048596" name="Объект 2"/>
          <p:cNvSpPr>
            <a:spLocks noGrp="1"/>
          </p:cNvSpPr>
          <p:nvPr>
            <p:ph idx="1"/>
          </p:nvPr>
        </p:nvSpPr>
        <p:spPr>
          <a:xfrm>
            <a:off x="0" y="0"/>
            <a:ext cx="12192000" cy="6858000"/>
          </a:xfrm>
        </p:spPr>
        <p:txBody>
          <a:bodyPr bIns="720000" lIns="720000" rIns="720000" tIns="720000">
            <a:normAutofit fontScale="88889" lnSpcReduction="20000"/>
          </a:bodyPr>
          <a:p>
            <a:pPr algn="just" indent="0" marL="0">
              <a:spcBef>
                <a:spcPts val="0"/>
              </a:spcBef>
              <a:buNone/>
            </a:pPr>
            <a:r>
              <a:rPr dirty="0" lang="en-US">
                <a:latin typeface="Calibri" panose="020F0502020204030204" pitchFamily="34" charset="0"/>
                <a:cs typeface="Calibri" panose="020F0502020204030204" pitchFamily="34" charset="0"/>
              </a:rPr>
              <a:t>This is different in a large business, where top managers cannot possibly know all their employees personally. It also often makes for a different, more personal management style.</a:t>
            </a:r>
          </a:p>
          <a:p>
            <a:pPr algn="just" indent="0" marL="0">
              <a:spcBef>
                <a:spcPts val="0"/>
              </a:spcBef>
              <a:buNone/>
            </a:pPr>
            <a:r>
              <a:rPr dirty="0" lang="en-US">
                <a:latin typeface="Calibri" panose="020F0502020204030204" pitchFamily="34" charset="0"/>
                <a:cs typeface="Calibri" panose="020F0502020204030204" pitchFamily="34" charset="0"/>
              </a:rPr>
              <a:t> •Small businesses have flatter hierarchies. In a small </a:t>
            </a:r>
            <a:r>
              <a:rPr dirty="0" lang="en-US" err="1">
                <a:latin typeface="Calibri" panose="020F0502020204030204" pitchFamily="34" charset="0"/>
                <a:cs typeface="Calibri" panose="020F0502020204030204" pitchFamily="34" charset="0"/>
              </a:rPr>
              <a:t>organisation</a:t>
            </a:r>
            <a:r>
              <a:rPr dirty="0" lang="en-US">
                <a:latin typeface="Calibri" panose="020F0502020204030204" pitchFamily="34" charset="0"/>
                <a:cs typeface="Calibri" panose="020F0502020204030204" pitchFamily="34" charset="0"/>
              </a:rPr>
              <a:t> there is no need for many layers of management. In a very small business, it may be just the ‘boss’ and a number of employees. Again, this tends to make for more informal management styles. It can also be useful in terms of innovation, as people across the business can find it easier to work with each other and new ideas can be developed and implemented more quickly than in larger </a:t>
            </a:r>
            <a:r>
              <a:rPr dirty="0" lang="en-US" err="1">
                <a:latin typeface="Calibri" panose="020F0502020204030204" pitchFamily="34" charset="0"/>
                <a:cs typeface="Calibri" panose="020F0502020204030204" pitchFamily="34" charset="0"/>
              </a:rPr>
              <a:t>organisations</a:t>
            </a:r>
            <a:r>
              <a:rPr dirty="0" lang="en-US">
                <a:latin typeface="Calibri" panose="020F0502020204030204" pitchFamily="34" charset="0"/>
                <a:cs typeface="Calibri" panose="020F0502020204030204" pitchFamily="34" charset="0"/>
              </a:rPr>
              <a:t>, which are often more bureaucratic. This is one reason why many innovations come out of small businesses (often new ones) rather than larger ones, although this is of course not always so.</a:t>
            </a:r>
          </a:p>
          <a:p>
            <a:pPr algn="just" indent="0" marL="0">
              <a:spcBef>
                <a:spcPts val="0"/>
              </a:spcBef>
              <a:buNone/>
            </a:pPr>
            <a:r>
              <a:rPr dirty="0" lang="en-US">
                <a:latin typeface="Calibri" panose="020F0502020204030204" pitchFamily="34" charset="0"/>
                <a:cs typeface="Calibri" panose="020F0502020204030204" pitchFamily="34" charset="0"/>
              </a:rPr>
              <a:t>• Smaller businesses often have more limited financial resources. They need to be very careful how they spend their money and that they have enough money coming in each month to pay staff and all their bills. This also means that they sometimes do not have the money to make further investments, even if these investments would repay themselves in a relatively short period of time by saving costs (e.g. investment in new, energy-efficient machinery) or bringing in more money (e.g. investment in product development to attract more customers).</a:t>
            </a:r>
          </a:p>
          <a:p>
            <a:pPr algn="just" indent="0" marL="0">
              <a:spcBef>
                <a:spcPts val="0"/>
              </a:spcBef>
              <a:buNone/>
            </a:pPr>
            <a:r>
              <a:rPr dirty="0" lang="en-US">
                <a:latin typeface="Calibri" panose="020F0502020204030204" pitchFamily="34" charset="0"/>
                <a:cs typeface="Calibri" panose="020F0502020204030204" pitchFamily="34" charset="0"/>
              </a:rPr>
              <a:t>• Smaller businesses also usually have limited management resources. A single manager, or a very small management team, only has so much time to attend to all the business and the same will be true of a small number of employees. This can be a problem as it can limit a business’s ability to seek out new opportunities – for example developing new product ideas – or address new challenges – for example dealing with new competition or new business legislation – simply because nobody has time to do so.</a:t>
            </a:r>
          </a:p>
          <a:p>
            <a:pPr algn="just" indent="0" marL="0">
              <a:spcBef>
                <a:spcPts val="0"/>
              </a:spcBef>
              <a:buNone/>
            </a:pPr>
            <a:r>
              <a:rPr dirty="0" lang="en-US">
                <a:latin typeface="Calibri" panose="020F0502020204030204" pitchFamily="34" charset="0"/>
                <a:cs typeface="Calibri" panose="020F0502020204030204" pitchFamily="34" charset="0"/>
              </a:rPr>
              <a:t>There is much more that could be said about the differences between large and small businesses and also about the differences between businesses of a similar size. For the moment, it is enough to be aware that size does matter in business and management, not because bigger or smaller is better but because they pose different challenges and different opportunities</a:t>
            </a:r>
            <a:r>
              <a:rPr dirty="0" lang="en-US" smtClean="0">
                <a:latin typeface="Calibri" panose="020F0502020204030204" pitchFamily="34" charset="0"/>
                <a:cs typeface="Calibri" panose="020F0502020204030204" pitchFamily="34" charset="0"/>
              </a:rPr>
              <a:t>.</a:t>
            </a:r>
            <a:r>
              <a:rPr dirty="0" lang="uk-UA" smtClean="0">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Businesses also differ obviously by what they do</a:t>
            </a:r>
            <a:r>
              <a:rPr dirty="0" lang="en-US" smtClean="0">
                <a:latin typeface="Calibri" panose="020F0502020204030204" pitchFamily="34" charset="0"/>
                <a:cs typeface="Calibri" panose="020F0502020204030204" pitchFamily="34" charset="0"/>
              </a:rPr>
              <a:t>.</a:t>
            </a:r>
            <a:r>
              <a:rPr dirty="0" lang="uk-UA" smtClean="0">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It is very common to distinguish businesses by industry or sector.</a:t>
            </a:r>
            <a:endParaRPr dirty="0" lang="uk-UA" smtClean="0">
              <a:latin typeface="Calibri" panose="020F0502020204030204" pitchFamily="34" charset="0"/>
              <a:cs typeface="Calibri" panose="020F0502020204030204" pitchFamily="34"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35" name=""/>
        <p:cNvGrpSpPr/>
        <p:nvPr/>
      </p:nvGrpSpPr>
      <p:grpSpPr>
        <a:xfrm>
          <a:off x="0" y="0"/>
          <a:ext cx="0" cy="0"/>
          <a:chOff x="0" y="0"/>
          <a:chExt cx="0" cy="0"/>
        </a:xfrm>
      </p:grpSpPr>
      <p:sp>
        <p:nvSpPr>
          <p:cNvPr id="1048597" name="Объект 2"/>
          <p:cNvSpPr>
            <a:spLocks noGrp="1"/>
          </p:cNvSpPr>
          <p:nvPr>
            <p:ph idx="1"/>
          </p:nvPr>
        </p:nvSpPr>
        <p:spPr>
          <a:xfrm>
            <a:off x="0" y="0"/>
            <a:ext cx="12192000" cy="6858000"/>
          </a:xfrm>
        </p:spPr>
        <p:txBody>
          <a:bodyPr bIns="360000" lIns="360000" rIns="360000" tIns="360000">
            <a:normAutofit fontScale="83333" lnSpcReduction="20000"/>
          </a:bodyPr>
          <a:p>
            <a:pPr algn="just" indent="0" marL="0">
              <a:spcBef>
                <a:spcPts val="0"/>
              </a:spcBef>
              <a:buNone/>
            </a:pPr>
            <a:r>
              <a:rPr dirty="0" lang="en-US">
                <a:latin typeface="Calibri" panose="020F0502020204030204" pitchFamily="34" charset="0"/>
                <a:cs typeface="Calibri" panose="020F0502020204030204" pitchFamily="34" charset="0"/>
              </a:rPr>
              <a:t>An industry is a group of businesses that are related in terms of their main activity, for example manufacturing cars or selling groceries. Smaller industries (for example, the car manufacturing industry) can be grouped into larger industry sectors (for example, the manufacturing sector in general). An individual business is classified as belonging to a certain industry on the basis of its main activity. So, for example, a car manufacturing business may also have a small financial services arm (to provide finance to customers to help them buy a new car) but that financial services arm would probably only be about 10% of the business’s overall activity, whereas car manufacturing might be 80%. Therefore, this business would be classified as belonging to the car manufacturing industry, and not financial services.</a:t>
            </a:r>
          </a:p>
          <a:p>
            <a:pPr algn="just" indent="0" marL="0">
              <a:spcBef>
                <a:spcPts val="0"/>
              </a:spcBef>
              <a:buNone/>
            </a:pPr>
            <a:r>
              <a:rPr dirty="0" lang="en-US">
                <a:latin typeface="Calibri" panose="020F0502020204030204" pitchFamily="34" charset="0"/>
                <a:cs typeface="Calibri" panose="020F0502020204030204" pitchFamily="34" charset="0"/>
              </a:rPr>
              <a:t>Economists often distinguish three broad sectors of the economy:</a:t>
            </a:r>
          </a:p>
          <a:p>
            <a:pPr algn="just" indent="0" marL="0">
              <a:spcBef>
                <a:spcPts val="0"/>
              </a:spcBef>
              <a:buNone/>
            </a:pPr>
            <a:r>
              <a:rPr dirty="0" lang="en-US">
                <a:latin typeface="Calibri" panose="020F0502020204030204" pitchFamily="34" charset="0"/>
                <a:cs typeface="Calibri" panose="020F0502020204030204" pitchFamily="34" charset="0"/>
              </a:rPr>
              <a:t>• The primary sector involves extracting and harvesting natural products from the earth (for example, agriculture, fishing and mining).</a:t>
            </a:r>
          </a:p>
          <a:p>
            <a:pPr algn="just" indent="0" marL="0">
              <a:spcBef>
                <a:spcPts val="0"/>
              </a:spcBef>
              <a:buNone/>
            </a:pPr>
            <a:r>
              <a:rPr dirty="0" lang="en-US">
                <a:latin typeface="Calibri" panose="020F0502020204030204" pitchFamily="34" charset="0"/>
                <a:cs typeface="Calibri" panose="020F0502020204030204" pitchFamily="34" charset="0"/>
              </a:rPr>
              <a:t>• The secondary sector consists of processing (for example, the processing of food stuffs produced by agriculture), manufacturing and construction. That is to say, the secondary sector takes the products from the primary sector and does something more with them.</a:t>
            </a:r>
          </a:p>
          <a:p>
            <a:pPr algn="just" indent="0" marL="0">
              <a:spcBef>
                <a:spcPts val="0"/>
              </a:spcBef>
              <a:buNone/>
            </a:pPr>
            <a:r>
              <a:rPr dirty="0" lang="en-US">
                <a:latin typeface="Calibri" panose="020F0502020204030204" pitchFamily="34" charset="0"/>
                <a:cs typeface="Calibri" panose="020F0502020204030204" pitchFamily="34" charset="0"/>
              </a:rPr>
              <a:t>• The tertiary sector provides services, such as retail services, entertainment or financial services.</a:t>
            </a:r>
          </a:p>
          <a:p>
            <a:pPr algn="just" indent="0" marL="0">
              <a:spcBef>
                <a:spcPts val="0"/>
              </a:spcBef>
              <a:buNone/>
            </a:pPr>
            <a:r>
              <a:rPr dirty="0" lang="en-US">
                <a:latin typeface="Calibri" panose="020F0502020204030204" pitchFamily="34" charset="0"/>
                <a:cs typeface="Calibri" panose="020F0502020204030204" pitchFamily="34" charset="0"/>
              </a:rPr>
              <a:t>Some people also distinguish a fourth sector, which is made up of intellectual activities, such as education.</a:t>
            </a:r>
          </a:p>
          <a:p>
            <a:pPr algn="just" indent="0" marL="0">
              <a:spcBef>
                <a:spcPts val="0"/>
              </a:spcBef>
              <a:buNone/>
            </a:pPr>
            <a:r>
              <a:rPr dirty="0" lang="en-US">
                <a:latin typeface="Calibri" panose="020F0502020204030204" pitchFamily="34" charset="0"/>
                <a:cs typeface="Calibri" panose="020F0502020204030204" pitchFamily="34" charset="0"/>
              </a:rPr>
              <a:t>It is useful to distinguish these broad economic sectors as we can see that there will be important differences between a business operating in the primary sector and one that provides a service. Nonetheless, it would also seem obvious that there may be big differences between businesses within the same broad economic sector. A farm and a coal mine will be very different although they are both in the primary sector; and a business that makes, say, potato chips and one that builds railway tunnels will also differ along many lines. There are quite a number of different classifications of industries and some of them go into very fine detail. Some of these coding systems have been developed to help government agencies to classify industry groups; others have been developed by financial ratings agencies to help financial investment companies make investment decisions. There is no need to go into detail on any of these classification systems here. What is important, however, is to be aware that the industry a business is in will have an important influence on how that business operates. For example, the operations of a fisheries business, a manufacturing plant or a service provider such as a telesales company, will be very different in terms of complexity, the kind of technology used and the level of investment required to set it up. There are also big differences in marketing a primary agricultural product to food manufacturers and marketing a service such as, say, carpet cleaning to consumers. While a variety of businesses in different industries face similar issues in some respects, many of the particular opportunities and challenges are strongly shaped by their industry context.</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36" name=""/>
        <p:cNvGrpSpPr/>
        <p:nvPr/>
      </p:nvGrpSpPr>
      <p:grpSpPr>
        <a:xfrm>
          <a:off x="0" y="0"/>
          <a:ext cx="0" cy="0"/>
          <a:chOff x="0" y="0"/>
          <a:chExt cx="0" cy="0"/>
        </a:xfrm>
      </p:grpSpPr>
      <p:sp>
        <p:nvSpPr>
          <p:cNvPr id="1048598" name="Объект 2"/>
          <p:cNvSpPr>
            <a:spLocks noGrp="1"/>
          </p:cNvSpPr>
          <p:nvPr>
            <p:ph idx="1"/>
          </p:nvPr>
        </p:nvSpPr>
        <p:spPr>
          <a:xfrm>
            <a:off x="0" y="0"/>
            <a:ext cx="12192000" cy="6858000"/>
          </a:xfrm>
        </p:spPr>
        <p:txBody>
          <a:bodyPr bIns="360000" lIns="720000" rIns="720000" tIns="360000">
            <a:normAutofit/>
          </a:bodyPr>
          <a:p>
            <a:pPr algn="just" indent="0" marL="0">
              <a:spcBef>
                <a:spcPts val="0"/>
              </a:spcBef>
              <a:buNone/>
            </a:pPr>
            <a:r>
              <a:rPr dirty="0" lang="en-US">
                <a:latin typeface="Calibri" panose="020F0502020204030204" pitchFamily="34" charset="0"/>
                <a:cs typeface="Calibri" panose="020F0502020204030204" pitchFamily="34" charset="0"/>
              </a:rPr>
              <a:t>Businesses vary not only in size and industry but also in their ownership. Some are owned by just one person or a small group of people, some are owned by large numbers of shareholders, some are owned by charitable foundations or trusts, and some are even owned by the state. Different ownership structures overlap with different legal forms that a business can take. A business’s legal and ownership structure determines many of its legal responsibilities, including the paperwork that the owners need to complete in order to set up the business, the taxes the business has to pay, how profits from the business are distributed, and the owners’ personal responsibilities if the business makes a loss or goes bankrupt.</a:t>
            </a:r>
          </a:p>
          <a:p>
            <a:pPr algn="just" indent="0" marL="0">
              <a:spcBef>
                <a:spcPts val="0"/>
              </a:spcBef>
              <a:buNone/>
            </a:pPr>
            <a:r>
              <a:rPr dirty="0" lang="en-US">
                <a:latin typeface="Calibri" panose="020F0502020204030204" pitchFamily="34" charset="0"/>
                <a:cs typeface="Calibri" panose="020F0502020204030204" pitchFamily="34" charset="0"/>
              </a:rPr>
              <a:t>It is not necessary to go into great detail on legal forms and ownership structures here but a short overview will help you to appreciate the diversity of businesses. At the broadest level it is possible to distinguish between </a:t>
            </a:r>
            <a:r>
              <a:rPr dirty="0" lang="en-US" err="1">
                <a:latin typeface="Calibri" panose="020F0502020204030204" pitchFamily="34" charset="0"/>
                <a:cs typeface="Calibri" panose="020F0502020204030204" pitchFamily="34" charset="0"/>
              </a:rPr>
              <a:t>organisations</a:t>
            </a:r>
            <a:r>
              <a:rPr dirty="0" lang="en-US">
                <a:latin typeface="Calibri" panose="020F0502020204030204" pitchFamily="34" charset="0"/>
                <a:cs typeface="Calibri" panose="020F0502020204030204" pitchFamily="34" charset="0"/>
              </a:rPr>
              <a:t> that are owned and run by private owners, those that are owned and run by the state and those that are run by voluntary </a:t>
            </a:r>
            <a:r>
              <a:rPr dirty="0" lang="en-US" err="1">
                <a:latin typeface="Calibri" panose="020F0502020204030204" pitchFamily="34" charset="0"/>
                <a:cs typeface="Calibri" panose="020F0502020204030204" pitchFamily="34" charset="0"/>
              </a:rPr>
              <a:t>organisations</a:t>
            </a:r>
            <a:r>
              <a:rPr dirty="0" lang="en-US">
                <a:latin typeface="Calibri" panose="020F0502020204030204" pitchFamily="34" charset="0"/>
                <a:cs typeface="Calibri" panose="020F0502020204030204" pitchFamily="34" charset="0"/>
              </a:rPr>
              <a:t>. Here we will first look at different types of privately owned businesses.</a:t>
            </a:r>
          </a:p>
          <a:p>
            <a:pPr algn="just" indent="0" marL="0">
              <a:spcBef>
                <a:spcPts val="0"/>
              </a:spcBef>
              <a:buNone/>
            </a:pPr>
            <a:r>
              <a:rPr dirty="0" lang="en-US">
                <a:latin typeface="Calibri" panose="020F0502020204030204" pitchFamily="34" charset="0"/>
                <a:cs typeface="Calibri" panose="020F0502020204030204" pitchFamily="34" charset="0"/>
              </a:rPr>
              <a:t>Legal forms and ownership structures of businesses are different from country to country. In the United Kingdom the majority of businesses (but not all) are sole traders, limited companies or business partnerships.</a:t>
            </a:r>
          </a:p>
          <a:p>
            <a:pPr algn="just" indent="0" marL="0">
              <a:spcBef>
                <a:spcPts val="0"/>
              </a:spcBef>
              <a:buNone/>
            </a:pPr>
            <a:r>
              <a:rPr dirty="0" lang="en-US">
                <a:latin typeface="Calibri" panose="020F0502020204030204" pitchFamily="34" charset="0"/>
                <a:cs typeface="Calibri" panose="020F0502020204030204" pitchFamily="34" charset="0"/>
              </a:rPr>
              <a:t>A sole trader is a person who is running a business as an individual. Sole traders can keep all the business’s profits after paying tax on them but they are personally responsible for any losses the business makes (i.e. they would have to cover them out of their private money if necessary), paying the bills incurred by the business (e.g. stock or equipment), and keeping a record of all sales and expenditures. Sole traders can take on employees – the term implies that they own the business on their own, not that they must work there alone. A limited company is an </a:t>
            </a:r>
            <a:r>
              <a:rPr dirty="0" lang="en-US" err="1">
                <a:latin typeface="Calibri" panose="020F0502020204030204" pitchFamily="34" charset="0"/>
                <a:cs typeface="Calibri" panose="020F0502020204030204" pitchFamily="34" charset="0"/>
              </a:rPr>
              <a:t>organisation</a:t>
            </a:r>
            <a:r>
              <a:rPr dirty="0" lang="en-US">
                <a:latin typeface="Calibri" panose="020F0502020204030204" pitchFamily="34" charset="0"/>
                <a:cs typeface="Calibri" panose="020F0502020204030204" pitchFamily="34" charset="0"/>
              </a:rPr>
              <a:t> set up by its owners to run their business. A limited company is a legal person. Of course, a company is not a person in the sense we commonly understand it</a:t>
            </a:r>
            <a:r>
              <a:rPr dirty="0" lang="en-US" smtClean="0">
                <a:latin typeface="Calibri" panose="020F0502020204030204" pitchFamily="34" charset="0"/>
                <a:cs typeface="Calibri" panose="020F0502020204030204" pitchFamily="34" charset="0"/>
              </a:rPr>
              <a:t>.</a:t>
            </a:r>
            <a:r>
              <a:rPr dirty="0" lang="uk-UA" smtClean="0">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What the term means is that the law regards a limited company as having the same legal standing as a person, i.e. it has legal rights and obligations in itself, which are independent from the rights and obligations of its owners as individuals.</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37" name=""/>
        <p:cNvGrpSpPr/>
        <p:nvPr/>
      </p:nvGrpSpPr>
      <p:grpSpPr>
        <a:xfrm>
          <a:off x="0" y="0"/>
          <a:ext cx="0" cy="0"/>
          <a:chOff x="0" y="0"/>
          <a:chExt cx="0" cy="0"/>
        </a:xfrm>
      </p:grpSpPr>
      <p:sp>
        <p:nvSpPr>
          <p:cNvPr id="1048599" name="Объект 2"/>
          <p:cNvSpPr>
            <a:spLocks noGrp="1"/>
          </p:cNvSpPr>
          <p:nvPr>
            <p:ph idx="1"/>
          </p:nvPr>
        </p:nvSpPr>
        <p:spPr>
          <a:xfrm>
            <a:off x="0" y="0"/>
            <a:ext cx="12192000" cy="6858000"/>
          </a:xfrm>
        </p:spPr>
        <p:txBody>
          <a:bodyPr bIns="0" lIns="360000" rIns="360000" tIns="360000">
            <a:normAutofit/>
          </a:bodyPr>
          <a:p>
            <a:pPr algn="just" indent="0" marL="0">
              <a:spcBef>
                <a:spcPts val="0"/>
              </a:spcBef>
              <a:buNone/>
            </a:pPr>
            <a:r>
              <a:rPr dirty="0" lang="en-US">
                <a:latin typeface="Calibri" panose="020F0502020204030204" pitchFamily="34" charset="0"/>
                <a:cs typeface="Calibri" panose="020F0502020204030204" pitchFamily="34" charset="0"/>
              </a:rPr>
              <a:t>For example, a limited company can own property. A limited company’s finances are separate from the finances of its owners. Any profit made after taxes belongs to the company. The company can then share its profits, most commonly among all the owners. Limited companies have ‘members’, i.e. the people who own the shares. A limited company also has ‘directors’. Directors may be share owners but they don’t have to be. Shareholders’ and directors’ responsibilities for the company’s financial liabilities (such as losses or debts) are limited to the value of their shareholdings. This means that they do not have to pay out of their personal income or assets if the company runs into financial difficulties. There are two main types of limited company: private limited companies and public limited companies. The shares of public limited companies (PLCs) are traded in the stock market, where anybody can buy shares in the company if they wish to do so. Private limited companies are not traded in the stock market and other people can only buy shares in them with the approval of the current owners (for example, if they are invited to invest in the company by the current owners).</a:t>
            </a:r>
          </a:p>
          <a:p>
            <a:pPr algn="just" indent="0" marL="0">
              <a:spcBef>
                <a:spcPts val="0"/>
              </a:spcBef>
              <a:buNone/>
            </a:pPr>
            <a:r>
              <a:rPr dirty="0" lang="en-US">
                <a:latin typeface="Calibri" panose="020F0502020204030204" pitchFamily="34" charset="0"/>
                <a:cs typeface="Calibri" panose="020F0502020204030204" pitchFamily="34" charset="0"/>
              </a:rPr>
              <a:t>A business partnership is an arrangement where two or more individuals share the ownership of a business. There are two main types of partnership: general partnerships and limited partnerships. In a general partnership all partners are personally responsible for the business, meaning they are liable for any losses or debts with their personal income or wealth if necessary. In a limited partnership partners are not personally liable if the business incurs any losses or debts. Profits from a partnership are shared between the partners and each partner then pays taxes on their share. There are a lot of fine details and several possible permutations in the structure of business partnerships, which are important when setting one up but need not concern us any further here. There are some other legal ownership structures for businesses in the UK (including some different laws relating to partnerships in Scotland) but the three introduced above are the most common. Similar business ownership structures exist in many other countries although the precise legal implications can differ in important ways. Legal and ownership structures, business size and industry sector are not entirely independent of each other. For example, most sole traders tend to be small businesses, not least because a single individual rarely has the financial capacity to finance a very large business, nor the desire to be personally liable with all that they own if a large business were to run into financial troubles. </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38" name=""/>
        <p:cNvGrpSpPr/>
        <p:nvPr/>
      </p:nvGrpSpPr>
      <p:grpSpPr>
        <a:xfrm>
          <a:off x="0" y="0"/>
          <a:ext cx="0" cy="0"/>
          <a:chOff x="0" y="0"/>
          <a:chExt cx="0" cy="0"/>
        </a:xfrm>
      </p:grpSpPr>
      <p:sp>
        <p:nvSpPr>
          <p:cNvPr id="1048600" name="Объект 2"/>
          <p:cNvSpPr>
            <a:spLocks noGrp="1"/>
          </p:cNvSpPr>
          <p:nvPr>
            <p:ph idx="1"/>
          </p:nvPr>
        </p:nvSpPr>
        <p:spPr>
          <a:xfrm>
            <a:off x="0" y="0"/>
            <a:ext cx="12192000" cy="6858000"/>
          </a:xfrm>
        </p:spPr>
        <p:txBody>
          <a:bodyPr bIns="720000" lIns="720000" rIns="720000" tIns="720000">
            <a:normAutofit/>
          </a:bodyPr>
          <a:p>
            <a:pPr algn="just" indent="0" marL="0">
              <a:spcBef>
                <a:spcPts val="0"/>
              </a:spcBef>
              <a:buNone/>
            </a:pPr>
            <a:r>
              <a:rPr dirty="0" lang="en-US">
                <a:latin typeface="Calibri" panose="020F0502020204030204" pitchFamily="34" charset="0"/>
                <a:cs typeface="Calibri" panose="020F0502020204030204" pitchFamily="34" charset="0"/>
              </a:rPr>
              <a:t>Certain industry sectors require large businesses. For example, it is not viable to run a small steel works because the physical and financial investment required are so large. In other cases, industry sector and legal form are closely related. For example, law firms and some other professional service firms with more than one professional working in them in the United Kingdom are legally required to be set up as partnerships and no other ownership or legal structure is </a:t>
            </a:r>
            <a:r>
              <a:rPr dirty="0" lang="en-US" smtClean="0">
                <a:latin typeface="Calibri" panose="020F0502020204030204" pitchFamily="34" charset="0"/>
                <a:cs typeface="Calibri" panose="020F0502020204030204" pitchFamily="34" charset="0"/>
              </a:rPr>
              <a:t>permitted.</a:t>
            </a:r>
            <a:endParaRPr dirty="0" lang="uk-UA" smtClean="0">
              <a:latin typeface="Calibri" panose="020F0502020204030204" pitchFamily="34" charset="0"/>
              <a:cs typeface="Calibri" panose="020F0502020204030204" pitchFamily="34" charset="0"/>
            </a:endParaRPr>
          </a:p>
          <a:p>
            <a:pPr algn="just" indent="0" marL="0">
              <a:spcBef>
                <a:spcPts val="0"/>
              </a:spcBef>
              <a:buNone/>
            </a:pPr>
            <a:endParaRPr dirty="0" lang="en-US">
              <a:latin typeface="Calibri" panose="020F0502020204030204" pitchFamily="34" charset="0"/>
              <a:cs typeface="Calibri" panose="020F0502020204030204" pitchFamily="34" charset="0"/>
            </a:endParaRPr>
          </a:p>
          <a:p>
            <a:pPr algn="just" indent="0" marL="0">
              <a:spcBef>
                <a:spcPts val="0"/>
              </a:spcBef>
              <a:buNone/>
            </a:pPr>
            <a:r>
              <a:rPr b="1" dirty="0" lang="en-US">
                <a:latin typeface="Calibri" panose="020F0502020204030204" pitchFamily="34" charset="0"/>
                <a:cs typeface="Calibri" panose="020F0502020204030204" pitchFamily="34" charset="0"/>
              </a:rPr>
              <a:t>Discussion questions</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algn="just" indent="0" marL="0">
              <a:spcBef>
                <a:spcPts val="0"/>
              </a:spcBef>
              <a:buNone/>
            </a:pPr>
            <a:endParaRPr dirty="0" lang="en-US">
              <a:latin typeface="Calibri" panose="020F0502020204030204" pitchFamily="34" charset="0"/>
              <a:cs typeface="Calibri" panose="020F0502020204030204" pitchFamily="34" charset="0"/>
            </a:endParaRPr>
          </a:p>
          <a:p>
            <a:pPr algn="just" indent="0" marL="0">
              <a:spcBef>
                <a:spcPts val="0"/>
              </a:spcBef>
              <a:buNone/>
            </a:pPr>
            <a:r>
              <a:rPr dirty="0" lang="en-US">
                <a:latin typeface="Calibri" panose="020F0502020204030204" pitchFamily="34" charset="0"/>
                <a:cs typeface="Calibri" panose="020F0502020204030204" pitchFamily="34" charset="0"/>
              </a:rPr>
              <a:t>1. The obvious ways of business differentiation.</a:t>
            </a:r>
          </a:p>
          <a:p>
            <a:pPr algn="just" indent="0" marL="0">
              <a:spcBef>
                <a:spcPts val="0"/>
              </a:spcBef>
              <a:buNone/>
            </a:pPr>
            <a:r>
              <a:rPr dirty="0" lang="en-US">
                <a:latin typeface="Calibri" panose="020F0502020204030204" pitchFamily="34" charset="0"/>
                <a:cs typeface="Calibri" panose="020F0502020204030204" pitchFamily="34" charset="0"/>
              </a:rPr>
              <a:t>2. Classifying businesses by size.</a:t>
            </a:r>
          </a:p>
          <a:p>
            <a:pPr algn="just" indent="0" marL="0">
              <a:spcBef>
                <a:spcPts val="0"/>
              </a:spcBef>
              <a:buNone/>
            </a:pPr>
            <a:r>
              <a:rPr dirty="0" lang="en-US">
                <a:latin typeface="Calibri" panose="020F0502020204030204" pitchFamily="34" charset="0"/>
                <a:cs typeface="Calibri" panose="020F0502020204030204" pitchFamily="34" charset="0"/>
              </a:rPr>
              <a:t>3. Two measurements of the size of business.</a:t>
            </a:r>
          </a:p>
          <a:p>
            <a:pPr algn="just" indent="0" marL="0">
              <a:spcBef>
                <a:spcPts val="0"/>
              </a:spcBef>
              <a:buNone/>
            </a:pPr>
            <a:r>
              <a:rPr dirty="0" lang="en-US">
                <a:latin typeface="Calibri" panose="020F0502020204030204" pitchFamily="34" charset="0"/>
                <a:cs typeface="Calibri" panose="020F0502020204030204" pitchFamily="34" charset="0"/>
              </a:rPr>
              <a:t>4. Large enterprises.</a:t>
            </a:r>
          </a:p>
          <a:p>
            <a:pPr algn="just" indent="0" marL="0">
              <a:spcBef>
                <a:spcPts val="0"/>
              </a:spcBef>
              <a:buNone/>
            </a:pPr>
            <a:r>
              <a:rPr dirty="0" lang="en-US">
                <a:latin typeface="Calibri" panose="020F0502020204030204" pitchFamily="34" charset="0"/>
                <a:cs typeface="Calibri" panose="020F0502020204030204" pitchFamily="34" charset="0"/>
              </a:rPr>
              <a:t>5. Medium-sized enterprises.</a:t>
            </a:r>
          </a:p>
          <a:p>
            <a:pPr algn="just" indent="0" marL="0">
              <a:spcBef>
                <a:spcPts val="0"/>
              </a:spcBef>
              <a:buNone/>
            </a:pPr>
            <a:r>
              <a:rPr dirty="0" lang="en-US">
                <a:latin typeface="Calibri" panose="020F0502020204030204" pitchFamily="34" charset="0"/>
                <a:cs typeface="Calibri" panose="020F0502020204030204" pitchFamily="34" charset="0"/>
              </a:rPr>
              <a:t>6. Small enterprises.</a:t>
            </a:r>
          </a:p>
          <a:p>
            <a:pPr algn="just" indent="0" marL="0">
              <a:spcBef>
                <a:spcPts val="0"/>
              </a:spcBef>
              <a:buNone/>
            </a:pPr>
            <a:r>
              <a:rPr dirty="0" lang="en-US">
                <a:latin typeface="Calibri" panose="020F0502020204030204" pitchFamily="34" charset="0"/>
                <a:cs typeface="Calibri" panose="020F0502020204030204" pitchFamily="34" charset="0"/>
              </a:rPr>
              <a:t>7. Microenterprises.</a:t>
            </a:r>
          </a:p>
          <a:p>
            <a:pPr algn="just" indent="0" marL="0">
              <a:spcBef>
                <a:spcPts val="0"/>
              </a:spcBef>
              <a:buNone/>
            </a:pPr>
            <a:r>
              <a:rPr dirty="0" lang="en-US">
                <a:latin typeface="Calibri" panose="020F0502020204030204" pitchFamily="34" charset="0"/>
                <a:cs typeface="Calibri" panose="020F0502020204030204" pitchFamily="34" charset="0"/>
              </a:rPr>
              <a:t>8. Classifying businesses by industry sector.</a:t>
            </a:r>
          </a:p>
          <a:p>
            <a:pPr algn="just" indent="0" marL="0">
              <a:spcBef>
                <a:spcPts val="0"/>
              </a:spcBef>
              <a:buNone/>
            </a:pPr>
            <a:r>
              <a:rPr dirty="0" lang="en-US">
                <a:latin typeface="Calibri" panose="020F0502020204030204" pitchFamily="34" charset="0"/>
                <a:cs typeface="Calibri" panose="020F0502020204030204" pitchFamily="34" charset="0"/>
              </a:rPr>
              <a:t>9. The primary sector of the economy.</a:t>
            </a:r>
          </a:p>
          <a:p>
            <a:pPr algn="just" indent="0" marL="0">
              <a:spcBef>
                <a:spcPts val="0"/>
              </a:spcBef>
              <a:buNone/>
            </a:pPr>
            <a:r>
              <a:rPr dirty="0" lang="en-US">
                <a:latin typeface="Calibri" panose="020F0502020204030204" pitchFamily="34" charset="0"/>
                <a:cs typeface="Calibri" panose="020F0502020204030204" pitchFamily="34" charset="0"/>
              </a:rPr>
              <a:t>10. The secondary sector of the economy</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p:txBody>
      </p:sp>
    </p:spTree>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algn="ctr" blurRad="55880" dir="5400000" dist="15240" rotWithShape="0">
              <a:srgbClr val="000000">
                <a:alpha val="45000"/>
              </a:srgbClr>
            </a:outerShdw>
          </a:effectLst>
          <a:scene3d>
            <a:camera prst="orthographicFront">
              <a:rot lat="0" lon="0" rev="0"/>
            </a:camera>
            <a:lightRig dir="tl" rig="brightRoom"/>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theme>
</file>

<file path=ppt/theme/theme2.xml><?xml version="1.0" encoding="utf-8"?>
<a:theme xmlns:a="http://schemas.openxmlformats.org/drawingml/2006/main" name="Office 主题">
  <a:themeElements>
    <a:clrScheme name="Office">
      <a:dk1>
        <a:sysClr lastClr="000000" val="windowText"/>
      </a:dk1>
      <a:lt1>
        <a:sysClr lastClr="FFFFFF" val="window"/>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H Sarabun PSK"/>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TH Sarabun PSK"/>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algn="ctr" blurRad="57150" dir="5400000" dist="19050"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theme>
</file>

<file path=docProps/app.xml><?xml version="1.0" encoding="utf-8"?>
<Properties xmlns="http://schemas.openxmlformats.org/officeDocument/2006/extended-properties">
  <Application>Microsoft Office PowerPoint</Application>
  <ScaleCrop>0</ScaleCrop>
  <Company>SPecialiST RePack</Company>
  <LinksUpToDate>0</LinksUpToDate>
  <AppVersion>16.0000</AppVersion>
</Properties>
</file>

<file path=docProps/core.xml><?xml version="1.0" encoding="utf-8"?>
<cp:coreProperties xmlns:cp="http://schemas.openxmlformats.org/package/2006/metadata/core-properties" xmlns:dc="http://purl.org/dc/elements/1.1/" xmlns:dcterms="http://purl.org/dc/terms/" xmlns:xsi="http://www.w3.org/2001/XMLSchema-instance">
  <dc:title>Конспекти практичних занять з дисципліни «Ділова іноземна мова»  з галузі знань 14 Електрична інженерія, спеціальність 141 Електроенергетика, електротехніка та електромеханіка  Семестр 9 (30 годин)</dc:title>
  <dc:creator>Ваня Тищенко</dc:creator>
  <cp:lastModifiedBy>Ваня Тищенко</cp:lastModifiedBy>
  <dcterms:created xsi:type="dcterms:W3CDTF">2024-09-07T08:50:55Z</dcterms:created>
  <dcterms:modified xsi:type="dcterms:W3CDTF">2024-09-09T09:30:50Z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3aaa30525032469cbd7c14296afbf9ab</vt:lpwstr>
  </property>
</Properties>
</file>