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9"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8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29.07.2024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29.07.2024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29.07.2024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29.07.2024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47000">
              <a:srgbClr val="FFC000"/>
            </a:gs>
            <a:gs pos="22000">
              <a:schemeClr val="accent2"/>
            </a:gs>
            <a:gs pos="74000">
              <a:schemeClr val="accent2"/>
            </a:gs>
            <a:gs pos="81000">
              <a:schemeClr val="accent2"/>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29.07.2024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a:t>
            </a:r>
            <a:r>
              <a:rPr lang="ru-RU" sz="4000" dirty="0" smtClean="0"/>
              <a:t> «</a:t>
            </a:r>
            <a:r>
              <a:rPr lang="ru-RU" sz="4000" dirty="0" err="1" smtClean="0"/>
              <a:t>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a:t>
            </a:r>
            <a:r>
              <a:rPr lang="ru-RU" sz="4000" dirty="0"/>
              <a:t>24 «Сфера </a:t>
            </a:r>
            <a:r>
              <a:rPr lang="ru-RU" sz="4000" dirty="0" err="1"/>
              <a:t>обслуговування</a:t>
            </a:r>
            <a:r>
              <a:rPr lang="ru-RU" sz="4000" dirty="0"/>
              <a:t>»</a:t>
            </a:r>
            <a:endParaRPr lang="ru-RU" sz="4000" dirty="0" smtClean="0"/>
          </a:p>
          <a:p>
            <a:pPr algn="ctr"/>
            <a:r>
              <a:rPr lang="ru-RU" sz="4000" dirty="0" err="1" smtClean="0"/>
              <a:t>спеціальності</a:t>
            </a:r>
            <a:r>
              <a:rPr lang="ru-RU" sz="4000" dirty="0" smtClean="0"/>
              <a:t> : </a:t>
            </a:r>
            <a:r>
              <a:rPr lang="ru-RU" sz="4000" dirty="0"/>
              <a:t>241 «</a:t>
            </a:r>
            <a:r>
              <a:rPr lang="ru-RU" sz="4000" dirty="0" err="1"/>
              <a:t>Готельно-ресторанна</a:t>
            </a:r>
            <a:r>
              <a:rPr lang="ru-RU" sz="4000" dirty="0"/>
              <a:t> справа».</a:t>
            </a:r>
            <a:endParaRPr lang="ru-RU" sz="4000" dirty="0" smtClean="0"/>
          </a:p>
          <a:p>
            <a:pPr algn="ctr"/>
            <a:r>
              <a:rPr lang="ru-RU" sz="4000" dirty="0" smtClean="0"/>
              <a:t>    </a:t>
            </a:r>
          </a:p>
          <a:p>
            <a:pPr algn="ctr"/>
            <a:r>
              <a:rPr lang="ru-RU" sz="4000" dirty="0" smtClean="0"/>
              <a:t>Семестр </a:t>
            </a:r>
            <a:r>
              <a:rPr lang="en-US" sz="4000" smtClean="0"/>
              <a:t>5,6</a:t>
            </a:r>
            <a:r>
              <a:rPr lang="ru-RU" sz="4000" smtClean="0"/>
              <a:t> </a:t>
            </a:r>
            <a:r>
              <a:rPr lang="ru-RU" sz="4000" dirty="0" smtClean="0"/>
              <a:t>(56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3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62997" y="1334124"/>
            <a:ext cx="11559370" cy="406233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177237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99135" y="1499015"/>
            <a:ext cx="11770829" cy="3852473"/>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4290498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ru-RU" sz="3600" dirty="0" smtClean="0">
                <a:solidFill>
                  <a:srgbClr val="FF0000"/>
                </a:solidFill>
              </a:rPr>
              <a:t>20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2963976"/>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«Global Perspectives China Fails to Protect Foreign Companies’ Trademarks and Other Property Rights. » Word order (Questions 1)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813604"/>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«Global Perspectives China Fails to Protect Foreign Companies’ Trademarks and Other Property Rights. » Word order (Questions 1)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References:</a:t>
            </a:r>
          </a:p>
          <a:p>
            <a:r>
              <a:rPr lang="en-US" sz="2400" dirty="0"/>
              <a:t>1.	</a:t>
            </a:r>
            <a:r>
              <a:rPr lang="uk-UA" sz="2400" dirty="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a:t>2.	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a:t>3.	</a:t>
            </a:r>
            <a:r>
              <a:rPr lang="en-US" sz="2400" dirty="0"/>
              <a:t>Modern English-Ukrainian Dictionary: Over 160,000 Words and Expressions / </a:t>
            </a:r>
            <a:r>
              <a:rPr lang="en-US" sz="2400" dirty="0" err="1"/>
              <a:t>Mykola</a:t>
            </a:r>
            <a:r>
              <a:rPr lang="en-US" sz="2400" dirty="0"/>
              <a:t> </a:t>
            </a:r>
            <a:r>
              <a:rPr lang="en-US" sz="2400" dirty="0" err="1"/>
              <a:t>Ivanovych</a:t>
            </a:r>
            <a:r>
              <a:rPr lang="en-US" sz="2400" dirty="0"/>
              <a:t> </a:t>
            </a:r>
            <a:r>
              <a:rPr lang="en-US" sz="2400" dirty="0" err="1"/>
              <a:t>Balla</a:t>
            </a:r>
            <a:r>
              <a:rPr lang="en-US" sz="2400" dirty="0"/>
              <a:t>. – Kyiv: </a:t>
            </a:r>
            <a:r>
              <a:rPr lang="en-US" sz="2400" dirty="0" err="1"/>
              <a:t>Chumatskiy</a:t>
            </a:r>
            <a:r>
              <a:rPr lang="en-US" sz="2400" dirty="0"/>
              <a:t> </a:t>
            </a:r>
            <a:r>
              <a:rPr lang="en-US" sz="2400" dirty="0" err="1"/>
              <a:t>Shliakh</a:t>
            </a:r>
            <a:r>
              <a:rPr lang="en-US" sz="2400" dirty="0"/>
              <a:t> pub., 2007. – 668 p.</a:t>
            </a:r>
          </a:p>
          <a:p>
            <a:r>
              <a:rPr lang="en-US" sz="2400" dirty="0"/>
              <a:t>4.	The Oxford Dictionary of Business World. (2020) //</a:t>
            </a:r>
            <a:r>
              <a:rPr lang="en-US" sz="2400" dirty="0" err="1"/>
              <a:t>Gen.Editors</a:t>
            </a:r>
            <a:r>
              <a:rPr lang="en-US" sz="2400" dirty="0"/>
              <a:t> </a:t>
            </a:r>
            <a:r>
              <a:rPr lang="en-US" sz="2400" dirty="0" err="1"/>
              <a:t>Dr</a:t>
            </a:r>
            <a:r>
              <a:rPr lang="en-US" sz="2400" dirty="0"/>
              <a:t> Alan Isaacs, </a:t>
            </a:r>
            <a:r>
              <a:rPr lang="en-US" sz="2400" dirty="0" err="1"/>
              <a:t>Ms</a:t>
            </a:r>
            <a:r>
              <a:rPr lang="en-US" sz="2400" dirty="0"/>
              <a:t> Elizabeth Martin. Oxford: Oxford University Press</a:t>
            </a:r>
          </a:p>
          <a:p>
            <a:r>
              <a:rPr lang="en-US" sz="2400" dirty="0"/>
              <a:t>5.	</a:t>
            </a:r>
            <a:r>
              <a:rPr lang="uk-UA" sz="2400" dirty="0"/>
              <a:t>Верба Л.Г., Верба Г.В. Граматика сучасної англійської мови. Довідник: Мова </a:t>
            </a:r>
            <a:r>
              <a:rPr lang="uk-UA" sz="2400" dirty="0" err="1"/>
              <a:t>англ</a:t>
            </a:r>
            <a:r>
              <a:rPr lang="uk-UA" sz="2400" dirty="0"/>
              <a:t>., </a:t>
            </a:r>
            <a:r>
              <a:rPr lang="uk-UA" sz="2400" dirty="0" err="1"/>
              <a:t>укр</a:t>
            </a:r>
            <a:r>
              <a:rPr lang="uk-UA" sz="2400" dirty="0"/>
              <a:t>. Київ: ТОВ «ВП Логос-М», 2020.</a:t>
            </a:r>
          </a:p>
          <a:p>
            <a:r>
              <a:rPr lang="uk-UA" sz="2400" dirty="0"/>
              <a:t>6.	</a:t>
            </a:r>
            <a:r>
              <a:rPr lang="uk-UA" sz="2400" dirty="0" err="1"/>
              <a:t>Голіцинський</a:t>
            </a:r>
            <a:r>
              <a:rPr lang="uk-UA" sz="2400" dirty="0"/>
              <a:t> Ю. Граматика. Збірник вправ. Київ: </a:t>
            </a:r>
            <a:r>
              <a:rPr lang="uk-UA" sz="2400" dirty="0" err="1"/>
              <a:t>Інкос</a:t>
            </a:r>
            <a:r>
              <a:rPr lang="uk-UA" sz="2400" dirty="0"/>
              <a:t>, 2020.</a:t>
            </a:r>
          </a:p>
          <a:p>
            <a:r>
              <a:rPr lang="uk-UA" sz="2400" dirty="0"/>
              <a:t>7.	</a:t>
            </a:r>
            <a:r>
              <a:rPr lang="en-US" sz="2400" dirty="0"/>
              <a:t>Murphy R. English Grammar in Use /Murphy R. – Cambridge University Press, 2021.</a:t>
            </a:r>
          </a:p>
          <a:p>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7468"/>
            <a:ext cx="1219200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7200"/>
            <a:r>
              <a:rPr lang="en-US" sz="2000" dirty="0"/>
              <a:t>According to Fortune magazine, “China is in trouble. Its political system is unstable and plagued by corruption, and its booming economy is perilously brittle. The people in charge show little respect for human rights or copyrights.”</a:t>
            </a:r>
          </a:p>
          <a:p>
            <a:pPr indent="457200"/>
            <a:r>
              <a:rPr lang="en-US" sz="2000" dirty="0"/>
              <a:t>American businesses have long complained about Chinese firms copying U.S. trademarks, software, and other intellectual property. In grocery s </a:t>
            </a:r>
            <a:r>
              <a:rPr lang="en-US" sz="2000" dirty="0" err="1"/>
              <a:t>tores</a:t>
            </a:r>
            <a:r>
              <a:rPr lang="en-US" sz="2000" dirty="0"/>
              <a:t>, you're likely to see a familiar red-and-white tooth-paste box that looks very much like Colgate, canned foods with "Del Monte green" labels, and cereal boxes featuring a rooster that looks identical to Kellogg's. Closer inspection, however, reveals that the toothpaste is Colgate, the vegetable canner is </a:t>
            </a:r>
            <a:r>
              <a:rPr lang="en-US" sz="2000" dirty="0" err="1"/>
              <a:t>Jia</a:t>
            </a:r>
            <a:r>
              <a:rPr lang="en-US" sz="2000" dirty="0"/>
              <a:t> Long, and the cereal is </a:t>
            </a:r>
            <a:r>
              <a:rPr lang="en-US" sz="2000" dirty="0" err="1"/>
              <a:t>Kongalu</a:t>
            </a:r>
            <a:r>
              <a:rPr lang="en-US" sz="2000" dirty="0"/>
              <a:t> Corn Strips.</a:t>
            </a:r>
          </a:p>
          <a:p>
            <a:pPr indent="457200"/>
            <a:r>
              <a:rPr lang="en-US" sz="2000" dirty="0"/>
              <a:t>Bootleg software is also common in China. In one factory raid, 5,700 disks with pirated Microsoft software were seized.</a:t>
            </a:r>
          </a:p>
          <a:p>
            <a:pPr indent="457200"/>
            <a:r>
              <a:rPr lang="en-US" sz="2000" dirty="0"/>
              <a:t>The U.S. and China reached an accord in February 1995 under which Beijing committed to take actions to protect U.S. property. Little, if any, action has been taken to enforce the accord. In an effort to pressure China's leaders to implement the terms of the agreement more aggressively, the U.S. Trade Representative's office has listed China alone in its "Priority Foreign Country" category, meaning that China could be subject to sanctions.</a:t>
            </a:r>
          </a:p>
          <a:p>
            <a:pPr indent="457200"/>
            <a:r>
              <a:rPr lang="en-US" sz="2000" dirty="0"/>
              <a:t>Most people believe that it is unethical to intentionally deceive customers about the brands of products they are buying. But where should you draw the line between similarity in package design and violation of trademarks and copyrights? Should Colgate have a monopoly on toothpaste boxes in red and white? Does Del Monte's use of green labels mean other vegetable canners must pick another color? And is the barnyard rooster exclusively Kellogg's? What actions might be available to U.S. companies like Kellogg's that believe their copyrights and trademarks have been violated? What actions, if any, do you think the U.S. government should take to enforce prohibitions against trademark infringements when they occur in other countries?</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24417" y="1334123"/>
            <a:ext cx="11285584" cy="4407109"/>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2136461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67303" y="449703"/>
            <a:ext cx="11272959" cy="5861155"/>
          </a:xfrm>
          <a:prstGeom prst="rect">
            <a:avLst/>
          </a:prstGeom>
        </p:spPr>
        <p:style>
          <a:lnRef idx="1">
            <a:schemeClr val="accent2"/>
          </a:lnRef>
          <a:fillRef idx="2">
            <a:schemeClr val="accent2"/>
          </a:fillRef>
          <a:effectRef idx="1">
            <a:schemeClr val="accent2"/>
          </a:effectRef>
          <a:fontRef idx="minor">
            <a:schemeClr val="dk1"/>
          </a:fontRef>
        </p:style>
      </p:pic>
    </p:spTree>
    <p:extLst>
      <p:ext uri="{BB962C8B-B14F-4D97-AF65-F5344CB8AC3E}">
        <p14:creationId xmlns:p14="http://schemas.microsoft.com/office/powerpoint/2010/main" val="36630107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128</TotalTime>
  <Words>492</Words>
  <Application>Microsoft Office PowerPoint</Application>
  <PresentationFormat>Произвольный</PresentationFormat>
  <Paragraphs>49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Юзер_в_углу</cp:lastModifiedBy>
  <cp:revision>141</cp:revision>
  <dcterms:created xsi:type="dcterms:W3CDTF">2023-07-12T10:27:08Z</dcterms:created>
  <dcterms:modified xsi:type="dcterms:W3CDTF">2024-07-29T10:22:30Z</dcterms:modified>
</cp:coreProperties>
</file>