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5" r:id="rId10"/>
    <p:sldId id="266" r:id="rId11"/>
    <p:sldId id="267" r:id="rId12"/>
    <p:sldId id="268" r:id="rId13"/>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1" d="100"/>
          <a:sy n="71" d="100"/>
        </p:scale>
        <p:origin x="-822"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29.07.2024</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29.07.2024</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29.07.2024</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2"/>
            </a:gs>
            <a:gs pos="47000">
              <a:srgbClr val="FFC000"/>
            </a:gs>
            <a:gs pos="22000">
              <a:schemeClr val="accent2"/>
            </a:gs>
            <a:gs pos="74000">
              <a:schemeClr val="accent2"/>
            </a:gs>
            <a:gs pos="81000">
              <a:schemeClr val="accent2"/>
            </a:gs>
            <a:gs pos="100000">
              <a:schemeClr val="accent2"/>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a:t>
            </a:r>
            <a:r>
              <a:rPr lang="ru-RU" sz="4000" dirty="0" smtClean="0"/>
              <a:t> «</a:t>
            </a:r>
            <a:r>
              <a:rPr lang="ru-RU" sz="4000" dirty="0" err="1" smtClean="0"/>
              <a:t>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a:t>
            </a:r>
            <a:r>
              <a:rPr lang="ru-RU" sz="4000" dirty="0"/>
              <a:t>24 «Сфера </a:t>
            </a:r>
            <a:r>
              <a:rPr lang="ru-RU" sz="4000" dirty="0" err="1"/>
              <a:t>обслуговування</a:t>
            </a:r>
            <a:r>
              <a:rPr lang="ru-RU" sz="4000" dirty="0"/>
              <a:t>»</a:t>
            </a:r>
            <a:endParaRPr lang="ru-RU" sz="4000" dirty="0" smtClean="0"/>
          </a:p>
          <a:p>
            <a:pPr algn="ctr"/>
            <a:r>
              <a:rPr lang="ru-RU" sz="4000" dirty="0" err="1" smtClean="0"/>
              <a:t>спеціальності</a:t>
            </a:r>
            <a:r>
              <a:rPr lang="ru-RU" sz="4000" dirty="0" smtClean="0"/>
              <a:t> : </a:t>
            </a:r>
            <a:r>
              <a:rPr lang="ru-RU" sz="4000" dirty="0"/>
              <a:t>241 «</a:t>
            </a:r>
            <a:r>
              <a:rPr lang="ru-RU" sz="4000" dirty="0" err="1"/>
              <a:t>Готельно-ресторанна</a:t>
            </a:r>
            <a:r>
              <a:rPr lang="ru-RU" sz="4000" dirty="0"/>
              <a:t> справа».</a:t>
            </a:r>
            <a:endParaRPr lang="ru-RU" sz="4000" dirty="0" smtClean="0"/>
          </a:p>
          <a:p>
            <a:pPr algn="ctr"/>
            <a:r>
              <a:rPr lang="ru-RU" sz="4000" dirty="0" smtClean="0"/>
              <a:t>    </a:t>
            </a:r>
          </a:p>
          <a:p>
            <a:pPr algn="ctr"/>
            <a:r>
              <a:rPr lang="ru-RU" sz="4000" dirty="0" smtClean="0"/>
              <a:t>Семестр </a:t>
            </a:r>
            <a:r>
              <a:rPr lang="en-US" sz="4000" smtClean="0"/>
              <a:t>5,6</a:t>
            </a:r>
            <a:r>
              <a:rPr lang="ru-RU" sz="4000" smtClean="0"/>
              <a:t> </a:t>
            </a:r>
            <a:r>
              <a:rPr lang="ru-RU" sz="4000" dirty="0" smtClean="0"/>
              <a:t>(56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1 (14 год.)</a:t>
            </a:r>
            <a:endParaRPr lang="ru-RU" sz="4000" dirty="0"/>
          </a:p>
        </p:txBody>
      </p:sp>
    </p:spTree>
    <p:extLst>
      <p:ext uri="{BB962C8B-B14F-4D97-AF65-F5344CB8AC3E}">
        <p14:creationId xmlns:p14="http://schemas.microsoft.com/office/powerpoint/2010/main" val="752904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584616" y="280553"/>
            <a:ext cx="10957810" cy="6351014"/>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3663010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380498" y="584616"/>
            <a:ext cx="11480543" cy="5606322"/>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17723759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a:t>
            </a:r>
            <a:r>
              <a:rPr lang="ru-RU" sz="3600" dirty="0">
                <a:solidFill>
                  <a:srgbClr val="FF0000"/>
                </a:solidFill>
              </a:rPr>
              <a:t>6</a:t>
            </a:r>
            <a:r>
              <a:rPr lang="en-US" sz="3600" dirty="0" smtClean="0">
                <a:solidFill>
                  <a:srgbClr val="FF0000"/>
                </a:solidFill>
              </a:rPr>
              <a:t>(2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32343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«Managerial Roles and Skills. Passive 2 (be done / been done / being done)»  Grammar revision</a:t>
            </a:r>
          </a:p>
        </p:txBody>
      </p:sp>
    </p:spTree>
    <p:extLst>
      <p:ext uri="{BB962C8B-B14F-4D97-AF65-F5344CB8AC3E}">
        <p14:creationId xmlns:p14="http://schemas.microsoft.com/office/powerpoint/2010/main" val="189278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a:t>Objectives: 	</a:t>
            </a:r>
          </a:p>
          <a:p>
            <a:r>
              <a:rPr lang="en-US" sz="3200" dirty="0"/>
              <a:t>-	to learn new vocabulary;</a:t>
            </a:r>
          </a:p>
          <a:p>
            <a:r>
              <a:rPr lang="en-US" sz="3200" dirty="0"/>
              <a:t>     -   to practice grammar structures;</a:t>
            </a:r>
          </a:p>
          <a:p>
            <a:r>
              <a:rPr lang="en-US" sz="3200" dirty="0"/>
              <a:t>-	to enable </a:t>
            </a:r>
            <a:r>
              <a:rPr lang="en-US" sz="3200" dirty="0" err="1"/>
              <a:t>st’s</a:t>
            </a:r>
            <a:r>
              <a:rPr lang="en-US" sz="3200" dirty="0"/>
              <a:t> to talk and write on the topic;</a:t>
            </a:r>
          </a:p>
          <a:p>
            <a:r>
              <a:rPr lang="en-US" sz="3200" dirty="0"/>
              <a:t>-	to </a:t>
            </a:r>
            <a:r>
              <a:rPr lang="en-US" sz="3200" dirty="0" err="1"/>
              <a:t>instil</a:t>
            </a:r>
            <a:r>
              <a:rPr lang="en-US" sz="3200" dirty="0"/>
              <a:t> the idea that learning languages is necessary and essential;</a:t>
            </a:r>
          </a:p>
          <a:p>
            <a:r>
              <a:rPr lang="en-US" sz="3200" dirty="0"/>
              <a:t>-	to encourage </a:t>
            </a:r>
            <a:r>
              <a:rPr lang="en-US" sz="3200" dirty="0" err="1"/>
              <a:t>st’s</a:t>
            </a:r>
            <a:r>
              <a:rPr lang="en-US" sz="3200" dirty="0"/>
              <a:t> to go on learning English at the next level;</a:t>
            </a:r>
          </a:p>
          <a:p>
            <a:r>
              <a:rPr lang="en-US" sz="3200" dirty="0"/>
              <a:t>-	to lay the foundations for future study in terms to basic structures, lexis, language functions and basic study</a:t>
            </a:r>
          </a:p>
        </p:txBody>
      </p:sp>
    </p:spTree>
    <p:extLst>
      <p:ext uri="{BB962C8B-B14F-4D97-AF65-F5344CB8AC3E}">
        <p14:creationId xmlns:p14="http://schemas.microsoft.com/office/powerpoint/2010/main" val="2855836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693683"/>
            <a:ext cx="11824138" cy="526297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	Vocabulary activity.</a:t>
            </a:r>
          </a:p>
          <a:p>
            <a:pPr marL="457200" indent="-457200">
              <a:buAutoNum type="arabicPeriod" startAt="2"/>
            </a:pPr>
            <a:r>
              <a:rPr lang="en-US" sz="2400" dirty="0" smtClean="0"/>
              <a:t>Discussing </a:t>
            </a:r>
            <a:r>
              <a:rPr lang="en-US" sz="2400" dirty="0"/>
              <a:t>of the topic «Managerial Roles and Skills. Passive 2 (be done / been done / being done)»  Grammar </a:t>
            </a:r>
            <a:r>
              <a:rPr lang="en-US" sz="2400" dirty="0" smtClean="0"/>
              <a:t>revision</a:t>
            </a:r>
            <a:endParaRPr lang="ru-RU" sz="2400" dirty="0" smtClean="0"/>
          </a:p>
          <a:p>
            <a:r>
              <a:rPr lang="en-US" sz="2400" dirty="0" smtClean="0"/>
              <a:t>3</a:t>
            </a:r>
            <a:r>
              <a:rPr lang="en-US" sz="2400" dirty="0"/>
              <a:t>.	Listening, reading, writing, speaking.</a:t>
            </a:r>
          </a:p>
          <a:p>
            <a:r>
              <a:rPr lang="en-US" sz="2400" dirty="0"/>
              <a:t>4.	Grammar activity.</a:t>
            </a:r>
          </a:p>
          <a:p>
            <a:r>
              <a:rPr lang="en-US" sz="2400" dirty="0"/>
              <a:t>5.	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a:t>
            </a:r>
          </a:p>
        </p:txBody>
      </p:sp>
    </p:spTree>
    <p:extLst>
      <p:ext uri="{BB962C8B-B14F-4D97-AF65-F5344CB8AC3E}">
        <p14:creationId xmlns:p14="http://schemas.microsoft.com/office/powerpoint/2010/main" val="1446049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600164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References:</a:t>
            </a:r>
          </a:p>
          <a:p>
            <a:r>
              <a:rPr lang="en-US" sz="2400" dirty="0"/>
              <a:t>1.	</a:t>
            </a:r>
            <a:r>
              <a:rPr lang="uk-UA" sz="2400" dirty="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a:t>2.	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a:t>3.	</a:t>
            </a:r>
            <a:r>
              <a:rPr lang="en-US" sz="2400" dirty="0"/>
              <a:t>Modern English-Ukrainian Dictionary: Over 160,000 Words and Expressions / </a:t>
            </a:r>
            <a:r>
              <a:rPr lang="en-US" sz="2400" dirty="0" err="1"/>
              <a:t>Mykola</a:t>
            </a:r>
            <a:r>
              <a:rPr lang="en-US" sz="2400" dirty="0"/>
              <a:t> </a:t>
            </a:r>
            <a:r>
              <a:rPr lang="en-US" sz="2400" dirty="0" err="1"/>
              <a:t>Ivanovych</a:t>
            </a:r>
            <a:r>
              <a:rPr lang="en-US" sz="2400" dirty="0"/>
              <a:t> </a:t>
            </a:r>
            <a:r>
              <a:rPr lang="en-US" sz="2400" dirty="0" err="1"/>
              <a:t>Balla</a:t>
            </a:r>
            <a:r>
              <a:rPr lang="en-US" sz="2400" dirty="0"/>
              <a:t>. – Kyiv: </a:t>
            </a:r>
            <a:r>
              <a:rPr lang="en-US" sz="2400" dirty="0" err="1"/>
              <a:t>Chumatskiy</a:t>
            </a:r>
            <a:r>
              <a:rPr lang="en-US" sz="2400" dirty="0"/>
              <a:t> </a:t>
            </a:r>
            <a:r>
              <a:rPr lang="en-US" sz="2400" dirty="0" err="1"/>
              <a:t>Shliakh</a:t>
            </a:r>
            <a:r>
              <a:rPr lang="en-US" sz="2400" dirty="0"/>
              <a:t> pub., 2007. – 668 p.</a:t>
            </a:r>
          </a:p>
          <a:p>
            <a:r>
              <a:rPr lang="en-US" sz="2400" dirty="0"/>
              <a:t>4.	The Oxford Dictionary of Business World. (2020) //</a:t>
            </a:r>
            <a:r>
              <a:rPr lang="en-US" sz="2400" dirty="0" err="1"/>
              <a:t>Gen.Editors</a:t>
            </a:r>
            <a:r>
              <a:rPr lang="en-US" sz="2400" dirty="0"/>
              <a:t> </a:t>
            </a:r>
            <a:r>
              <a:rPr lang="en-US" sz="2400" dirty="0" err="1"/>
              <a:t>Dr</a:t>
            </a:r>
            <a:r>
              <a:rPr lang="en-US" sz="2400" dirty="0"/>
              <a:t> Alan Isaacs, </a:t>
            </a:r>
            <a:r>
              <a:rPr lang="en-US" sz="2400" dirty="0" err="1"/>
              <a:t>Ms</a:t>
            </a:r>
            <a:r>
              <a:rPr lang="en-US" sz="2400" dirty="0"/>
              <a:t> Elizabeth Martin. Oxford: Oxford University Press</a:t>
            </a:r>
          </a:p>
          <a:p>
            <a:r>
              <a:rPr lang="en-US" sz="2400" dirty="0"/>
              <a:t>5.	</a:t>
            </a:r>
            <a:r>
              <a:rPr lang="uk-UA" sz="2400" dirty="0"/>
              <a:t>Верба Л.Г., Верба Г.В. Граматика сучасної англійської мови. Довідник: Мова </a:t>
            </a:r>
            <a:r>
              <a:rPr lang="uk-UA" sz="2400" dirty="0" err="1"/>
              <a:t>англ</a:t>
            </a:r>
            <a:r>
              <a:rPr lang="uk-UA" sz="2400" dirty="0"/>
              <a:t>., </a:t>
            </a:r>
            <a:r>
              <a:rPr lang="uk-UA" sz="2400" dirty="0" err="1"/>
              <a:t>укр</a:t>
            </a:r>
            <a:r>
              <a:rPr lang="uk-UA" sz="2400" dirty="0"/>
              <a:t>. Київ: ТОВ «ВП Логос-М», 2020.</a:t>
            </a:r>
          </a:p>
          <a:p>
            <a:r>
              <a:rPr lang="uk-UA" sz="2400" dirty="0"/>
              <a:t>6.	</a:t>
            </a:r>
            <a:r>
              <a:rPr lang="uk-UA" sz="2400" dirty="0" err="1"/>
              <a:t>Голіцинський</a:t>
            </a:r>
            <a:r>
              <a:rPr lang="uk-UA" sz="2400" dirty="0"/>
              <a:t> Ю. Граматика. Збірник вправ. Київ: </a:t>
            </a:r>
            <a:r>
              <a:rPr lang="uk-UA" sz="2400" dirty="0" err="1"/>
              <a:t>Інкос</a:t>
            </a:r>
            <a:r>
              <a:rPr lang="uk-UA" sz="2400" dirty="0"/>
              <a:t>, 2020.</a:t>
            </a:r>
          </a:p>
          <a:p>
            <a:r>
              <a:rPr lang="uk-UA" sz="2400" dirty="0"/>
              <a:t>7.	</a:t>
            </a:r>
            <a:r>
              <a:rPr lang="en-US" sz="2400" dirty="0"/>
              <a:t>Murphy R. English Grammar in Use /Murphy R. – Cambridge University Press, 2021.</a:t>
            </a:r>
          </a:p>
          <a:p>
            <a:endParaRPr lang="en-US" sz="2400" dirty="0"/>
          </a:p>
        </p:txBody>
      </p:sp>
    </p:spTree>
    <p:extLst>
      <p:ext uri="{BB962C8B-B14F-4D97-AF65-F5344CB8AC3E}">
        <p14:creationId xmlns:p14="http://schemas.microsoft.com/office/powerpoint/2010/main" val="2662897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374754"/>
            <a:ext cx="11947160" cy="5940088"/>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7200"/>
            <a:r>
              <a:rPr lang="en-US" sz="2000" dirty="0"/>
              <a:t>In the midst of all this change, it is important to note that the roles managers need to play and the skills they need to utilize have changed little since the early 1970s, when Henry </a:t>
            </a:r>
            <a:r>
              <a:rPr lang="en-US" sz="2000" dirty="0" err="1"/>
              <a:t>Mintzberg</a:t>
            </a:r>
            <a:r>
              <a:rPr lang="en-US" sz="2000" dirty="0"/>
              <a:t> detailed 10 specific roles that effective managers undertake. A role is a set of specific tasks that a person is expected to perform because of the position he or she holds in an organization.</a:t>
            </a:r>
          </a:p>
          <a:p>
            <a:pPr indent="457200"/>
            <a:r>
              <a:rPr lang="en-US" sz="2000" dirty="0"/>
              <a:t>Managerial Roles Identified by </a:t>
            </a:r>
            <a:r>
              <a:rPr lang="en-US" sz="2000" dirty="0" err="1"/>
              <a:t>Mintzberg</a:t>
            </a:r>
            <a:r>
              <a:rPr lang="en-US" sz="2000" dirty="0"/>
              <a:t>. </a:t>
            </a:r>
            <a:r>
              <a:rPr lang="en-US" sz="2000" dirty="0" err="1"/>
              <a:t>Mintzberg</a:t>
            </a:r>
            <a:r>
              <a:rPr lang="en-US" sz="2000" dirty="0"/>
              <a:t> reduced to 10 roles the specific tasks that managers need to perform as they plan, organize, lead, and control organizational resources.</a:t>
            </a:r>
          </a:p>
          <a:p>
            <a:pPr indent="457200"/>
            <a:r>
              <a:rPr lang="en-US" sz="2000" dirty="0"/>
              <a:t>People inside the organization include other managers and employees. People outside the organization include shareholders, customers, suppliers, the local community in which an organization is located, and any local or government agency that has an interest in the organization and what it does.</a:t>
            </a:r>
          </a:p>
          <a:p>
            <a:pPr indent="457200"/>
            <a:r>
              <a:rPr lang="en-US" sz="2000" dirty="0" err="1"/>
              <a:t>Mintzberg</a:t>
            </a:r>
            <a:r>
              <a:rPr lang="en-US" sz="2000" dirty="0"/>
              <a:t> grouped the 10 roles into three broad categories: interpersonal, informational, and decisional. Managers often perform several of these roles simultaneously.</a:t>
            </a:r>
          </a:p>
          <a:p>
            <a:pPr indent="457200"/>
            <a:r>
              <a:rPr lang="en-US" sz="2000" dirty="0"/>
              <a:t>INTERPERSONAL ROLES. Managers assume interpersonal roles in order to coordinate and interact with organizational members and provide direction and supervision for both employees and the organization as a whole. A manager's first interpersonal role is to act as a figurehead - the person who symbolizes an organization or a department. Managers at all levels act as figureheads and role models who establish the appropriate and inappropriate ways to behave in the organization.</a:t>
            </a:r>
          </a:p>
          <a:p>
            <a:pPr indent="457200"/>
            <a:r>
              <a:rPr lang="en-US" sz="2000" dirty="0"/>
              <a:t>A manager's role as a leader is to encourage subordinates to perform at a high level and to take steps to train, counsel, and mentor subordinates to help them reach their full potential. The personal behavior of a leader affects employee attitudes and behavior</a:t>
            </a:r>
            <a:r>
              <a:rPr lang="en-US" sz="2000" dirty="0" smtClean="0"/>
              <a:t>.</a:t>
            </a:r>
            <a:endParaRPr lang="en-US" sz="2000" dirty="0"/>
          </a:p>
        </p:txBody>
      </p:sp>
    </p:spTree>
    <p:extLst>
      <p:ext uri="{BB962C8B-B14F-4D97-AF65-F5344CB8AC3E}">
        <p14:creationId xmlns:p14="http://schemas.microsoft.com/office/powerpoint/2010/main" val="1306620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899410"/>
            <a:ext cx="12192000" cy="507831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7200"/>
            <a:r>
              <a:rPr lang="en-US" sz="2000" dirty="0"/>
              <a:t>DECISIONAL ROLES. Decisional roles are closely associated with   the methods managers use to plan strategy and utilize resources. In the role of entrepreneur, a manager must decide which projects or programs to initiate and how to invest resources to increase organizational performance. As   a disturbance handler, a manager assumes responsibility for handling an unexpected event or crisis that threatens the organization's access to resources. In this situation, a manager must also assume the roles of figurehead and leader to mobilize employees to help secure the resources needed to avert the problem. Under typical conditions, an important role a manager plays is that resource allocator, deciding how best to use people and other resources to increase organizational performance. While engaged in that role, the manager must also be a negotiator, reaching agreements with other managers or groups  claiming the first right to resources, or with the organization and outside groups such as shareholders or customers</a:t>
            </a:r>
            <a:r>
              <a:rPr lang="en-US" sz="2000" dirty="0" smtClean="0"/>
              <a:t>.</a:t>
            </a:r>
            <a:endParaRPr lang="ru-RU" sz="2000" dirty="0" smtClean="0"/>
          </a:p>
          <a:p>
            <a:pPr indent="457200"/>
            <a:r>
              <a:rPr lang="en-US" sz="2000" dirty="0"/>
              <a:t>INFORMATIONAL ROLES. Informational roles are closely associated with the tasks necessary to obtain and transmit information. First, a manager acts as a monitor and analyzes information from inside and outside the organization. With this information, a manager can effectively organize and control people and other resources. Acting as a disseminator, the manager transmits information to other members of the organization to influence their work attitudes and behavior. In the role of spokesperson, a manager uses information to promote the organization so that people inside and outside the organization respond positively to it.</a:t>
            </a:r>
          </a:p>
          <a:p>
            <a:endParaRPr lang="en-US" sz="2400" dirty="0"/>
          </a:p>
        </p:txBody>
      </p:sp>
    </p:spTree>
    <p:extLst>
      <p:ext uri="{BB962C8B-B14F-4D97-AF65-F5344CB8AC3E}">
        <p14:creationId xmlns:p14="http://schemas.microsoft.com/office/powerpoint/2010/main" val="24421320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223509" y="764498"/>
            <a:ext cx="11662386" cy="5291527"/>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2136461699"/>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52</TotalTime>
  <Words>700</Words>
  <Application>Microsoft Office PowerPoint</Application>
  <PresentationFormat>Произвольный</PresentationFormat>
  <Paragraphs>52</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Юзер_в_углу</cp:lastModifiedBy>
  <cp:revision>32</cp:revision>
  <dcterms:created xsi:type="dcterms:W3CDTF">2023-07-12T10:27:08Z</dcterms:created>
  <dcterms:modified xsi:type="dcterms:W3CDTF">2024-07-29T10:19:45Z</dcterms:modified>
</cp:coreProperties>
</file>