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69"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44142" y="1397484"/>
            <a:ext cx="11521440"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7)	</a:t>
            </a:r>
            <a:r>
              <a:rPr lang="en-US" sz="2400" b="1" dirty="0"/>
              <a:t>Complete the sentences with a suitable word. Use only one word each time.</a:t>
            </a:r>
          </a:p>
          <a:p>
            <a:r>
              <a:rPr lang="en-US" sz="2400" dirty="0"/>
              <a:t>1	We ran ten </a:t>
            </a:r>
            <a:r>
              <a:rPr lang="en-US" sz="2400" dirty="0" err="1"/>
              <a:t>kilometres</a:t>
            </a:r>
            <a:r>
              <a:rPr lang="en-US" sz="2400" dirty="0"/>
              <a:t> without stopping .</a:t>
            </a:r>
          </a:p>
          <a:p>
            <a:r>
              <a:rPr lang="en-US" sz="2400" dirty="0"/>
              <a:t>2	Dan left the hotel without	his bill.</a:t>
            </a:r>
          </a:p>
          <a:p>
            <a:r>
              <a:rPr lang="en-US" sz="2400" dirty="0"/>
              <a:t>3	It’s a nice morning. How </a:t>
            </a:r>
            <a:r>
              <a:rPr lang="en-US" sz="2400" dirty="0" smtClean="0"/>
              <a:t>about</a:t>
            </a:r>
            <a:r>
              <a:rPr lang="ru-RU" sz="2400" dirty="0" smtClean="0"/>
              <a:t>_____________</a:t>
            </a:r>
            <a:r>
              <a:rPr lang="en-US" sz="2400" dirty="0" smtClean="0"/>
              <a:t>for </a:t>
            </a:r>
            <a:r>
              <a:rPr lang="en-US" sz="2400" dirty="0"/>
              <a:t>a walk?</a:t>
            </a:r>
          </a:p>
          <a:p>
            <a:r>
              <a:rPr lang="en-US" sz="2400" dirty="0"/>
              <a:t>4	You need to think carefully </a:t>
            </a:r>
            <a:r>
              <a:rPr lang="en-US" sz="2400" dirty="0" smtClean="0"/>
              <a:t>before</a:t>
            </a:r>
            <a:r>
              <a:rPr lang="ru-RU" sz="2400" dirty="0" smtClean="0"/>
              <a:t>__________</a:t>
            </a:r>
            <a:r>
              <a:rPr lang="en-US" sz="2400" dirty="0" smtClean="0"/>
              <a:t>an </a:t>
            </a:r>
            <a:r>
              <a:rPr lang="en-US" sz="2400" dirty="0"/>
              <a:t>important decision.</a:t>
            </a:r>
          </a:p>
          <a:p>
            <a:r>
              <a:rPr lang="en-US" sz="2400" dirty="0"/>
              <a:t>5	It was a long trip. We were tired </a:t>
            </a:r>
            <a:r>
              <a:rPr lang="en-US" sz="2400" dirty="0" smtClean="0"/>
              <a:t>after</a:t>
            </a:r>
            <a:r>
              <a:rPr lang="ru-RU" sz="2400" dirty="0" smtClean="0"/>
              <a:t>________</a:t>
            </a:r>
            <a:r>
              <a:rPr lang="en-US" sz="2400" dirty="0" smtClean="0"/>
              <a:t>on </a:t>
            </a:r>
            <a:r>
              <a:rPr lang="en-US" sz="2400" dirty="0"/>
              <a:t>a train for 36 hours.</a:t>
            </a:r>
          </a:p>
          <a:p>
            <a:r>
              <a:rPr lang="en-US" sz="2400" dirty="0"/>
              <a:t>6	I’m not looking forward </a:t>
            </a:r>
            <a:r>
              <a:rPr lang="en-US" sz="2400" dirty="0" smtClean="0"/>
              <a:t>to</a:t>
            </a:r>
            <a:r>
              <a:rPr lang="ru-RU" sz="2400" dirty="0" smtClean="0"/>
              <a:t>___________</a:t>
            </a:r>
            <a:r>
              <a:rPr lang="en-US" sz="2400" dirty="0" smtClean="0"/>
              <a:t>away</a:t>
            </a:r>
            <a:r>
              <a:rPr lang="en-US" sz="2400" dirty="0"/>
              <a:t>. I’d prefer to stay here.</a:t>
            </a:r>
          </a:p>
          <a:p>
            <a:r>
              <a:rPr lang="en-US" sz="2400" dirty="0"/>
              <a:t>7	I was annoyed because the decision was made without </a:t>
            </a:r>
            <a:r>
              <a:rPr lang="en-US" sz="2400" dirty="0" smtClean="0"/>
              <a:t>anybody</a:t>
            </a:r>
            <a:r>
              <a:rPr lang="ru-RU" sz="2400" dirty="0" smtClean="0"/>
              <a:t>________</a:t>
            </a:r>
            <a:r>
              <a:rPr lang="en-US" sz="2400" dirty="0" smtClean="0"/>
              <a:t>me</a:t>
            </a:r>
            <a:r>
              <a:rPr lang="en-US" sz="2400" dirty="0"/>
              <a:t>.</a:t>
            </a:r>
          </a:p>
          <a:p>
            <a:r>
              <a:rPr lang="en-US" sz="2400" dirty="0"/>
              <a:t>8	</a:t>
            </a:r>
            <a:r>
              <a:rPr lang="en-US" sz="2400" dirty="0" smtClean="0"/>
              <a:t>After</a:t>
            </a:r>
            <a:r>
              <a:rPr lang="ru-RU" sz="2400" dirty="0" smtClean="0"/>
              <a:t>_____________</a:t>
            </a:r>
            <a:r>
              <a:rPr lang="en-US" sz="2400" dirty="0" smtClean="0"/>
              <a:t>the </a:t>
            </a:r>
            <a:r>
              <a:rPr lang="en-US" sz="2400" dirty="0"/>
              <a:t>same job for ten years, Ellie felt she needed a change.</a:t>
            </a:r>
          </a:p>
          <a:p>
            <a:r>
              <a:rPr lang="en-US" sz="2400" dirty="0"/>
              <a:t>9	We got lost because we went straight on instead of	</a:t>
            </a:r>
            <a:r>
              <a:rPr lang="ru-RU" sz="2400" dirty="0" smtClean="0"/>
              <a:t>_________</a:t>
            </a:r>
            <a:r>
              <a:rPr lang="en-US" sz="2400" dirty="0" smtClean="0"/>
              <a:t>left</a:t>
            </a:r>
            <a:r>
              <a:rPr lang="en-US" sz="2400" dirty="0"/>
              <a:t>.</a:t>
            </a:r>
          </a:p>
          <a:p>
            <a:r>
              <a:rPr lang="en-US" sz="2400" dirty="0"/>
              <a:t>10	I like these pictures you took. You’re good </a:t>
            </a:r>
            <a:r>
              <a:rPr lang="en-US" sz="2400" dirty="0" smtClean="0"/>
              <a:t>at</a:t>
            </a:r>
            <a:r>
              <a:rPr lang="en-US" sz="2400" dirty="0"/>
              <a:t>	</a:t>
            </a:r>
            <a:r>
              <a:rPr lang="ru-RU" sz="2400" dirty="0" smtClean="0"/>
              <a:t>__________</a:t>
            </a:r>
            <a:r>
              <a:rPr lang="en-US" sz="2400" dirty="0" smtClean="0"/>
              <a:t>pictures</a:t>
            </a:r>
            <a:r>
              <a:rPr lang="en-US" sz="2400" dirty="0"/>
              <a:t>.</a:t>
            </a:r>
          </a:p>
          <a:p>
            <a:r>
              <a:rPr lang="en-US" sz="2400" dirty="0"/>
              <a:t>11	Can you touch your toes </a:t>
            </a:r>
            <a:r>
              <a:rPr lang="en-US" sz="2400" dirty="0" smtClean="0"/>
              <a:t>without</a:t>
            </a:r>
            <a:r>
              <a:rPr lang="ru-RU" sz="2400" dirty="0" smtClean="0"/>
              <a:t>____________</a:t>
            </a:r>
            <a:r>
              <a:rPr lang="en-US" sz="2400" dirty="0" smtClean="0"/>
              <a:t>your </a:t>
            </a:r>
            <a:r>
              <a:rPr lang="en-US" sz="2400" dirty="0"/>
              <a:t>knees?</a:t>
            </a:r>
          </a:p>
          <a:p>
            <a:r>
              <a:rPr lang="en-US" sz="2400" dirty="0"/>
              <a:t>12	We’ve decided to sell our car. Are you interested </a:t>
            </a:r>
            <a:r>
              <a:rPr lang="en-US" sz="2400" dirty="0" smtClean="0"/>
              <a:t>in</a:t>
            </a:r>
            <a:r>
              <a:rPr lang="ru-RU" sz="2400" dirty="0" smtClean="0"/>
              <a:t>____________</a:t>
            </a:r>
            <a:r>
              <a:rPr lang="en-US" sz="2400" dirty="0" smtClean="0"/>
              <a:t>it</a:t>
            </a:r>
            <a:r>
              <a:rPr lang="en-US" sz="2400" dirty="0"/>
              <a:t>?</a:t>
            </a:r>
          </a:p>
        </p:txBody>
      </p:sp>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54636" y="599606"/>
            <a:ext cx="11107711" cy="5426439"/>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788205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smtClean="0">
                <a:solidFill>
                  <a:srgbClr val="FF0000"/>
                </a:solidFill>
              </a:rPr>
              <a:t>3</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«The Organization. Prepositions.»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«The Organization. Prepositions.»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a:p>
            <a:r>
              <a:rPr lang="en-US" sz="2400" dirty="0" smtClean="0"/>
              <a:t> </a:t>
            </a:r>
            <a:endParaRPr lang="en-US" sz="2400" dirty="0"/>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4919" y="179882"/>
            <a:ext cx="11947160"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The organization’s relationship with its organizational environment - the set of forces and conditions that operate beyond an organization’s boundaries but affect a manager’s ability to acquire and utilize resources. Resources in the organizational environment include the raw materials and skilled people that an organization requires to produce goods and services, as well as the support of groups including customers who buy these goods and services and provide the organization with financial resources. The importance of studying the environment became clear after the development of open - systems theory.</a:t>
            </a:r>
          </a:p>
          <a:p>
            <a:r>
              <a:rPr lang="en-US" sz="2000" dirty="0"/>
              <a:t>The Open - Systems</a:t>
            </a:r>
          </a:p>
          <a:p>
            <a:r>
              <a:rPr lang="en-US" sz="2000" dirty="0"/>
              <a:t>An open systems - a system that takes in resources from its external environment and transforms them into goods and services that are then sent back to than environment, where they are bought by customers. At the conversion stage, the organization’s workforce, using appropriate tools, techniques, machinery, and equipment, transforms the inputs into outputs of finished goods and services, such as cars, appliances, clothing, and hamburgers. At the output stage, the organization releases finished goods and services to its external environment where customers purchase and use them to satisfy their needs. The money the organization obtains from the sales of its outputs allows the organization to acquire more resources so that the cycle can begin again.</a:t>
            </a:r>
          </a:p>
          <a:p>
            <a:r>
              <a:rPr lang="en-US" sz="2000" dirty="0"/>
              <a:t>The system just described is said to be “open” because the organization draws from and interacts with the external environment in order to survive: in other words, the organization is open to its environment.</a:t>
            </a:r>
          </a:p>
          <a:p>
            <a:r>
              <a:rPr lang="en-US" sz="2000" dirty="0"/>
              <a:t>The Closed – Systems</a:t>
            </a:r>
          </a:p>
          <a:p>
            <a:r>
              <a:rPr lang="en-US" sz="2000" dirty="0"/>
              <a:t>A closed - system, in contrast, is a self - contained system that is not affected by changes that occur in its external environment. Organizations that operate as closed systems that ignore the external environment, and that fail to acquire inputs are likely to experience entropy, the tendency of a system to lose its ability to control itself and thus to dissolve and disintegrate.</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509666"/>
            <a:ext cx="12192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5)	Complete the second sentence so that it means the same as the first.</a:t>
            </a:r>
          </a:p>
          <a:p>
            <a:r>
              <a:rPr lang="en-US" sz="2000" dirty="0"/>
              <a:t>1 Why is it useful to have a car?</a:t>
            </a:r>
          </a:p>
          <a:p>
            <a:r>
              <a:rPr lang="en-US" sz="2000" dirty="0"/>
              <a:t>What are the advantages of having a car?</a:t>
            </a:r>
          </a:p>
          <a:p>
            <a:r>
              <a:rPr lang="en-US" sz="2000" dirty="0"/>
              <a:t>2 I don’t intend to apply for the job.</a:t>
            </a:r>
          </a:p>
          <a:p>
            <a:r>
              <a:rPr lang="en-US" sz="2000" dirty="0"/>
              <a:t>I have no intention of.</a:t>
            </a:r>
          </a:p>
          <a:p>
            <a:r>
              <a:rPr lang="en-US" sz="2000" dirty="0"/>
              <a:t>3 Helen has a good memory for names.</a:t>
            </a:r>
          </a:p>
          <a:p>
            <a:r>
              <a:rPr lang="en-US" sz="2000" dirty="0"/>
              <a:t>Helen is good at.</a:t>
            </a:r>
          </a:p>
          <a:p>
            <a:r>
              <a:rPr lang="en-US" sz="2000" dirty="0"/>
              <a:t>4 You probably won’t win the lottery. You have little chance.</a:t>
            </a:r>
          </a:p>
          <a:p>
            <a:r>
              <a:rPr lang="en-US" sz="2000" dirty="0"/>
              <a:t>You have little chance of.</a:t>
            </a:r>
          </a:p>
          <a:p>
            <a:r>
              <a:rPr lang="en-US" sz="2000" dirty="0"/>
              <a:t>5 Did you get into trouble because you were late?</a:t>
            </a:r>
          </a:p>
          <a:p>
            <a:r>
              <a:rPr lang="en-US" sz="2000" dirty="0"/>
              <a:t>Did you get into trouble for?</a:t>
            </a:r>
          </a:p>
          <a:p>
            <a:r>
              <a:rPr lang="en-US" sz="2000" dirty="0"/>
              <a:t>6 We didn’t eat at home. We went to a restaurant instead.</a:t>
            </a:r>
          </a:p>
          <a:p>
            <a:r>
              <a:rPr lang="en-US" sz="2000" dirty="0"/>
              <a:t>We went to a restaurant instead of.</a:t>
            </a:r>
          </a:p>
          <a:p>
            <a:r>
              <a:rPr lang="en-US" sz="2000" dirty="0"/>
              <a:t>7 We got into the exhibition. We didn’t have to queue.</a:t>
            </a:r>
          </a:p>
          <a:p>
            <a:r>
              <a:rPr lang="en-US" sz="2000" dirty="0"/>
              <a:t>We got into the exhibition without.</a:t>
            </a:r>
          </a:p>
          <a:p>
            <a:r>
              <a:rPr lang="en-US" sz="2000" dirty="0"/>
              <a:t>8 Amy is 90 years old, but she’s fit and healthy.</a:t>
            </a:r>
          </a:p>
          <a:p>
            <a:r>
              <a:rPr lang="en-US" sz="2000" dirty="0"/>
              <a:t>Amy is fit and healthy despite</a:t>
            </a:r>
          </a:p>
          <a:p>
            <a:endParaRPr lang="en-US" sz="2000" dirty="0"/>
          </a:p>
        </p:txBody>
      </p:sp>
    </p:spTree>
    <p:extLst>
      <p:ext uri="{BB962C8B-B14F-4D97-AF65-F5344CB8AC3E}">
        <p14:creationId xmlns:p14="http://schemas.microsoft.com/office/powerpoint/2010/main" val="2136461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10231" y="897721"/>
            <a:ext cx="11506200" cy="4832092"/>
          </a:xfrm>
          <a:prstGeom prst="rect">
            <a:avLst/>
          </a:prstGeom>
          <a:ln/>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800" dirty="0"/>
              <a:t>6)	Complete the sentences using by -</a:t>
            </a:r>
            <a:r>
              <a:rPr lang="en-US" sz="2800" dirty="0" err="1"/>
              <a:t>ing</a:t>
            </a:r>
            <a:r>
              <a:rPr lang="en-US" sz="2800" dirty="0"/>
              <a:t>. Choose from these verbs:</a:t>
            </a:r>
          </a:p>
          <a:p>
            <a:r>
              <a:rPr lang="en-US" sz="2800" dirty="0"/>
              <a:t> </a:t>
            </a:r>
            <a:endParaRPr lang="ru-RU" sz="2800" dirty="0" smtClean="0"/>
          </a:p>
          <a:p>
            <a:endParaRPr lang="ru-RU" sz="2800" dirty="0"/>
          </a:p>
          <a:p>
            <a:endParaRPr lang="ru-RU" sz="2800" dirty="0" smtClean="0"/>
          </a:p>
          <a:p>
            <a:endParaRPr lang="en-US" sz="2800" dirty="0"/>
          </a:p>
          <a:p>
            <a:r>
              <a:rPr lang="en-US" sz="2800" dirty="0"/>
              <a:t>1 The burglars got into the house by breaking a window.</a:t>
            </a:r>
          </a:p>
          <a:p>
            <a:r>
              <a:rPr lang="en-US" sz="2800" dirty="0"/>
              <a:t>2 I was able to reach the top </a:t>
            </a:r>
            <a:r>
              <a:rPr lang="en-US" sz="2800" dirty="0" smtClean="0"/>
              <a:t>shelf</a:t>
            </a:r>
            <a:r>
              <a:rPr lang="ru-RU" sz="2800" dirty="0" smtClean="0"/>
              <a:t>_______</a:t>
            </a:r>
            <a:r>
              <a:rPr lang="en-US" sz="2800" dirty="0" smtClean="0"/>
              <a:t>on </a:t>
            </a:r>
            <a:r>
              <a:rPr lang="en-US" sz="2800" dirty="0"/>
              <a:t>a chair.</a:t>
            </a:r>
          </a:p>
          <a:p>
            <a:r>
              <a:rPr lang="en-US" sz="2800" dirty="0"/>
              <a:t>3 You turn on the </a:t>
            </a:r>
            <a:r>
              <a:rPr lang="en-US" sz="2800" dirty="0" smtClean="0"/>
              <a:t>computer</a:t>
            </a:r>
            <a:r>
              <a:rPr lang="ru-RU" sz="2800" dirty="0" smtClean="0"/>
              <a:t>_________</a:t>
            </a:r>
            <a:r>
              <a:rPr lang="en-US" sz="2800" dirty="0" smtClean="0"/>
              <a:t>the </a:t>
            </a:r>
            <a:r>
              <a:rPr lang="en-US" sz="2800" dirty="0"/>
              <a:t>button at the back.</a:t>
            </a:r>
          </a:p>
          <a:p>
            <a:r>
              <a:rPr lang="en-US" sz="2800" dirty="0"/>
              <a:t>4 Kevin got himself into financial </a:t>
            </a:r>
            <a:r>
              <a:rPr lang="en-US" sz="2800" dirty="0" smtClean="0"/>
              <a:t>trouble</a:t>
            </a:r>
            <a:r>
              <a:rPr lang="ru-RU" sz="2800" dirty="0" smtClean="0"/>
              <a:t>_________</a:t>
            </a:r>
            <a:r>
              <a:rPr lang="en-US" sz="2800" dirty="0" smtClean="0"/>
              <a:t>too </a:t>
            </a:r>
            <a:r>
              <a:rPr lang="en-US" sz="2800" dirty="0"/>
              <a:t>much money.</a:t>
            </a:r>
          </a:p>
          <a:p>
            <a:r>
              <a:rPr lang="en-US" sz="2800" dirty="0"/>
              <a:t>5 You can put people’s lives in danger	</a:t>
            </a:r>
            <a:r>
              <a:rPr lang="ru-RU" sz="2800" dirty="0" smtClean="0"/>
              <a:t>__________</a:t>
            </a:r>
            <a:r>
              <a:rPr lang="en-US" sz="2800" dirty="0" smtClean="0"/>
              <a:t>too </a:t>
            </a:r>
            <a:r>
              <a:rPr lang="en-US" sz="2800" dirty="0"/>
              <a:t>fast.</a:t>
            </a:r>
          </a:p>
          <a:p>
            <a:r>
              <a:rPr lang="en-US" sz="2800" dirty="0"/>
              <a:t>6 We made the room look nicer	</a:t>
            </a:r>
            <a:r>
              <a:rPr lang="ru-RU" sz="2800" dirty="0" smtClean="0"/>
              <a:t>_______</a:t>
            </a:r>
            <a:r>
              <a:rPr lang="en-US" sz="2800" dirty="0" smtClean="0"/>
              <a:t>some </a:t>
            </a:r>
            <a:r>
              <a:rPr lang="en-US" sz="2800" dirty="0"/>
              <a:t>pictures on the walls.</a:t>
            </a:r>
          </a:p>
        </p:txBody>
      </p:sp>
      <p:pic>
        <p:nvPicPr>
          <p:cNvPr id="33" name="Рисунок 32"/>
          <p:cNvPicPr>
            <a:picLocks noChangeAspect="1"/>
          </p:cNvPicPr>
          <p:nvPr/>
        </p:nvPicPr>
        <p:blipFill>
          <a:blip r:embed="rId2"/>
          <a:stretch>
            <a:fillRect/>
          </a:stretch>
        </p:blipFill>
        <p:spPr>
          <a:xfrm>
            <a:off x="1716106" y="1963711"/>
            <a:ext cx="11671820" cy="799306"/>
          </a:xfrm>
          <a:prstGeom prst="rect">
            <a:avLst/>
          </a:prstGeom>
        </p:spPr>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51</TotalTime>
  <Words>460</Words>
  <Application>Microsoft Office PowerPoint</Application>
  <PresentationFormat>Произвольный</PresentationFormat>
  <Paragraphs>92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26</cp:revision>
  <dcterms:created xsi:type="dcterms:W3CDTF">2023-07-12T10:27:08Z</dcterms:created>
  <dcterms:modified xsi:type="dcterms:W3CDTF">2024-07-29T10:19:14Z</dcterms:modified>
</cp:coreProperties>
</file>