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9" r:id="rId13"/>
    <p:sldId id="268" r:id="rId1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-82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249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9249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662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7859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177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396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139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420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913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380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328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47000">
              <a:srgbClr val="FFC000"/>
            </a:gs>
            <a:gs pos="22000">
              <a:schemeClr val="accent2"/>
            </a:gs>
            <a:gs pos="74000">
              <a:schemeClr val="accent2"/>
            </a:gs>
            <a:gs pos="81000">
              <a:schemeClr val="accent2"/>
            </a:gs>
            <a:gs pos="100000">
              <a:schemeClr val="accent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96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 smtClean="0"/>
              <a:t>Презентац</a:t>
            </a:r>
            <a:r>
              <a:rPr lang="uk-UA" sz="4000" dirty="0" err="1" smtClean="0"/>
              <a:t>ія</a:t>
            </a:r>
            <a:r>
              <a:rPr lang="uk-UA" sz="4000" dirty="0" smtClean="0"/>
              <a:t> </a:t>
            </a:r>
            <a:r>
              <a:rPr lang="ru-RU" sz="4000" dirty="0" err="1" smtClean="0"/>
              <a:t>практичних</a:t>
            </a:r>
            <a:r>
              <a:rPr lang="ru-RU" sz="4000" dirty="0" smtClean="0"/>
              <a:t> занять з </a:t>
            </a:r>
            <a:r>
              <a:rPr lang="ru-RU" sz="4000" dirty="0" err="1" smtClean="0"/>
              <a:t>дисципліни</a:t>
            </a:r>
            <a:r>
              <a:rPr lang="ru-RU" sz="4000" dirty="0" smtClean="0"/>
              <a:t> «</a:t>
            </a:r>
            <a:r>
              <a:rPr lang="ru-RU" sz="4000" dirty="0" err="1" smtClean="0"/>
              <a:t>Іноземна</a:t>
            </a:r>
            <a:r>
              <a:rPr lang="ru-RU" sz="4000" dirty="0" smtClean="0"/>
              <a:t> </a:t>
            </a:r>
            <a:r>
              <a:rPr lang="ru-RU" sz="4000" dirty="0" err="1" smtClean="0"/>
              <a:t>мова</a:t>
            </a:r>
            <a:r>
              <a:rPr lang="ru-RU" sz="4000" dirty="0" smtClean="0"/>
              <a:t>»</a:t>
            </a:r>
          </a:p>
          <a:p>
            <a:pPr algn="ctr"/>
            <a:r>
              <a:rPr lang="ru-RU" sz="4000" dirty="0" smtClean="0"/>
              <a:t> з </a:t>
            </a:r>
            <a:r>
              <a:rPr lang="ru-RU" sz="4000" dirty="0" err="1" smtClean="0"/>
              <a:t>галузі</a:t>
            </a:r>
            <a:r>
              <a:rPr lang="ru-RU" sz="4000" dirty="0" smtClean="0"/>
              <a:t> </a:t>
            </a:r>
            <a:r>
              <a:rPr lang="ru-RU" sz="4000" dirty="0" err="1" smtClean="0"/>
              <a:t>знань</a:t>
            </a:r>
            <a:r>
              <a:rPr lang="ru-RU" sz="4000" dirty="0" smtClean="0"/>
              <a:t> </a:t>
            </a:r>
            <a:r>
              <a:rPr lang="ru-RU" sz="4000" dirty="0"/>
              <a:t>24 «Сфера </a:t>
            </a:r>
            <a:r>
              <a:rPr lang="ru-RU" sz="4000" dirty="0" err="1"/>
              <a:t>обслуговування</a:t>
            </a:r>
            <a:r>
              <a:rPr lang="ru-RU" sz="4000" dirty="0"/>
              <a:t>»</a:t>
            </a:r>
            <a:endParaRPr lang="ru-RU" sz="4000" dirty="0" smtClean="0"/>
          </a:p>
          <a:p>
            <a:pPr algn="ctr"/>
            <a:r>
              <a:rPr lang="ru-RU" sz="4000" dirty="0" err="1" smtClean="0"/>
              <a:t>спеціальності</a:t>
            </a:r>
            <a:r>
              <a:rPr lang="ru-RU" sz="4000" dirty="0" smtClean="0"/>
              <a:t> : </a:t>
            </a:r>
            <a:r>
              <a:rPr lang="ru-RU" sz="4000" dirty="0"/>
              <a:t>241 «</a:t>
            </a:r>
            <a:r>
              <a:rPr lang="ru-RU" sz="4000" dirty="0" err="1"/>
              <a:t>Готельно-ресторанна</a:t>
            </a:r>
            <a:r>
              <a:rPr lang="ru-RU" sz="4000" dirty="0"/>
              <a:t> справа».</a:t>
            </a:r>
            <a:endParaRPr lang="ru-RU" sz="4000" dirty="0" smtClean="0"/>
          </a:p>
          <a:p>
            <a:pPr algn="ctr"/>
            <a:r>
              <a:rPr lang="ru-RU" sz="4000" dirty="0" smtClean="0"/>
              <a:t>    </a:t>
            </a:r>
          </a:p>
          <a:p>
            <a:pPr algn="ctr"/>
            <a:r>
              <a:rPr lang="ru-RU" sz="4000" dirty="0" smtClean="0"/>
              <a:t>Семестр </a:t>
            </a:r>
            <a:r>
              <a:rPr lang="en-US" sz="4000" smtClean="0"/>
              <a:t>5,6</a:t>
            </a:r>
            <a:r>
              <a:rPr lang="ru-RU" sz="4000" smtClean="0"/>
              <a:t> </a:t>
            </a:r>
            <a:r>
              <a:rPr lang="ru-RU" sz="4000" dirty="0" smtClean="0"/>
              <a:t>(56 годин)</a:t>
            </a:r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4000" dirty="0" err="1" smtClean="0"/>
              <a:t>Атестація</a:t>
            </a:r>
            <a:r>
              <a:rPr lang="ru-RU" sz="4000" dirty="0" smtClean="0"/>
              <a:t> 1 (14 год.)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813" y="1633928"/>
            <a:ext cx="11542426" cy="33577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01" y="208430"/>
            <a:ext cx="11215585" cy="63942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772375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89" y="1424067"/>
            <a:ext cx="11902190" cy="37325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788205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dirty="0" err="1" smtClean="0">
                <a:solidFill>
                  <a:srgbClr val="FF0000"/>
                </a:solidFill>
              </a:rPr>
              <a:t>Практичне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заняття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>
                <a:solidFill>
                  <a:srgbClr val="FF0000"/>
                </a:solidFill>
              </a:rPr>
              <a:t>5</a:t>
            </a:r>
            <a:r>
              <a:rPr lang="en-US" sz="3600" dirty="0" smtClean="0">
                <a:solidFill>
                  <a:srgbClr val="FF0000"/>
                </a:solidFill>
              </a:rPr>
              <a:t>(2 </a:t>
            </a:r>
            <a:r>
              <a:rPr lang="en-US" sz="3600" dirty="0" err="1" smtClean="0">
                <a:solidFill>
                  <a:srgbClr val="FF0000"/>
                </a:solidFill>
              </a:rPr>
              <a:t>год</a:t>
            </a:r>
            <a:r>
              <a:rPr lang="en-US" sz="3600" dirty="0" smtClean="0">
                <a:solidFill>
                  <a:srgbClr val="FF0000"/>
                </a:solidFill>
              </a:rPr>
              <a:t>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«Globalization and Principles of Management. Active and Passive Voice 1.» 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452431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 	</a:t>
            </a:r>
          </a:p>
          <a:p>
            <a:r>
              <a:rPr lang="en-US" sz="3200" dirty="0"/>
              <a:t>-	to learn new vocabulary;</a:t>
            </a:r>
          </a:p>
          <a:p>
            <a:r>
              <a:rPr lang="en-US" sz="3200" dirty="0"/>
              <a:t>     -   to practice grammar structures;</a:t>
            </a:r>
          </a:p>
          <a:p>
            <a:r>
              <a:rPr lang="en-US" sz="3200" dirty="0"/>
              <a:t>-	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	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	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	to lay the foundations for future study in terms to basic structures, lexis, language functions 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693683"/>
            <a:ext cx="11824138" cy="526297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	Vocabulary activity.</a:t>
            </a:r>
          </a:p>
          <a:p>
            <a:r>
              <a:rPr lang="en-US" sz="2400" dirty="0"/>
              <a:t>2.	Discussing of the topic «Globalization and Principles of Management. Active and Passive Voice.»  Grammar revision</a:t>
            </a:r>
          </a:p>
          <a:p>
            <a:r>
              <a:rPr lang="en-US" sz="2400" dirty="0"/>
              <a:t>3.	Listening, reading, writing, speaking.</a:t>
            </a:r>
          </a:p>
          <a:p>
            <a:r>
              <a:rPr lang="en-US" sz="2400" dirty="0"/>
              <a:t>4.	Grammar activity.</a:t>
            </a:r>
          </a:p>
          <a:p>
            <a:r>
              <a:rPr lang="en-US" sz="2400" dirty="0"/>
              <a:t>5.	Communicative activities :</a:t>
            </a:r>
          </a:p>
          <a:p>
            <a:r>
              <a:rPr lang="en-US" sz="2400" dirty="0"/>
              <a:t>        Task 1. Give the English equivalents the following words and word combinations.</a:t>
            </a:r>
          </a:p>
          <a:p>
            <a:r>
              <a:rPr lang="en-US" sz="2400" dirty="0"/>
              <a:t>         Task 2. Answer the questions to the text.</a:t>
            </a:r>
          </a:p>
          <a:p>
            <a:r>
              <a:rPr lang="en-US" sz="2400" dirty="0"/>
              <a:t>         Task 3. Fill in the blanks with the necessary words from the active vocabulary. </a:t>
            </a:r>
          </a:p>
          <a:p>
            <a:r>
              <a:rPr lang="en-US" sz="2400" dirty="0"/>
              <a:t>         Task 4. Complete the following sentences.</a:t>
            </a:r>
          </a:p>
          <a:p>
            <a:r>
              <a:rPr lang="en-US" sz="2400" dirty="0"/>
              <a:t>         Task 5. Put in the right order. The underlined word is the beginning of the sentence.</a:t>
            </a:r>
          </a:p>
          <a:p>
            <a:r>
              <a:rPr lang="en-US" sz="2400" dirty="0"/>
              <a:t>          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0"/>
            <a:ext cx="11713779" cy="600164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References:</a:t>
            </a:r>
          </a:p>
          <a:p>
            <a:r>
              <a:rPr lang="en-US" sz="2400" dirty="0"/>
              <a:t>1.	</a:t>
            </a:r>
            <a:r>
              <a:rPr lang="uk-UA" sz="2400" dirty="0"/>
              <a:t>Кравець Р.А. Лінгвокраїнознавчі аспекти викладання граматики англійської мови в аграрному ВНЗ: методичні рекомендації / Р.А. Кравець. – Вінниця : ВНАУ, 2017. – 62 с.</a:t>
            </a:r>
          </a:p>
          <a:p>
            <a:r>
              <a:rPr lang="uk-UA" sz="2400" dirty="0"/>
              <a:t>2.	Ковальова К. В. Волошина О.В Англійська мова: Методичні вказівки для практичних занять та самостійної роботи студентів денної та заочної форм навчання з іноземної мови спеціальності 075 «Маркетинг», 073 «Менеджмент», галузі знань 07 «Управління та адміністрування» – Вінниця, 2020. – 100 с.</a:t>
            </a:r>
          </a:p>
          <a:p>
            <a:r>
              <a:rPr lang="uk-UA" sz="2400" dirty="0"/>
              <a:t>3.	</a:t>
            </a:r>
            <a:r>
              <a:rPr lang="en-US" sz="2400" dirty="0"/>
              <a:t>Modern English-Ukrainian Dictionary: Over 160,000 Words and Expressions / </a:t>
            </a:r>
            <a:r>
              <a:rPr lang="en-US" sz="2400" dirty="0" err="1"/>
              <a:t>Mykola</a:t>
            </a:r>
            <a:r>
              <a:rPr lang="en-US" sz="2400" dirty="0"/>
              <a:t> </a:t>
            </a:r>
            <a:r>
              <a:rPr lang="en-US" sz="2400" dirty="0" err="1"/>
              <a:t>Ivanovych</a:t>
            </a:r>
            <a:r>
              <a:rPr lang="en-US" sz="2400" dirty="0"/>
              <a:t> </a:t>
            </a:r>
            <a:r>
              <a:rPr lang="en-US" sz="2400" dirty="0" err="1"/>
              <a:t>Balla</a:t>
            </a:r>
            <a:r>
              <a:rPr lang="en-US" sz="2400" dirty="0"/>
              <a:t>. – Kyiv: </a:t>
            </a:r>
            <a:r>
              <a:rPr lang="en-US" sz="2400" dirty="0" err="1"/>
              <a:t>Chumatskiy</a:t>
            </a:r>
            <a:r>
              <a:rPr lang="en-US" sz="2400" dirty="0"/>
              <a:t> </a:t>
            </a:r>
            <a:r>
              <a:rPr lang="en-US" sz="2400" dirty="0" err="1"/>
              <a:t>Shliakh</a:t>
            </a:r>
            <a:r>
              <a:rPr lang="en-US" sz="2400" dirty="0"/>
              <a:t> pub., 2007. – 668 p.</a:t>
            </a:r>
          </a:p>
          <a:p>
            <a:r>
              <a:rPr lang="en-US" sz="2400" dirty="0"/>
              <a:t>4.	The Oxford Dictionary of Business World. (2020) //</a:t>
            </a:r>
            <a:r>
              <a:rPr lang="en-US" sz="2400" dirty="0" err="1"/>
              <a:t>Gen.Editors</a:t>
            </a:r>
            <a:r>
              <a:rPr lang="en-US" sz="2400" dirty="0"/>
              <a:t> </a:t>
            </a:r>
            <a:r>
              <a:rPr lang="en-US" sz="2400" dirty="0" err="1"/>
              <a:t>Dr</a:t>
            </a:r>
            <a:r>
              <a:rPr lang="en-US" sz="2400" dirty="0"/>
              <a:t> Alan Isaacs, </a:t>
            </a:r>
            <a:r>
              <a:rPr lang="en-US" sz="2400" dirty="0" err="1"/>
              <a:t>Ms</a:t>
            </a:r>
            <a:r>
              <a:rPr lang="en-US" sz="2400" dirty="0"/>
              <a:t> Elizabeth Martin. Oxford: Oxford University Press</a:t>
            </a:r>
          </a:p>
          <a:p>
            <a:r>
              <a:rPr lang="en-US" sz="2400" dirty="0"/>
              <a:t>5.	</a:t>
            </a:r>
            <a:r>
              <a:rPr lang="uk-UA" sz="2400" dirty="0"/>
              <a:t>Верба Л.Г., Верба Г.В. Граматика сучасної англійської мови. Довідник: Мова </a:t>
            </a:r>
            <a:r>
              <a:rPr lang="uk-UA" sz="2400" dirty="0" err="1"/>
              <a:t>англ</a:t>
            </a:r>
            <a:r>
              <a:rPr lang="uk-UA" sz="2400" dirty="0"/>
              <a:t>., </a:t>
            </a:r>
            <a:r>
              <a:rPr lang="uk-UA" sz="2400" dirty="0" err="1"/>
              <a:t>укр</a:t>
            </a:r>
            <a:r>
              <a:rPr lang="uk-UA" sz="2400" dirty="0"/>
              <a:t>. Київ: ТОВ «ВП Логос-М», 2020.</a:t>
            </a:r>
          </a:p>
          <a:p>
            <a:r>
              <a:rPr lang="uk-UA" sz="2400" dirty="0"/>
              <a:t>6.	</a:t>
            </a:r>
            <a:r>
              <a:rPr lang="uk-UA" sz="2400" dirty="0" err="1"/>
              <a:t>Голіцинський</a:t>
            </a:r>
            <a:r>
              <a:rPr lang="uk-UA" sz="2400" dirty="0"/>
              <a:t> Ю. Граматика. Збірник вправ. Київ: </a:t>
            </a:r>
            <a:r>
              <a:rPr lang="uk-UA" sz="2400" dirty="0" err="1"/>
              <a:t>Інкос</a:t>
            </a:r>
            <a:r>
              <a:rPr lang="uk-UA" sz="2400" dirty="0"/>
              <a:t>, 2020.</a:t>
            </a:r>
          </a:p>
          <a:p>
            <a:r>
              <a:rPr lang="uk-UA" sz="2400" dirty="0"/>
              <a:t>7.	</a:t>
            </a:r>
            <a:r>
              <a:rPr lang="en-US" sz="2400" dirty="0"/>
              <a:t>Murphy R. English Grammar in Use /Murphy R. – Cambridge University Press, 2021.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440120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bg1"/>
                </a:solidFill>
              </a:rPr>
              <a:t>Хід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заняття</a:t>
            </a:r>
            <a:r>
              <a:rPr lang="en-US" sz="4000" dirty="0" smtClean="0">
                <a:solidFill>
                  <a:schemeClr val="bg1"/>
                </a:solidFill>
              </a:rPr>
              <a:t> (Procedure)</a:t>
            </a:r>
          </a:p>
          <a:p>
            <a:endParaRPr lang="en-US" sz="4000" dirty="0" smtClean="0">
              <a:solidFill>
                <a:schemeClr val="bg1"/>
              </a:solidFill>
            </a:endParaRPr>
          </a:p>
          <a:p>
            <a:r>
              <a:rPr lang="en-US" sz="4000" dirty="0" smtClean="0">
                <a:solidFill>
                  <a:schemeClr val="bg1"/>
                </a:solidFill>
              </a:rPr>
              <a:t>1) Read the text and translate into Ukrainian in the written form.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2) Learn the new words and word combinations.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3) Make summery of the text in English.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4) Make some questions on the text. 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4919" y="344773"/>
            <a:ext cx="11947160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7200"/>
            <a:r>
              <a:rPr lang="en-US" sz="2000" dirty="0" err="1"/>
              <a:t>Сommunicating</a:t>
            </a:r>
            <a:r>
              <a:rPr lang="en-US" sz="2000" dirty="0"/>
              <a:t> and working with people from different countries can be a challenge not just because of language issues but also because of different cultural norms . For example , in the United States , we tend to be direct in our communication . If you ask a U.S. manager a question , you’ll tend to get a direct answer . In other cultures , particularly in southern Europe and Japan , the answer to a question begins with background and context—not the bottom line—so that the listener will understand how the person arrived at the conclusion . Life often brings unpredictable events , and with them anxiety. Uncertainty avoidance13 reflects the extent to which members of a society attempt to cope with anxiety by minimizing uncertainty . Should you establish rules , procedures , and social norms to help your employees  deal with uncertainty ? In countries where uncertainty avoidance is high , like Brazil and Switzerland , the answer is yes . People in such societies want strict rules , </a:t>
            </a:r>
            <a:r>
              <a:rPr lang="en-US" sz="2000" dirty="0" smtClean="0"/>
              <a:t>laws, </a:t>
            </a:r>
            <a:r>
              <a:rPr lang="en-US" sz="2000" dirty="0"/>
              <a:t>and policies to eliminate or control the unexpected . Employees in these countries tend to seek order , consistency , and structure . Countries with low uncertainty avoidance , in contrast , are less rule oriented . They tolerate a variety of opinions and are open to change and taking risks 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 indent="457200"/>
            <a:r>
              <a:rPr lang="en-US" sz="2000" dirty="0"/>
              <a:t>How assertive , confrontational , or aggressive should you be in relationships with others? In highly assertive countries like the United States and Austria, competition between individuals and groups is encouraged . Managers may set up incentives that reward the best idea , even it it’s contrary to established practices . People in less assertive countries , like Sweden and New Zealand , prefer harmony in relationships and emphasize loyalty and solidarity </a:t>
            </a:r>
            <a:r>
              <a:rPr lang="en-US" sz="2000" dirty="0" smtClean="0"/>
              <a:t>.Power </a:t>
            </a:r>
            <a:r>
              <a:rPr lang="en-US" sz="2000" dirty="0"/>
              <a:t>distance14 reflects the extent to which the less powerful members of institutions and organizations expect and accept that power is distributed unequally .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34518"/>
            <a:ext cx="12192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Should you distribute decision-making power equally among the group In high-power-distance countries like Thailand , Brazil , and France , the answer is no . People in these societies expect unequal power distribution and greater stratification , whether that stratification is economic , social , or political . People in positions of authority in these countries expect ( and receive ) obedience . Decision making is hierarchical with limited participation and communication . Australia , in contrast , has a power distance rating that is much lower than the world average . The Australian view reinforces cooperative interaction across power levels and stresses   equality   and opportunity for everyone .Institutional collectivism15 refers to the extent to which people act predominantly as a member of a lifelong group or organization . Should you reward groups rather than individuals ? In countries with high institutional collectivism such as Sweden , the answer is yes . Countries with low institutional collectivism , such as in the United States , emphasize individual achievement and rewards. Should you reward people for being fair , altruistic , generous , and kind to others  ? In countries such as Malaysia , this practice is more prevalent and encouraged than in low-humane- orientation countries such as Germany .</a:t>
            </a:r>
          </a:p>
          <a:p>
            <a:r>
              <a:rPr lang="en-US" sz="2000" dirty="0"/>
              <a:t>Future orientation16 is defined as one’s expectations and the degree to which one is thoughtful about the future . It is a multifaceted concept that includes planning , realism , and a sense of control . Companies in countries with high future orientation , such as China and Singapore , will have a longer-term planning horizon , and they will be more systematic about  planning . Corporations in countries that are the least future-oriented, such as Argentina and Russia, will be more opportunistic and less systematic. At the same time, they’ll be less risk averse.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30" y="359765"/>
            <a:ext cx="11436780" cy="61159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</TotalTime>
  <Words>756</Words>
  <Application>Microsoft Office PowerPoint</Application>
  <PresentationFormat>Произвольный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Юзер_в_углу</cp:lastModifiedBy>
  <cp:revision>23</cp:revision>
  <dcterms:created xsi:type="dcterms:W3CDTF">2023-07-12T10:27:08Z</dcterms:created>
  <dcterms:modified xsi:type="dcterms:W3CDTF">2024-07-29T10:19:35Z</dcterms:modified>
</cp:coreProperties>
</file>