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5" r:id="rId9"/>
    <p:sldId id="266" r:id="rId10"/>
    <p:sldId id="267" r:id="rId11"/>
    <p:sldId id="268" r:id="rId12"/>
  </p:sldIdLst>
  <p:sldSz cx="12192000" cy="6858000"/>
  <p:notesSz cx="6858000" cy="9144000"/>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AD674"/>
    <a:srgbClr val="9ADF81"/>
    <a:srgbClr val="ACC7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63" d="100"/>
          <a:sy n="63" d="100"/>
        </p:scale>
        <p:origin x="-1140" y="-27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uk-UA"/>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782498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25892491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uk-UA"/>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1466222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41478594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uk-UA"/>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9717711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Дата 4"/>
          <p:cNvSpPr>
            <a:spLocks noGrp="1"/>
          </p:cNvSpPr>
          <p:nvPr>
            <p:ph type="dt" sz="half" idx="10"/>
          </p:nvPr>
        </p:nvSpPr>
        <p:spPr/>
        <p:txBody>
          <a:bodyPr/>
          <a:lstStyle/>
          <a:p>
            <a:fld id="{7DAF3113-D596-4B49-8FAE-458878600028}" type="datetimeFigureOut">
              <a:rPr lang="uk-UA" smtClean="0"/>
              <a:t>29.07.2024</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7839616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uk-UA"/>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7" name="Дата 6"/>
          <p:cNvSpPr>
            <a:spLocks noGrp="1"/>
          </p:cNvSpPr>
          <p:nvPr>
            <p:ph type="dt" sz="half" idx="10"/>
          </p:nvPr>
        </p:nvSpPr>
        <p:spPr/>
        <p:txBody>
          <a:bodyPr/>
          <a:lstStyle/>
          <a:p>
            <a:fld id="{7DAF3113-D596-4B49-8FAE-458878600028}" type="datetimeFigureOut">
              <a:rPr lang="uk-UA" smtClean="0"/>
              <a:t>29.07.2024</a:t>
            </a:fld>
            <a:endParaRPr lang="uk-UA"/>
          </a:p>
        </p:txBody>
      </p:sp>
      <p:sp>
        <p:nvSpPr>
          <p:cNvPr id="8" name="Нижний колонтитул 7"/>
          <p:cNvSpPr>
            <a:spLocks noGrp="1"/>
          </p:cNvSpPr>
          <p:nvPr>
            <p:ph type="ftr" sz="quarter" idx="11"/>
          </p:nvPr>
        </p:nvSpPr>
        <p:spPr/>
        <p:txBody>
          <a:bodyPr/>
          <a:lstStyle/>
          <a:p>
            <a:endParaRPr lang="uk-UA"/>
          </a:p>
        </p:txBody>
      </p:sp>
      <p:sp>
        <p:nvSpPr>
          <p:cNvPr id="9" name="Номер слайда 8"/>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8591395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Дата 2"/>
          <p:cNvSpPr>
            <a:spLocks noGrp="1"/>
          </p:cNvSpPr>
          <p:nvPr>
            <p:ph type="dt" sz="half" idx="10"/>
          </p:nvPr>
        </p:nvSpPr>
        <p:spPr/>
        <p:txBody>
          <a:bodyPr/>
          <a:lstStyle/>
          <a:p>
            <a:fld id="{7DAF3113-D596-4B49-8FAE-458878600028}" type="datetimeFigureOut">
              <a:rPr lang="uk-UA" smtClean="0"/>
              <a:t>29.07.2024</a:t>
            </a:fld>
            <a:endParaRPr lang="uk-UA"/>
          </a:p>
        </p:txBody>
      </p:sp>
      <p:sp>
        <p:nvSpPr>
          <p:cNvPr id="4" name="Нижний колонтитул 3"/>
          <p:cNvSpPr>
            <a:spLocks noGrp="1"/>
          </p:cNvSpPr>
          <p:nvPr>
            <p:ph type="ftr" sz="quarter" idx="11"/>
          </p:nvPr>
        </p:nvSpPr>
        <p:spPr/>
        <p:txBody>
          <a:bodyPr/>
          <a:lstStyle/>
          <a:p>
            <a:endParaRPr lang="uk-UA"/>
          </a:p>
        </p:txBody>
      </p:sp>
      <p:sp>
        <p:nvSpPr>
          <p:cNvPr id="5" name="Номер слайда 4"/>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12342059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DAF3113-D596-4B49-8FAE-458878600028}" type="datetimeFigureOut">
              <a:rPr lang="uk-UA" smtClean="0"/>
              <a:t>29.07.2024</a:t>
            </a:fld>
            <a:endParaRPr lang="uk-UA"/>
          </a:p>
        </p:txBody>
      </p:sp>
      <p:sp>
        <p:nvSpPr>
          <p:cNvPr id="3" name="Нижний колонтитул 2"/>
          <p:cNvSpPr>
            <a:spLocks noGrp="1"/>
          </p:cNvSpPr>
          <p:nvPr>
            <p:ph type="ftr" sz="quarter" idx="11"/>
          </p:nvPr>
        </p:nvSpPr>
        <p:spPr/>
        <p:txBody>
          <a:bodyPr/>
          <a:lstStyle/>
          <a:p>
            <a:endParaRPr lang="uk-UA"/>
          </a:p>
        </p:txBody>
      </p:sp>
      <p:sp>
        <p:nvSpPr>
          <p:cNvPr id="4" name="Номер слайда 3"/>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2419133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uk-UA"/>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7DAF3113-D596-4B49-8FAE-458878600028}" type="datetimeFigureOut">
              <a:rPr lang="uk-UA" smtClean="0"/>
              <a:t>29.07.2024</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41538005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uk-UA"/>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uk-UA"/>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7DAF3113-D596-4B49-8FAE-458878600028}" type="datetimeFigureOut">
              <a:rPr lang="uk-UA" smtClean="0"/>
              <a:t>29.07.2024</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16632841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2"/>
            </a:gs>
            <a:gs pos="47000">
              <a:srgbClr val="FFC000"/>
            </a:gs>
            <a:gs pos="22000">
              <a:schemeClr val="accent2"/>
            </a:gs>
            <a:gs pos="74000">
              <a:schemeClr val="accent2"/>
            </a:gs>
            <a:gs pos="81000">
              <a:schemeClr val="accent2"/>
            </a:gs>
            <a:gs pos="100000">
              <a:schemeClr val="accent2"/>
            </a:gs>
          </a:gsLst>
          <a:lin ang="5400000" scaled="1"/>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uk-UA"/>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uk-UA"/>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B042CAB-24DE-43C6-A9C5-D5130FDE2093}" type="slidenum">
              <a:rPr lang="uk-UA" smtClean="0"/>
              <a:t>‹#›</a:t>
            </a:fld>
            <a:endParaRPr lang="uk-UA"/>
          </a:p>
        </p:txBody>
      </p:sp>
    </p:spTree>
    <p:extLst>
      <p:ext uri="{BB962C8B-B14F-4D97-AF65-F5344CB8AC3E}">
        <p14:creationId xmlns:p14="http://schemas.microsoft.com/office/powerpoint/2010/main" val="2979680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98120" y="447378"/>
            <a:ext cx="11811000" cy="563231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ru-RU" sz="4000" dirty="0" err="1" smtClean="0"/>
              <a:t>Презентац</a:t>
            </a:r>
            <a:r>
              <a:rPr lang="uk-UA" sz="4000" dirty="0" err="1" smtClean="0"/>
              <a:t>ія</a:t>
            </a:r>
            <a:r>
              <a:rPr lang="uk-UA" sz="4000" dirty="0" smtClean="0"/>
              <a:t> </a:t>
            </a:r>
            <a:r>
              <a:rPr lang="ru-RU" sz="4000" dirty="0" err="1" smtClean="0"/>
              <a:t>практичних</a:t>
            </a:r>
            <a:r>
              <a:rPr lang="ru-RU" sz="4000" dirty="0" smtClean="0"/>
              <a:t> занять з </a:t>
            </a:r>
            <a:r>
              <a:rPr lang="ru-RU" sz="4000" dirty="0" err="1" smtClean="0"/>
              <a:t>дисципліни</a:t>
            </a:r>
            <a:r>
              <a:rPr lang="ru-RU" sz="4000" dirty="0" smtClean="0"/>
              <a:t> «</a:t>
            </a:r>
            <a:r>
              <a:rPr lang="ru-RU" sz="4000" dirty="0" err="1" smtClean="0"/>
              <a:t>Іноземна</a:t>
            </a:r>
            <a:r>
              <a:rPr lang="ru-RU" sz="4000" dirty="0" smtClean="0"/>
              <a:t> </a:t>
            </a:r>
            <a:r>
              <a:rPr lang="ru-RU" sz="4000" dirty="0" err="1" smtClean="0"/>
              <a:t>мова</a:t>
            </a:r>
            <a:r>
              <a:rPr lang="ru-RU" sz="4000" dirty="0" smtClean="0"/>
              <a:t>»</a:t>
            </a:r>
          </a:p>
          <a:p>
            <a:pPr algn="ctr"/>
            <a:r>
              <a:rPr lang="ru-RU" sz="4000" dirty="0" smtClean="0"/>
              <a:t> з </a:t>
            </a:r>
            <a:r>
              <a:rPr lang="ru-RU" sz="4000" dirty="0" err="1" smtClean="0"/>
              <a:t>галузі</a:t>
            </a:r>
            <a:r>
              <a:rPr lang="ru-RU" sz="4000" dirty="0" smtClean="0"/>
              <a:t> </a:t>
            </a:r>
            <a:r>
              <a:rPr lang="ru-RU" sz="4000" dirty="0" err="1" smtClean="0"/>
              <a:t>знань</a:t>
            </a:r>
            <a:r>
              <a:rPr lang="ru-RU" sz="4000" dirty="0" smtClean="0"/>
              <a:t> </a:t>
            </a:r>
            <a:r>
              <a:rPr lang="ru-RU" sz="4000" dirty="0"/>
              <a:t>24 «Сфера </a:t>
            </a:r>
            <a:r>
              <a:rPr lang="ru-RU" sz="4000" dirty="0" err="1"/>
              <a:t>обслуговування</a:t>
            </a:r>
            <a:r>
              <a:rPr lang="ru-RU" sz="4000" dirty="0"/>
              <a:t>»</a:t>
            </a:r>
            <a:endParaRPr lang="ru-RU" sz="4000" dirty="0" smtClean="0"/>
          </a:p>
          <a:p>
            <a:pPr algn="ctr"/>
            <a:r>
              <a:rPr lang="ru-RU" sz="4000" dirty="0" err="1" smtClean="0"/>
              <a:t>спеціальності</a:t>
            </a:r>
            <a:r>
              <a:rPr lang="ru-RU" sz="4000" dirty="0" smtClean="0"/>
              <a:t> : </a:t>
            </a:r>
            <a:r>
              <a:rPr lang="ru-RU" sz="4000" dirty="0"/>
              <a:t>241 «</a:t>
            </a:r>
            <a:r>
              <a:rPr lang="ru-RU" sz="4000" dirty="0" err="1"/>
              <a:t>Готельно-ресторанна</a:t>
            </a:r>
            <a:r>
              <a:rPr lang="ru-RU" sz="4000" dirty="0"/>
              <a:t> справа».</a:t>
            </a:r>
            <a:endParaRPr lang="ru-RU" sz="4000" dirty="0" smtClean="0"/>
          </a:p>
          <a:p>
            <a:pPr algn="ctr"/>
            <a:r>
              <a:rPr lang="ru-RU" sz="4000" dirty="0" smtClean="0"/>
              <a:t>    </a:t>
            </a:r>
          </a:p>
          <a:p>
            <a:pPr algn="ctr"/>
            <a:r>
              <a:rPr lang="ru-RU" sz="4000" dirty="0" smtClean="0"/>
              <a:t>Семестр </a:t>
            </a:r>
            <a:r>
              <a:rPr lang="en-US" sz="4000" smtClean="0"/>
              <a:t>5,6</a:t>
            </a:r>
            <a:r>
              <a:rPr lang="ru-RU" sz="4000" smtClean="0"/>
              <a:t> </a:t>
            </a:r>
            <a:r>
              <a:rPr lang="ru-RU" sz="4000" dirty="0" smtClean="0"/>
              <a:t>(56 годин)</a:t>
            </a:r>
          </a:p>
          <a:p>
            <a:pPr algn="ctr"/>
            <a:endParaRPr lang="ru-RU" sz="4000" dirty="0" smtClean="0"/>
          </a:p>
          <a:p>
            <a:pPr algn="ctr"/>
            <a:endParaRPr lang="ru-RU" sz="4000" dirty="0" smtClean="0"/>
          </a:p>
          <a:p>
            <a:pPr algn="ctr"/>
            <a:r>
              <a:rPr lang="ru-RU" sz="4000" dirty="0" err="1" smtClean="0"/>
              <a:t>Атестація</a:t>
            </a:r>
            <a:r>
              <a:rPr lang="ru-RU" sz="4000" dirty="0" smtClean="0"/>
              <a:t> </a:t>
            </a:r>
            <a:r>
              <a:rPr lang="en-US" sz="4000" dirty="0" smtClean="0"/>
              <a:t>3</a:t>
            </a:r>
            <a:r>
              <a:rPr lang="ru-RU" sz="4000" dirty="0" smtClean="0"/>
              <a:t> (14 год.)</a:t>
            </a:r>
            <a:endParaRPr lang="ru-RU" sz="4000" dirty="0"/>
          </a:p>
        </p:txBody>
      </p:sp>
    </p:spTree>
    <p:extLst>
      <p:ext uri="{BB962C8B-B14F-4D97-AF65-F5344CB8AC3E}">
        <p14:creationId xmlns:p14="http://schemas.microsoft.com/office/powerpoint/2010/main" val="7529049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63880" y="253685"/>
            <a:ext cx="9128759" cy="63681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723759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ChangeAspect="1"/>
          </p:cNvPicPr>
          <p:nvPr/>
        </p:nvPicPr>
        <p:blipFill>
          <a:blip r:embed="rId2"/>
          <a:stretch>
            <a:fillRect/>
          </a:stretch>
        </p:blipFill>
        <p:spPr>
          <a:xfrm>
            <a:off x="2446020" y="529332"/>
            <a:ext cx="7185660" cy="5703035"/>
          </a:xfrm>
          <a:prstGeom prst="rect">
            <a:avLst/>
          </a:prstGeom>
        </p:spPr>
      </p:pic>
    </p:spTree>
    <p:extLst>
      <p:ext uri="{BB962C8B-B14F-4D97-AF65-F5344CB8AC3E}">
        <p14:creationId xmlns:p14="http://schemas.microsoft.com/office/powerpoint/2010/main" val="27660728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647437"/>
            <a:ext cx="12192000" cy="64633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3600" dirty="0" err="1" smtClean="0">
                <a:solidFill>
                  <a:srgbClr val="FF0000"/>
                </a:solidFill>
              </a:rPr>
              <a:t>Практичне</a:t>
            </a:r>
            <a:r>
              <a:rPr lang="en-US" sz="3600" dirty="0" smtClean="0">
                <a:solidFill>
                  <a:srgbClr val="FF0000"/>
                </a:solidFill>
              </a:rPr>
              <a:t> </a:t>
            </a:r>
            <a:r>
              <a:rPr lang="en-US" sz="3600" dirty="0" err="1" smtClean="0">
                <a:solidFill>
                  <a:srgbClr val="FF0000"/>
                </a:solidFill>
              </a:rPr>
              <a:t>заняття</a:t>
            </a:r>
            <a:r>
              <a:rPr lang="en-US" sz="3600" dirty="0" smtClean="0">
                <a:solidFill>
                  <a:srgbClr val="FF0000"/>
                </a:solidFill>
              </a:rPr>
              <a:t> </a:t>
            </a:r>
            <a:r>
              <a:rPr lang="ru-RU" sz="3600" dirty="0" smtClean="0">
                <a:solidFill>
                  <a:srgbClr val="FF0000"/>
                </a:solidFill>
              </a:rPr>
              <a:t>3</a:t>
            </a:r>
            <a:r>
              <a:rPr lang="en-US" sz="3600" dirty="0" smtClean="0">
                <a:solidFill>
                  <a:srgbClr val="FF0000"/>
                </a:solidFill>
              </a:rPr>
              <a:t>(2 </a:t>
            </a:r>
            <a:r>
              <a:rPr lang="en-US" sz="3600" dirty="0" err="1" smtClean="0">
                <a:solidFill>
                  <a:srgbClr val="FF0000"/>
                </a:solidFill>
              </a:rPr>
              <a:t>год</a:t>
            </a:r>
            <a:r>
              <a:rPr lang="en-US" sz="3600" dirty="0" smtClean="0">
                <a:solidFill>
                  <a:srgbClr val="FF0000"/>
                </a:solidFill>
              </a:rPr>
              <a:t>.)</a:t>
            </a:r>
          </a:p>
        </p:txBody>
      </p:sp>
      <p:sp>
        <p:nvSpPr>
          <p:cNvPr id="5" name="Прямоугольник 4"/>
          <p:cNvSpPr/>
          <p:nvPr/>
        </p:nvSpPr>
        <p:spPr>
          <a:xfrm>
            <a:off x="176048" y="2761858"/>
            <a:ext cx="11839903" cy="255454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4000" dirty="0"/>
              <a:t>Topic «Marketing and Small Business Bidding for Government Contracts. » Word order (Questions 2 (do you know where … ? /he asked me where …))Grammar revision</a:t>
            </a:r>
          </a:p>
        </p:txBody>
      </p:sp>
    </p:spTree>
    <p:extLst>
      <p:ext uri="{BB962C8B-B14F-4D97-AF65-F5344CB8AC3E}">
        <p14:creationId xmlns:p14="http://schemas.microsoft.com/office/powerpoint/2010/main" val="1892787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46841" y="815425"/>
            <a:ext cx="11508827" cy="452431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3200" dirty="0"/>
              <a:t>Objectives: 	</a:t>
            </a:r>
          </a:p>
          <a:p>
            <a:r>
              <a:rPr lang="en-US" sz="3200" dirty="0"/>
              <a:t>-	to learn new vocabulary;</a:t>
            </a:r>
          </a:p>
          <a:p>
            <a:r>
              <a:rPr lang="en-US" sz="3200" dirty="0"/>
              <a:t>     -   to practice grammar structures;</a:t>
            </a:r>
          </a:p>
          <a:p>
            <a:r>
              <a:rPr lang="en-US" sz="3200" dirty="0"/>
              <a:t>-	to enable </a:t>
            </a:r>
            <a:r>
              <a:rPr lang="en-US" sz="3200" dirty="0" err="1"/>
              <a:t>st’s</a:t>
            </a:r>
            <a:r>
              <a:rPr lang="en-US" sz="3200" dirty="0"/>
              <a:t> to talk and write on the topic;</a:t>
            </a:r>
          </a:p>
          <a:p>
            <a:r>
              <a:rPr lang="en-US" sz="3200" dirty="0"/>
              <a:t>-	to </a:t>
            </a:r>
            <a:r>
              <a:rPr lang="en-US" sz="3200" dirty="0" err="1"/>
              <a:t>instil</a:t>
            </a:r>
            <a:r>
              <a:rPr lang="en-US" sz="3200" dirty="0"/>
              <a:t> the idea that learning languages is necessary and essential;</a:t>
            </a:r>
          </a:p>
          <a:p>
            <a:r>
              <a:rPr lang="en-US" sz="3200" dirty="0"/>
              <a:t>-	to encourage </a:t>
            </a:r>
            <a:r>
              <a:rPr lang="en-US" sz="3200" dirty="0" err="1"/>
              <a:t>st’s</a:t>
            </a:r>
            <a:r>
              <a:rPr lang="en-US" sz="3200" dirty="0"/>
              <a:t> to go on learning English at the next level;</a:t>
            </a:r>
          </a:p>
          <a:p>
            <a:r>
              <a:rPr lang="en-US" sz="3200" dirty="0"/>
              <a:t>-	to lay the foundations for future study in terms to basic structures, lexis, language functions and basic study</a:t>
            </a:r>
          </a:p>
        </p:txBody>
      </p:sp>
    </p:spTree>
    <p:extLst>
      <p:ext uri="{BB962C8B-B14F-4D97-AF65-F5344CB8AC3E}">
        <p14:creationId xmlns:p14="http://schemas.microsoft.com/office/powerpoint/2010/main" val="28558362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57655" y="693683"/>
            <a:ext cx="11824138" cy="563231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400" dirty="0"/>
              <a:t>Plan:</a:t>
            </a:r>
          </a:p>
          <a:p>
            <a:r>
              <a:rPr lang="en-US" sz="2400" dirty="0"/>
              <a:t>1.	Vocabulary activity.</a:t>
            </a:r>
          </a:p>
          <a:p>
            <a:r>
              <a:rPr lang="en-US" sz="2400" dirty="0"/>
              <a:t>2.	Discussing of the topic «Marketing and Small Business Bidding for Government Contracts.»  Grammar revision</a:t>
            </a:r>
          </a:p>
          <a:p>
            <a:r>
              <a:rPr lang="en-US" sz="2400" dirty="0"/>
              <a:t>3.	Listening, reading, writing, speaking.</a:t>
            </a:r>
          </a:p>
          <a:p>
            <a:r>
              <a:rPr lang="en-US" sz="2400" dirty="0"/>
              <a:t>4.	Grammar activity.</a:t>
            </a:r>
          </a:p>
          <a:p>
            <a:r>
              <a:rPr lang="en-US" sz="2400" dirty="0"/>
              <a:t>5.	Communicative activities :</a:t>
            </a:r>
          </a:p>
          <a:p>
            <a:r>
              <a:rPr lang="en-US" sz="2400" dirty="0"/>
              <a:t>        Task 1. Give the English equivalents the following words and word combinations.</a:t>
            </a:r>
          </a:p>
          <a:p>
            <a:r>
              <a:rPr lang="en-US" sz="2400" dirty="0"/>
              <a:t>         Task 2. Answer the questions to the text.</a:t>
            </a:r>
          </a:p>
          <a:p>
            <a:r>
              <a:rPr lang="en-US" sz="2400" dirty="0"/>
              <a:t>         Task 3. Fill in the blanks with the necessary words from the active vocabulary. </a:t>
            </a:r>
          </a:p>
          <a:p>
            <a:r>
              <a:rPr lang="en-US" sz="2400" dirty="0"/>
              <a:t>         Task 4. Complete the following sentences.</a:t>
            </a:r>
          </a:p>
          <a:p>
            <a:r>
              <a:rPr lang="en-US" sz="2400" dirty="0"/>
              <a:t>         Task 5. Put in the right order. The underlined word is the beginning of the sentence.</a:t>
            </a:r>
          </a:p>
          <a:p>
            <a:r>
              <a:rPr lang="en-US" sz="2400" dirty="0"/>
              <a:t>          Task 6. Translate the following sentences into English.</a:t>
            </a:r>
          </a:p>
          <a:p>
            <a:r>
              <a:rPr lang="en-US" sz="2400" dirty="0"/>
              <a:t>Home task: Reading an additional text on the topic</a:t>
            </a:r>
          </a:p>
          <a:p>
            <a:r>
              <a:rPr lang="en-US" sz="2400" dirty="0" smtClean="0"/>
              <a:t> </a:t>
            </a:r>
            <a:endParaRPr lang="en-US" sz="2400" dirty="0"/>
          </a:p>
        </p:txBody>
      </p:sp>
    </p:spTree>
    <p:extLst>
      <p:ext uri="{BB962C8B-B14F-4D97-AF65-F5344CB8AC3E}">
        <p14:creationId xmlns:p14="http://schemas.microsoft.com/office/powerpoint/2010/main" val="14460491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36482" y="461970"/>
            <a:ext cx="11713779" cy="6001643"/>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400" dirty="0"/>
              <a:t>References:</a:t>
            </a:r>
          </a:p>
          <a:p>
            <a:r>
              <a:rPr lang="en-US" sz="2400" dirty="0"/>
              <a:t>1.	</a:t>
            </a:r>
            <a:r>
              <a:rPr lang="uk-UA" sz="2400" dirty="0"/>
              <a:t>Кравець Р.А. Лінгвокраїнознавчі аспекти викладання граматики англійської мови в аграрному ВНЗ: методичні рекомендації / Р.А. Кравець. – Вінниця : ВНАУ, 2017. – 62 с.</a:t>
            </a:r>
          </a:p>
          <a:p>
            <a:r>
              <a:rPr lang="uk-UA" sz="2400" dirty="0"/>
              <a:t>2.	Ковальова К. В. Волошина О.В Англійська мова: Методичні вказівки для практичних занять та самостійної роботи студентів денної та заочної форм навчання з іноземної мови спеціальності 075 «Маркетинг», 073 «Менеджмент», галузі знань 07 «Управління та адміністрування» – Вінниця, 2020. – 100 с.</a:t>
            </a:r>
          </a:p>
          <a:p>
            <a:r>
              <a:rPr lang="uk-UA" sz="2400" dirty="0"/>
              <a:t>3.	</a:t>
            </a:r>
            <a:r>
              <a:rPr lang="en-US" sz="2400" dirty="0"/>
              <a:t>Modern English-Ukrainian Dictionary: Over 160,000 Words and Expressions / </a:t>
            </a:r>
            <a:r>
              <a:rPr lang="en-US" sz="2400" dirty="0" err="1"/>
              <a:t>Mykola</a:t>
            </a:r>
            <a:r>
              <a:rPr lang="en-US" sz="2400" dirty="0"/>
              <a:t> </a:t>
            </a:r>
            <a:r>
              <a:rPr lang="en-US" sz="2400" dirty="0" err="1"/>
              <a:t>Ivanovych</a:t>
            </a:r>
            <a:r>
              <a:rPr lang="en-US" sz="2400" dirty="0"/>
              <a:t> </a:t>
            </a:r>
            <a:r>
              <a:rPr lang="en-US" sz="2400" dirty="0" err="1"/>
              <a:t>Balla</a:t>
            </a:r>
            <a:r>
              <a:rPr lang="en-US" sz="2400" dirty="0"/>
              <a:t>. – Kyiv: </a:t>
            </a:r>
            <a:r>
              <a:rPr lang="en-US" sz="2400" dirty="0" err="1"/>
              <a:t>Chumatskiy</a:t>
            </a:r>
            <a:r>
              <a:rPr lang="en-US" sz="2400" dirty="0"/>
              <a:t> </a:t>
            </a:r>
            <a:r>
              <a:rPr lang="en-US" sz="2400" dirty="0" err="1"/>
              <a:t>Shliakh</a:t>
            </a:r>
            <a:r>
              <a:rPr lang="en-US" sz="2400" dirty="0"/>
              <a:t> pub., 2007. – 668 p.</a:t>
            </a:r>
          </a:p>
          <a:p>
            <a:r>
              <a:rPr lang="en-US" sz="2400" dirty="0"/>
              <a:t>4.	The Oxford Dictionary of Business World. (2020) //</a:t>
            </a:r>
            <a:r>
              <a:rPr lang="en-US" sz="2400" dirty="0" err="1"/>
              <a:t>Gen.Editors</a:t>
            </a:r>
            <a:r>
              <a:rPr lang="en-US" sz="2400" dirty="0"/>
              <a:t> </a:t>
            </a:r>
            <a:r>
              <a:rPr lang="en-US" sz="2400" dirty="0" err="1"/>
              <a:t>Dr</a:t>
            </a:r>
            <a:r>
              <a:rPr lang="en-US" sz="2400" dirty="0"/>
              <a:t> Alan Isaacs, </a:t>
            </a:r>
            <a:r>
              <a:rPr lang="en-US" sz="2400" dirty="0" err="1"/>
              <a:t>Ms</a:t>
            </a:r>
            <a:r>
              <a:rPr lang="en-US" sz="2400" dirty="0"/>
              <a:t> Elizabeth Martin. Oxford: Oxford University Press</a:t>
            </a:r>
          </a:p>
          <a:p>
            <a:r>
              <a:rPr lang="en-US" sz="2400" dirty="0"/>
              <a:t>5.	</a:t>
            </a:r>
            <a:r>
              <a:rPr lang="uk-UA" sz="2400" dirty="0"/>
              <a:t>Верба Л.Г., Верба Г.В. Граматика сучасної англійської мови. Довідник: Мова </a:t>
            </a:r>
            <a:r>
              <a:rPr lang="uk-UA" sz="2400" dirty="0" err="1"/>
              <a:t>англ</a:t>
            </a:r>
            <a:r>
              <a:rPr lang="uk-UA" sz="2400" dirty="0"/>
              <a:t>., </a:t>
            </a:r>
            <a:r>
              <a:rPr lang="uk-UA" sz="2400" dirty="0" err="1"/>
              <a:t>укр</a:t>
            </a:r>
            <a:r>
              <a:rPr lang="uk-UA" sz="2400" dirty="0"/>
              <a:t>. Київ: ТОВ «ВП Логос-М», 2020.</a:t>
            </a:r>
          </a:p>
          <a:p>
            <a:r>
              <a:rPr lang="uk-UA" sz="2400" dirty="0"/>
              <a:t>6.	</a:t>
            </a:r>
            <a:r>
              <a:rPr lang="uk-UA" sz="2400" dirty="0" err="1"/>
              <a:t>Голіцинський</a:t>
            </a:r>
            <a:r>
              <a:rPr lang="uk-UA" sz="2400" dirty="0"/>
              <a:t> Ю. Граматика. Збірник вправ. Київ: </a:t>
            </a:r>
            <a:r>
              <a:rPr lang="uk-UA" sz="2400" dirty="0" err="1"/>
              <a:t>Інкос</a:t>
            </a:r>
            <a:r>
              <a:rPr lang="uk-UA" sz="2400" dirty="0"/>
              <a:t>, 2020.</a:t>
            </a:r>
          </a:p>
          <a:p>
            <a:r>
              <a:rPr lang="uk-UA" sz="2400" dirty="0"/>
              <a:t>7.	</a:t>
            </a:r>
            <a:r>
              <a:rPr lang="en-US" sz="2400" dirty="0"/>
              <a:t>Murphy R. English Grammar in Use /Murphy R. – Cambridge University Press, 2021.</a:t>
            </a:r>
          </a:p>
          <a:p>
            <a:endParaRPr lang="en-US" sz="2400" dirty="0"/>
          </a:p>
        </p:txBody>
      </p:sp>
    </p:spTree>
    <p:extLst>
      <p:ext uri="{BB962C8B-B14F-4D97-AF65-F5344CB8AC3E}">
        <p14:creationId xmlns:p14="http://schemas.microsoft.com/office/powerpoint/2010/main" val="26628978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62607" y="1040523"/>
            <a:ext cx="11477296" cy="440120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4000" dirty="0" err="1" smtClean="0">
                <a:solidFill>
                  <a:schemeClr val="bg1"/>
                </a:solidFill>
              </a:rPr>
              <a:t>Хід</a:t>
            </a:r>
            <a:r>
              <a:rPr lang="en-US" sz="4000" dirty="0" smtClean="0">
                <a:solidFill>
                  <a:schemeClr val="bg1"/>
                </a:solidFill>
              </a:rPr>
              <a:t> </a:t>
            </a:r>
            <a:r>
              <a:rPr lang="en-US" sz="4000" dirty="0" err="1" smtClean="0">
                <a:solidFill>
                  <a:schemeClr val="bg1"/>
                </a:solidFill>
              </a:rPr>
              <a:t>заняття</a:t>
            </a:r>
            <a:r>
              <a:rPr lang="en-US" sz="4000" dirty="0" smtClean="0">
                <a:solidFill>
                  <a:schemeClr val="bg1"/>
                </a:solidFill>
              </a:rPr>
              <a:t> (Procedure)</a:t>
            </a:r>
          </a:p>
          <a:p>
            <a:endParaRPr lang="en-US" sz="4000" dirty="0" smtClean="0">
              <a:solidFill>
                <a:schemeClr val="bg1"/>
              </a:solidFill>
            </a:endParaRPr>
          </a:p>
          <a:p>
            <a:r>
              <a:rPr lang="en-US" sz="4000" dirty="0" smtClean="0">
                <a:solidFill>
                  <a:schemeClr val="bg1"/>
                </a:solidFill>
              </a:rPr>
              <a:t>1) Read the text and translate into Ukrainian in the written form. </a:t>
            </a:r>
          </a:p>
          <a:p>
            <a:r>
              <a:rPr lang="en-US" sz="4000" dirty="0" smtClean="0">
                <a:solidFill>
                  <a:schemeClr val="bg1"/>
                </a:solidFill>
              </a:rPr>
              <a:t>2) Learn the new words and word combinations. </a:t>
            </a:r>
          </a:p>
          <a:p>
            <a:r>
              <a:rPr lang="en-US" sz="4000" dirty="0" smtClean="0">
                <a:solidFill>
                  <a:schemeClr val="bg1"/>
                </a:solidFill>
              </a:rPr>
              <a:t>3) Make summery of the text in English. </a:t>
            </a:r>
          </a:p>
          <a:p>
            <a:r>
              <a:rPr lang="en-US" sz="4000" dirty="0" smtClean="0">
                <a:solidFill>
                  <a:schemeClr val="bg1"/>
                </a:solidFill>
              </a:rPr>
              <a:t>4) Make some questions on the text. </a:t>
            </a:r>
            <a:endParaRPr lang="en-US" sz="4000" dirty="0">
              <a:solidFill>
                <a:schemeClr val="bg1"/>
              </a:solidFill>
            </a:endParaRPr>
          </a:p>
        </p:txBody>
      </p:sp>
    </p:spTree>
    <p:extLst>
      <p:ext uri="{BB962C8B-B14F-4D97-AF65-F5344CB8AC3E}">
        <p14:creationId xmlns:p14="http://schemas.microsoft.com/office/powerpoint/2010/main" val="22855606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4919" y="179882"/>
            <a:ext cx="11947160" cy="6463308"/>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dirty="0"/>
              <a:t>Government organizations are an excellent target market for small businesses. Many small companies have been very successful in this market, and governments offer some distinct advantages over other markets. For one thing, there's no doubt that the government will pay its bills, although it may take its time. Also, as a government contractor, a new small business gains credibility that can help in selling to private customers. In addition, governments buy nearly everything - from food to spark plugs to exotic scientific and technical equipment-and don't usually subject suppliers to the abrupt cancellations that, in industry, are a feature of recessions. By making progress payments as the steps of a project are completed, the government acts as a financing source for small businesses. Progress payments help small businesses buy the inventor y needed to complete the contract. And in the view of some small business owners, the government is a more objective buyer than many companies are.</a:t>
            </a:r>
          </a:p>
          <a:p>
            <a:r>
              <a:rPr lang="en-US" dirty="0"/>
              <a:t>Much government procurement is done on a bid basis, with the government advertising for bids, stating product specifications, and accepting the lowest bid that meets these specifications. Such a procedure sometimes results in the rejection of the lowest bids. For example, the Board of New York City's Metropolitan Transportation Authority must provide toilet paper in the more than one thousand restrooms included in the services of the system. When deciding whether or not to accept a toilet paper purchase in the amount of</a:t>
            </a:r>
          </a:p>
          <a:p>
            <a:r>
              <a:rPr lang="en-US" dirty="0"/>
              <a:t>$168,840, which was higher than three other bids, the Authority Board asked the following question of management: "Why did you reject the lower bids?" The president responded that the Authority had rejected one supplier because there was insufficient tissue on the roll, while two other suppliers were ruled out because their tissues were somewhat like sandpaper and obviously not soft enough. In light of this explanation, the board approved accepting the higher bid.</a:t>
            </a:r>
          </a:p>
          <a:p>
            <a:r>
              <a:rPr lang="en-US" dirty="0"/>
              <a:t>Even though learning how to bid for government orders takes time and effort, many small business owners and managers conclude that the hassles of learning the bidding process are more than outweighed by the potential of landing government contracts.</a:t>
            </a:r>
          </a:p>
          <a:p>
            <a:r>
              <a:rPr lang="en-US" dirty="0"/>
              <a:t>As a member of the Board of New York's Metropolitan Transportation Authority, would you be willing to accept the president's rationale for r ejecting the lower-priced bids? What additional information or evidence would you need?</a:t>
            </a:r>
          </a:p>
        </p:txBody>
      </p:sp>
    </p:spTree>
    <p:extLst>
      <p:ext uri="{BB962C8B-B14F-4D97-AF65-F5344CB8AC3E}">
        <p14:creationId xmlns:p14="http://schemas.microsoft.com/office/powerpoint/2010/main" val="13066203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0978" y="45719"/>
            <a:ext cx="9778862" cy="65244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364616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99389" y="228600"/>
            <a:ext cx="11664011" cy="47393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63010782"/>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57</TotalTime>
  <Words>562</Words>
  <Application>Microsoft Office PowerPoint</Application>
  <PresentationFormat>Произвольный</PresentationFormat>
  <Paragraphs>50</Paragraphs>
  <Slides>11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admin</dc:creator>
  <cp:lastModifiedBy>Юзер_в_углу</cp:lastModifiedBy>
  <cp:revision>27</cp:revision>
  <dcterms:created xsi:type="dcterms:W3CDTF">2023-07-12T10:27:08Z</dcterms:created>
  <dcterms:modified xsi:type="dcterms:W3CDTF">2024-07-29T10:22:42Z</dcterms:modified>
</cp:coreProperties>
</file>