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5" r:id="rId9"/>
    <p:sldId id="266" r:id="rId10"/>
    <p:sldId id="267" r:id="rId11"/>
    <p:sldId id="269" r:id="rId12"/>
    <p:sldId id="268" r:id="rId13"/>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3" d="100"/>
          <a:sy n="63" d="100"/>
        </p:scale>
        <p:origin x="-1140" y="-2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29.07.2024</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29.07.2024</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29.07.2024</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gs>
            <a:gs pos="47000">
              <a:srgbClr val="FFC000"/>
            </a:gs>
            <a:gs pos="22000">
              <a:schemeClr val="accent2"/>
            </a:gs>
            <a:gs pos="74000">
              <a:schemeClr val="accent2"/>
            </a:gs>
            <a:gs pos="81000">
              <a:schemeClr val="accent2"/>
            </a:gs>
            <a:gs pos="100000">
              <a:schemeClr val="accent2"/>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a:t>
            </a:r>
            <a:r>
              <a:rPr lang="ru-RU" sz="4000" dirty="0" smtClean="0"/>
              <a:t> «</a:t>
            </a:r>
            <a:r>
              <a:rPr lang="ru-RU" sz="4000" dirty="0" err="1" smtClean="0"/>
              <a:t>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a:t>
            </a:r>
            <a:r>
              <a:rPr lang="ru-RU" sz="4000" dirty="0"/>
              <a:t>24 «Сфера </a:t>
            </a:r>
            <a:r>
              <a:rPr lang="ru-RU" sz="4000" dirty="0" err="1"/>
              <a:t>обслуговування</a:t>
            </a:r>
            <a:r>
              <a:rPr lang="ru-RU" sz="4000" dirty="0"/>
              <a:t>»</a:t>
            </a:r>
            <a:endParaRPr lang="ru-RU" sz="4000" dirty="0" smtClean="0"/>
          </a:p>
          <a:p>
            <a:pPr algn="ctr"/>
            <a:r>
              <a:rPr lang="ru-RU" sz="4000" dirty="0" err="1" smtClean="0"/>
              <a:t>спеціальності</a:t>
            </a:r>
            <a:r>
              <a:rPr lang="ru-RU" sz="4000" dirty="0" smtClean="0"/>
              <a:t> : </a:t>
            </a:r>
            <a:r>
              <a:rPr lang="ru-RU" sz="4000" dirty="0"/>
              <a:t>241 «</a:t>
            </a:r>
            <a:r>
              <a:rPr lang="ru-RU" sz="4000" dirty="0" err="1"/>
              <a:t>Готельно-ресторанна</a:t>
            </a:r>
            <a:r>
              <a:rPr lang="ru-RU" sz="4000" dirty="0"/>
              <a:t> справа».</a:t>
            </a:r>
            <a:endParaRPr lang="ru-RU" sz="4000" dirty="0" smtClean="0"/>
          </a:p>
          <a:p>
            <a:pPr algn="ctr"/>
            <a:r>
              <a:rPr lang="ru-RU" sz="4000" dirty="0" smtClean="0"/>
              <a:t>    </a:t>
            </a:r>
          </a:p>
          <a:p>
            <a:pPr algn="ctr"/>
            <a:r>
              <a:rPr lang="ru-RU" sz="4000" dirty="0" smtClean="0"/>
              <a:t>Семестр </a:t>
            </a:r>
            <a:r>
              <a:rPr lang="en-US" sz="4000" smtClean="0"/>
              <a:t>5,6</a:t>
            </a:r>
            <a:r>
              <a:rPr lang="ru-RU" sz="4000" smtClean="0"/>
              <a:t> </a:t>
            </a:r>
            <a:r>
              <a:rPr lang="ru-RU" sz="4000" dirty="0" smtClean="0"/>
              <a:t>(56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a:t>
            </a:r>
            <a:r>
              <a:rPr lang="en-US" sz="4000" dirty="0" smtClean="0"/>
              <a:t>4</a:t>
            </a:r>
            <a:r>
              <a:rPr lang="ru-RU" sz="4000" dirty="0" smtClean="0"/>
              <a:t> (14 год.)</a:t>
            </a:r>
            <a:endParaRPr lang="ru-RU" sz="4000" dirty="0"/>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1805" y="509270"/>
            <a:ext cx="11217275" cy="30434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23759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6875" y="548644"/>
            <a:ext cx="11243205" cy="27357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82057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25(2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Marketing Research for Small Companies Verb + to … (decide to … / forget to … etc.) Grammar revision</a:t>
            </a: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Marketing Research for Small Companies Verb + to … (decide to … / forget to … etc.) Grammar revision</a:t>
            </a:r>
          </a:p>
          <a:p>
            <a:r>
              <a:rPr lang="en-US" sz="2400" dirty="0"/>
              <a:t>3.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 </a:t>
            </a:r>
            <a:r>
              <a:rPr lang="en-US" sz="2400" dirty="0" smtClean="0"/>
              <a:t> </a:t>
            </a:r>
            <a:endParaRPr lang="en-US" sz="2400" dirty="0"/>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References:</a:t>
            </a:r>
          </a:p>
          <a:p>
            <a:r>
              <a:rPr lang="en-US" sz="2400" dirty="0"/>
              <a:t>1.	</a:t>
            </a:r>
            <a:r>
              <a:rPr lang="uk-UA" sz="2400" dirty="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a:t>2.	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a:t>3.	</a:t>
            </a:r>
            <a:r>
              <a:rPr lang="en-US" sz="2400" dirty="0"/>
              <a:t>Modern English-Ukrainian Dictionary: Over 160,000 Words and Expressions / </a:t>
            </a:r>
            <a:r>
              <a:rPr lang="en-US" sz="2400" dirty="0" err="1"/>
              <a:t>Mykola</a:t>
            </a:r>
            <a:r>
              <a:rPr lang="en-US" sz="2400" dirty="0"/>
              <a:t> </a:t>
            </a:r>
            <a:r>
              <a:rPr lang="en-US" sz="2400" dirty="0" err="1"/>
              <a:t>Ivanovych</a:t>
            </a:r>
            <a:r>
              <a:rPr lang="en-US" sz="2400" dirty="0"/>
              <a:t> </a:t>
            </a:r>
            <a:r>
              <a:rPr lang="en-US" sz="2400" dirty="0" err="1"/>
              <a:t>Balla</a:t>
            </a:r>
            <a:r>
              <a:rPr lang="en-US" sz="2400" dirty="0"/>
              <a:t>. – Kyiv: </a:t>
            </a:r>
            <a:r>
              <a:rPr lang="en-US" sz="2400" dirty="0" err="1"/>
              <a:t>Chumatskiy</a:t>
            </a:r>
            <a:r>
              <a:rPr lang="en-US" sz="2400" dirty="0"/>
              <a:t> </a:t>
            </a:r>
            <a:r>
              <a:rPr lang="en-US" sz="2400" dirty="0" err="1"/>
              <a:t>Shliakh</a:t>
            </a:r>
            <a:r>
              <a:rPr lang="en-US" sz="2400" dirty="0"/>
              <a:t> pub., 2007. – 668 p.</a:t>
            </a:r>
          </a:p>
          <a:p>
            <a:r>
              <a:rPr lang="en-US" sz="2400" dirty="0"/>
              <a:t>4.	The Oxford Dictionary of Business World. (2020) //</a:t>
            </a:r>
            <a:r>
              <a:rPr lang="en-US" sz="2400" dirty="0" err="1"/>
              <a:t>Gen.Editors</a:t>
            </a:r>
            <a:r>
              <a:rPr lang="en-US" sz="2400" dirty="0"/>
              <a:t> </a:t>
            </a:r>
            <a:r>
              <a:rPr lang="en-US" sz="2400" dirty="0" err="1"/>
              <a:t>Dr</a:t>
            </a:r>
            <a:r>
              <a:rPr lang="en-US" sz="2400" dirty="0"/>
              <a:t> Alan Isaacs, </a:t>
            </a:r>
            <a:r>
              <a:rPr lang="en-US" sz="2400" dirty="0" err="1"/>
              <a:t>Ms</a:t>
            </a:r>
            <a:r>
              <a:rPr lang="en-US" sz="2400" dirty="0"/>
              <a:t> Elizabeth Martin. Oxford: Oxford University Press</a:t>
            </a:r>
          </a:p>
          <a:p>
            <a:r>
              <a:rPr lang="en-US" sz="2400" dirty="0"/>
              <a:t>5.	</a:t>
            </a:r>
            <a:r>
              <a:rPr lang="uk-UA" sz="2400" dirty="0"/>
              <a:t>Верба Л.Г., Верба Г.В. Граматика сучасної англійської мови. Довідник: Мова </a:t>
            </a:r>
            <a:r>
              <a:rPr lang="uk-UA" sz="2400" dirty="0" err="1"/>
              <a:t>англ</a:t>
            </a:r>
            <a:r>
              <a:rPr lang="uk-UA" sz="2400" dirty="0"/>
              <a:t>., </a:t>
            </a:r>
            <a:r>
              <a:rPr lang="uk-UA" sz="2400" dirty="0" err="1"/>
              <a:t>укр</a:t>
            </a:r>
            <a:r>
              <a:rPr lang="uk-UA" sz="2400" dirty="0"/>
              <a:t>. Київ: ТОВ «ВП Логос-М», 2020.</a:t>
            </a:r>
          </a:p>
          <a:p>
            <a:r>
              <a:rPr lang="uk-UA" sz="2400" dirty="0"/>
              <a:t>6.	</a:t>
            </a:r>
            <a:r>
              <a:rPr lang="uk-UA" sz="2400" dirty="0" err="1"/>
              <a:t>Голіцинський</a:t>
            </a:r>
            <a:r>
              <a:rPr lang="uk-UA" sz="2400" dirty="0"/>
              <a:t> Ю. Граматика. Збірник вправ. Київ: </a:t>
            </a:r>
            <a:r>
              <a:rPr lang="uk-UA" sz="2400" dirty="0" err="1"/>
              <a:t>Інкос</a:t>
            </a:r>
            <a:r>
              <a:rPr lang="uk-UA" sz="2400" dirty="0"/>
              <a:t>, 2020.</a:t>
            </a:r>
          </a:p>
          <a:p>
            <a:r>
              <a:rPr lang="uk-UA" sz="2400" dirty="0"/>
              <a:t>7.	</a:t>
            </a:r>
            <a:r>
              <a:rPr lang="en-US" sz="2400" dirty="0"/>
              <a:t>Murphy R. English Grammar in Use /Murphy R. – Cambridge University Press, 2021.</a:t>
            </a:r>
          </a:p>
          <a:p>
            <a:endParaRPr lang="en-US" sz="2400" dirty="0"/>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4919" y="179882"/>
            <a:ext cx="11947160" cy="624786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dirty="0"/>
              <a:t>Because most small businesses have limited financial resources and expertise, they often conclude that doing marketing research and creating an information system isn't worth the cost. Instead, managers of small businesses may rely on hunches or intuition when designing their marketing mix. In the absence of feedback from their customers, they sometimes institute practices that customers object to. Over time, the customer base begins to erode. </a:t>
            </a:r>
          </a:p>
          <a:p>
            <a:r>
              <a:rPr lang="en-US" sz="2000" dirty="0"/>
              <a:t>Many small-business owners who feel they are doing an outstanding job are unaware of the serious problems confronting them in the area of customer relations. For example, the owner-manager of a car dealership in a small community had this policy: "To present a high-volume, low-price dealership that has a reputation for good service." However, a random survey of customers who had used his service department showed they were dissatisfied and would no longer do business with him. If the dealer had asked some friends to pose as "mystery shoppers," the problem might not have ever occurred. </a:t>
            </a:r>
          </a:p>
          <a:p>
            <a:r>
              <a:rPr lang="en-US" sz="2000" dirty="0"/>
              <a:t>Marketing research could help small businesses avoid similar misapprehensions. However, "turn-key" marketing research projects, in which a research firm conducts the entire study and makes recommendations, tend to be expensive. A much less expensive alternative is for the small business to do everything but the interviewing, which can be assigned to a market research field service. Perhaps the owner and employees can do the interviewing. Or perhaps an inexpensive mail survey would be better than personal interviews. Another money-saving idea is to create a simple database from customer information cards gathered by offering a drawing for a free lunch or prize. Finally, the Internet offers a wealth of information that can help the small businessperson better understand the competitive environment. For example, the Census County and City Data Book has demographic information of a: types broken down by cities and even smaller units</a:t>
            </a:r>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4303" y="411483"/>
            <a:ext cx="11947697" cy="2486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64616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0365" y="463552"/>
            <a:ext cx="11430635" cy="36877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301078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57</TotalTime>
  <Words>464</Words>
  <Application>Microsoft Office PowerPoint</Application>
  <PresentationFormat>Произвольный</PresentationFormat>
  <Paragraphs>47</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Юзер_в_углу</cp:lastModifiedBy>
  <cp:revision>27</cp:revision>
  <dcterms:created xsi:type="dcterms:W3CDTF">2023-07-12T10:27:08Z</dcterms:created>
  <dcterms:modified xsi:type="dcterms:W3CDTF">2024-07-29T10:23:40Z</dcterms:modified>
</cp:coreProperties>
</file>