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6" r:id="rId10"/>
    <p:sldId id="267" r:id="rId11"/>
    <p:sldId id="269" r:id="rId12"/>
    <p:sldId id="268" r:id="rId13"/>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3" d="100"/>
          <a:sy n="63" d="100"/>
        </p:scale>
        <p:origin x="-1140" y="-2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dirty="0" smtClean="0"/>
              <a:t>4</a:t>
            </a:r>
            <a:r>
              <a:rPr lang="ru-RU" sz="4000" dirty="0" smtClean="0"/>
              <a:t> (14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045" y="550546"/>
            <a:ext cx="11522075" cy="2397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2375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164" y="548323"/>
            <a:ext cx="11150389" cy="3215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82057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24(2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93899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Poland Starting to See the Emergence of "Puppies" Verb + -</a:t>
            </a:r>
            <a:r>
              <a:rPr lang="en-US" sz="4000" dirty="0" err="1"/>
              <a:t>ing</a:t>
            </a:r>
            <a:r>
              <a:rPr lang="en-US" sz="4000" dirty="0"/>
              <a:t> (enjoy doing / stop doing etc.) + -</a:t>
            </a:r>
            <a:r>
              <a:rPr lang="en-US" sz="4000" dirty="0" err="1"/>
              <a:t>ing</a:t>
            </a:r>
            <a:r>
              <a:rPr lang="en-US" sz="4000" dirty="0"/>
              <a:t> or to … 3 (like / would like etc.)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Poland Starting to See the Emergence of "Puppies" Verb + -</a:t>
            </a:r>
            <a:r>
              <a:rPr lang="en-US" sz="2400" dirty="0" err="1"/>
              <a:t>ing</a:t>
            </a:r>
            <a:r>
              <a:rPr lang="en-US" sz="2400" dirty="0"/>
              <a:t> (enjoy doing / stop doing etc.) + -</a:t>
            </a:r>
            <a:r>
              <a:rPr lang="en-US" sz="2400" dirty="0" err="1"/>
              <a:t>ing</a:t>
            </a:r>
            <a:r>
              <a:rPr lang="en-US" sz="2400" dirty="0"/>
              <a:t> or to … 3 (like / would like etc.)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r>
              <a:rPr lang="en-US" sz="2400" dirty="0" smtClean="0"/>
              <a:t> </a:t>
            </a:r>
            <a:endParaRPr lang="en-US" sz="2400" dirty="0"/>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4919" y="179882"/>
            <a:ext cx="11947160"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1600" dirty="0"/>
              <a:t>In the last two years, </a:t>
            </a:r>
            <a:r>
              <a:rPr lang="en-US" sz="1600" dirty="0" err="1"/>
              <a:t>Piotr</a:t>
            </a:r>
            <a:r>
              <a:rPr lang="en-US" sz="1600" dirty="0"/>
              <a:t> and </a:t>
            </a:r>
            <a:r>
              <a:rPr lang="en-US" sz="1600" dirty="0" err="1"/>
              <a:t>Danuta</a:t>
            </a:r>
            <a:r>
              <a:rPr lang="en-US" sz="1600" dirty="0"/>
              <a:t> </a:t>
            </a:r>
            <a:r>
              <a:rPr lang="en-US" sz="1600" dirty="0" err="1"/>
              <a:t>Jentes</a:t>
            </a:r>
            <a:r>
              <a:rPr lang="en-US" sz="1600" dirty="0"/>
              <a:t>, Polish 30-some- things, have bought a second car and splurged on a $3",000 windsurfer. Owners of a small business, they go to a private doctor, send their youngest child to a private day care center, and spend a lot of money fixing up their home. And in rapidly Westernizing Poland, they are no longer a rarity.</a:t>
            </a:r>
          </a:p>
          <a:p>
            <a:r>
              <a:rPr lang="en-US" sz="1600" dirty="0"/>
              <a:t>For the first time, after the false hopes and smashed expectations that followed the collapse of communism in 1989, market researchers and economists say they are seeing the emergence of a Polish middle class. Sometimes dubbed "puppies," these Polish yuppies are buying consumer goods like cars and refrigerators that Americans take for granted but that not so long ago were the preserve of the Communist apparatchiks. And they are showing a sophistication about their new-found buying power that economists say bodes well for the country—and for the Western companies that have made Poland a key base of investment in the former Communist bloc. </a:t>
            </a:r>
          </a:p>
          <a:p>
            <a:r>
              <a:rPr lang="en-US" sz="1600" dirty="0"/>
              <a:t>In a population of nearly 40 million, by far the largest in Central Europe, the size of the new Polish middle class is a matter of debate. But numerous indicators, experts say, verify its vitality: </a:t>
            </a:r>
          </a:p>
          <a:p>
            <a:r>
              <a:rPr lang="en-US" sz="1600" dirty="0"/>
              <a:t>Car sales were up 40 percent in the first three months of 1996. More significantly, imported four- door </a:t>
            </a:r>
            <a:r>
              <a:rPr lang="en-US" sz="1600" dirty="0" err="1"/>
              <a:t>Opels</a:t>
            </a:r>
            <a:r>
              <a:rPr lang="en-US" sz="1600" dirty="0"/>
              <a:t> and Renaults, instead of two-door Polish-made Fiat putt- putts, made the big gains. </a:t>
            </a:r>
          </a:p>
          <a:p>
            <a:r>
              <a:rPr lang="en-US" sz="1600" dirty="0"/>
              <a:t>In 1995, the volume of car loans also grew by 40 percent, albeit from almost nothing. But it is the change in the mind-set of Poles, who are accustomed to paying for everything in cash, that the growing financial services sector finds reassuring. GE Capital and Ford Credit, two big American providers of financing for cars, opened operations in Poland last year. </a:t>
            </a:r>
          </a:p>
          <a:p>
            <a:r>
              <a:rPr lang="en-US" sz="1600" dirty="0"/>
              <a:t>Deposits at savings banks grew by 14 percent in 1995, according to McKinsey &amp; Company, the American management-consulting firm. This suggests that Poles, who are notorious for stashing savings under the mattress, have acquired more faith in their banks. </a:t>
            </a:r>
          </a:p>
          <a:p>
            <a:r>
              <a:rPr lang="en-US" sz="1600" dirty="0"/>
              <a:t>"The middle class has arrived and it's growing," said </a:t>
            </a:r>
            <a:r>
              <a:rPr lang="en-US" sz="1600" dirty="0" err="1"/>
              <a:t>Kozinski</a:t>
            </a:r>
            <a:r>
              <a:rPr lang="en-US" sz="1600" dirty="0"/>
              <a:t>, the marketing manager in Poland for General Motors, which plans to open a factory in southern Poland in 1998 that will eventually have the capacity to assemble 100,000 cars a year. </a:t>
            </a:r>
          </a:p>
          <a:p>
            <a:r>
              <a:rPr lang="en-US" sz="1600" dirty="0"/>
              <a:t>Its most visible members are small-business owners, employees of </a:t>
            </a:r>
            <a:r>
              <a:rPr lang="en-US" sz="1600" dirty="0" err="1"/>
              <a:t>Westernowned</a:t>
            </a:r>
            <a:r>
              <a:rPr lang="en-US" sz="1600" dirty="0"/>
              <a:t> companies and, increasingly, professionals in Polish companies. They are all starting out on the road to fulfilling dreams that many Western Europeans first began having in the 1950s: owning their own homes or apartments, buying a better or second car, ensuring a good education for their children, and taking annual vacations abroad. </a:t>
            </a:r>
          </a:p>
          <a:p>
            <a:r>
              <a:rPr lang="en-US" sz="1600" dirty="0"/>
              <a:t>Is the Polish middle class a promising target market for U.S. companies? What products could most effectively be marketed to this segment?</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520" y="406400"/>
            <a:ext cx="11506200" cy="5123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64616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5830" y="320041"/>
            <a:ext cx="11427764" cy="4373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301078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54</TotalTime>
  <Words>664</Words>
  <Application>Microsoft Office PowerPoint</Application>
  <PresentationFormat>Произвольный</PresentationFormat>
  <Paragraphs>53</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27</cp:revision>
  <dcterms:created xsi:type="dcterms:W3CDTF">2023-07-12T10:27:08Z</dcterms:created>
  <dcterms:modified xsi:type="dcterms:W3CDTF">2024-07-29T10:23:28Z</dcterms:modified>
</cp:coreProperties>
</file>