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5" r:id="rId9"/>
    <p:sldId id="266" r:id="rId10"/>
    <p:sldId id="267" r:id="rId11"/>
    <p:sldId id="269" r:id="rId12"/>
    <p:sldId id="268" r:id="rId13"/>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1" d="100"/>
          <a:sy n="71" d="100"/>
        </p:scale>
        <p:origin x="-822"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7824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58924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14662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4785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971771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8396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DAF3113-D596-4B49-8FAE-458878600028}" type="datetimeFigureOut">
              <a:rPr lang="uk-UA" smtClean="0"/>
              <a:t>29.07.2024</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13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DAF3113-D596-4B49-8FAE-458878600028}" type="datetimeFigureOut">
              <a:rPr lang="uk-UA" smtClean="0"/>
              <a:t>29.07.2024</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3420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F3113-D596-4B49-8FAE-458878600028}" type="datetimeFigureOut">
              <a:rPr lang="uk-UA" smtClean="0"/>
              <a:t>29.07.2024</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41913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5380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66328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2"/>
            </a:gs>
            <a:gs pos="47000">
              <a:srgbClr val="FFC000"/>
            </a:gs>
            <a:gs pos="22000">
              <a:schemeClr val="accent2"/>
            </a:gs>
            <a:gs pos="74000">
              <a:schemeClr val="accent2"/>
            </a:gs>
            <a:gs pos="81000">
              <a:schemeClr val="accent2"/>
            </a:gs>
            <a:gs pos="100000">
              <a:schemeClr val="accent2"/>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29796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smtClean="0"/>
              <a:t>Презентац</a:t>
            </a:r>
            <a:r>
              <a:rPr lang="uk-UA" sz="4000" dirty="0" err="1" smtClean="0"/>
              <a:t>ія</a:t>
            </a:r>
            <a:r>
              <a:rPr lang="uk-UA" sz="4000" dirty="0" smtClean="0"/>
              <a:t> </a:t>
            </a:r>
            <a:r>
              <a:rPr lang="ru-RU" sz="4000" dirty="0" err="1" smtClean="0"/>
              <a:t>практичних</a:t>
            </a:r>
            <a:r>
              <a:rPr lang="ru-RU" sz="4000" dirty="0" smtClean="0"/>
              <a:t> занять з </a:t>
            </a:r>
            <a:r>
              <a:rPr lang="ru-RU" sz="4000" dirty="0" err="1" smtClean="0"/>
              <a:t>дисципліни</a:t>
            </a:r>
            <a:r>
              <a:rPr lang="ru-RU" sz="4000" dirty="0" smtClean="0"/>
              <a:t> «</a:t>
            </a:r>
            <a:r>
              <a:rPr lang="ru-RU" sz="4000" dirty="0" err="1" smtClean="0"/>
              <a:t>Іноземна</a:t>
            </a:r>
            <a:r>
              <a:rPr lang="ru-RU" sz="4000" dirty="0" smtClean="0"/>
              <a:t> </a:t>
            </a:r>
            <a:r>
              <a:rPr lang="ru-RU" sz="4000" dirty="0" err="1" smtClean="0"/>
              <a:t>мова</a:t>
            </a:r>
            <a:r>
              <a:rPr lang="ru-RU" sz="4000" dirty="0" smtClean="0"/>
              <a:t>»</a:t>
            </a:r>
          </a:p>
          <a:p>
            <a:pPr algn="ctr"/>
            <a:r>
              <a:rPr lang="ru-RU" sz="4000" dirty="0" smtClean="0"/>
              <a:t> з </a:t>
            </a:r>
            <a:r>
              <a:rPr lang="ru-RU" sz="4000" dirty="0" err="1" smtClean="0"/>
              <a:t>галузі</a:t>
            </a:r>
            <a:r>
              <a:rPr lang="ru-RU" sz="4000" dirty="0" smtClean="0"/>
              <a:t> </a:t>
            </a:r>
            <a:r>
              <a:rPr lang="ru-RU" sz="4000" dirty="0" err="1" smtClean="0"/>
              <a:t>знань</a:t>
            </a:r>
            <a:r>
              <a:rPr lang="ru-RU" sz="4000" dirty="0" smtClean="0"/>
              <a:t> </a:t>
            </a:r>
            <a:r>
              <a:rPr lang="ru-RU" sz="4000" dirty="0"/>
              <a:t>24 «Сфера </a:t>
            </a:r>
            <a:r>
              <a:rPr lang="ru-RU" sz="4000" dirty="0" err="1"/>
              <a:t>обслуговування</a:t>
            </a:r>
            <a:r>
              <a:rPr lang="ru-RU" sz="4000" dirty="0"/>
              <a:t>»</a:t>
            </a:r>
            <a:endParaRPr lang="ru-RU" sz="4000" dirty="0" smtClean="0"/>
          </a:p>
          <a:p>
            <a:pPr algn="ctr"/>
            <a:r>
              <a:rPr lang="ru-RU" sz="4000" dirty="0" err="1" smtClean="0"/>
              <a:t>спеціальності</a:t>
            </a:r>
            <a:r>
              <a:rPr lang="ru-RU" sz="4000" dirty="0" smtClean="0"/>
              <a:t> : </a:t>
            </a:r>
            <a:r>
              <a:rPr lang="ru-RU" sz="4000" dirty="0"/>
              <a:t>241 «</a:t>
            </a:r>
            <a:r>
              <a:rPr lang="ru-RU" sz="4000" dirty="0" err="1"/>
              <a:t>Готельно-ресторанна</a:t>
            </a:r>
            <a:r>
              <a:rPr lang="ru-RU" sz="4000" dirty="0"/>
              <a:t> справа».</a:t>
            </a:r>
            <a:endParaRPr lang="ru-RU" sz="4000" dirty="0" smtClean="0"/>
          </a:p>
          <a:p>
            <a:pPr algn="ctr"/>
            <a:r>
              <a:rPr lang="ru-RU" sz="4000" dirty="0" smtClean="0"/>
              <a:t>    </a:t>
            </a:r>
          </a:p>
          <a:p>
            <a:pPr algn="ctr"/>
            <a:r>
              <a:rPr lang="ru-RU" sz="4000" dirty="0" smtClean="0"/>
              <a:t>Семестр </a:t>
            </a:r>
            <a:r>
              <a:rPr lang="en-US" sz="4000" smtClean="0"/>
              <a:t>5,6</a:t>
            </a:r>
            <a:r>
              <a:rPr lang="ru-RU" sz="4000" smtClean="0"/>
              <a:t> </a:t>
            </a:r>
            <a:r>
              <a:rPr lang="ru-RU" sz="4000" dirty="0" smtClean="0"/>
              <a:t>(56 годин)</a:t>
            </a:r>
          </a:p>
          <a:p>
            <a:pPr algn="ctr"/>
            <a:endParaRPr lang="ru-RU" sz="4000" dirty="0" smtClean="0"/>
          </a:p>
          <a:p>
            <a:pPr algn="ctr"/>
            <a:endParaRPr lang="ru-RU" sz="4000" dirty="0" smtClean="0"/>
          </a:p>
          <a:p>
            <a:pPr algn="ctr"/>
            <a:r>
              <a:rPr lang="ru-RU" sz="4000" dirty="0" err="1" smtClean="0"/>
              <a:t>Атестація</a:t>
            </a:r>
            <a:r>
              <a:rPr lang="ru-RU" sz="4000" dirty="0" smtClean="0"/>
              <a:t> 3 (14 год.)</a:t>
            </a:r>
            <a:endParaRPr lang="ru-RU" sz="4000" dirty="0"/>
          </a:p>
        </p:txBody>
      </p:sp>
    </p:spTree>
    <p:extLst>
      <p:ext uri="{BB962C8B-B14F-4D97-AF65-F5344CB8AC3E}">
        <p14:creationId xmlns:p14="http://schemas.microsoft.com/office/powerpoint/2010/main" val="7529049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361949" y="824459"/>
            <a:ext cx="11484603" cy="5216577"/>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17723759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251261" y="944380"/>
            <a:ext cx="11530799" cy="4901784"/>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42904982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3600" dirty="0" err="1" smtClean="0">
                <a:solidFill>
                  <a:srgbClr val="FF0000"/>
                </a:solidFill>
              </a:rPr>
              <a:t>Практичне</a:t>
            </a:r>
            <a:r>
              <a:rPr lang="en-US" sz="3600" dirty="0" smtClean="0">
                <a:solidFill>
                  <a:srgbClr val="FF0000"/>
                </a:solidFill>
              </a:rPr>
              <a:t> </a:t>
            </a:r>
            <a:r>
              <a:rPr lang="en-US" sz="3600" dirty="0" err="1" smtClean="0">
                <a:solidFill>
                  <a:srgbClr val="FF0000"/>
                </a:solidFill>
              </a:rPr>
              <a:t>заняття</a:t>
            </a:r>
            <a:r>
              <a:rPr lang="en-US" sz="3600" dirty="0" smtClean="0">
                <a:solidFill>
                  <a:srgbClr val="FF0000"/>
                </a:solidFill>
              </a:rPr>
              <a:t> </a:t>
            </a:r>
            <a:r>
              <a:rPr lang="ru-RU" sz="3600" dirty="0" smtClean="0">
                <a:solidFill>
                  <a:srgbClr val="FF0000"/>
                </a:solidFill>
              </a:rPr>
              <a:t>19 </a:t>
            </a:r>
            <a:r>
              <a:rPr lang="en-US" sz="3600" dirty="0" smtClean="0">
                <a:solidFill>
                  <a:srgbClr val="FF0000"/>
                </a:solidFill>
              </a:rPr>
              <a:t>(2 </a:t>
            </a:r>
            <a:r>
              <a:rPr lang="en-US" sz="3600" dirty="0" err="1" smtClean="0">
                <a:solidFill>
                  <a:srgbClr val="FF0000"/>
                </a:solidFill>
              </a:rPr>
              <a:t>год</a:t>
            </a:r>
            <a:r>
              <a:rPr lang="en-US" sz="3600" dirty="0" smtClean="0">
                <a:solidFill>
                  <a:srgbClr val="FF0000"/>
                </a:solidFill>
              </a:rPr>
              <a:t>.)</a:t>
            </a:r>
          </a:p>
        </p:txBody>
      </p:sp>
      <p:sp>
        <p:nvSpPr>
          <p:cNvPr id="5" name="Прямоугольник 4"/>
          <p:cNvSpPr/>
          <p:nvPr/>
        </p:nvSpPr>
        <p:spPr>
          <a:xfrm>
            <a:off x="176048" y="2963976"/>
            <a:ext cx="11839903" cy="132343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a:t>Topic «Multinational Corporation.» Subjunctive1 (I wish) Grammar revision</a:t>
            </a:r>
          </a:p>
        </p:txBody>
      </p:sp>
    </p:spTree>
    <p:extLst>
      <p:ext uri="{BB962C8B-B14F-4D97-AF65-F5344CB8AC3E}">
        <p14:creationId xmlns:p14="http://schemas.microsoft.com/office/powerpoint/2010/main" val="1892787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a:t>Objectives: 	</a:t>
            </a:r>
          </a:p>
          <a:p>
            <a:r>
              <a:rPr lang="en-US" sz="3200" dirty="0"/>
              <a:t>-	to learn new vocabulary;</a:t>
            </a:r>
          </a:p>
          <a:p>
            <a:r>
              <a:rPr lang="en-US" sz="3200" dirty="0"/>
              <a:t>     -   to practice grammar structures;</a:t>
            </a:r>
          </a:p>
          <a:p>
            <a:r>
              <a:rPr lang="en-US" sz="3200" dirty="0"/>
              <a:t>-	to enable </a:t>
            </a:r>
            <a:r>
              <a:rPr lang="en-US" sz="3200" dirty="0" err="1"/>
              <a:t>st’s</a:t>
            </a:r>
            <a:r>
              <a:rPr lang="en-US" sz="3200" dirty="0"/>
              <a:t> to talk and write on the topic;</a:t>
            </a:r>
          </a:p>
          <a:p>
            <a:r>
              <a:rPr lang="en-US" sz="3200" dirty="0"/>
              <a:t>-	to </a:t>
            </a:r>
            <a:r>
              <a:rPr lang="en-US" sz="3200" dirty="0" err="1"/>
              <a:t>instil</a:t>
            </a:r>
            <a:r>
              <a:rPr lang="en-US" sz="3200" dirty="0"/>
              <a:t> the idea that learning languages is necessary and essential;</a:t>
            </a:r>
          </a:p>
          <a:p>
            <a:r>
              <a:rPr lang="en-US" sz="3200" dirty="0"/>
              <a:t>-	to encourage </a:t>
            </a:r>
            <a:r>
              <a:rPr lang="en-US" sz="3200" dirty="0" err="1"/>
              <a:t>st’s</a:t>
            </a:r>
            <a:r>
              <a:rPr lang="en-US" sz="3200" dirty="0"/>
              <a:t> to go on learning English at the next level;</a:t>
            </a:r>
          </a:p>
          <a:p>
            <a:r>
              <a:rPr lang="en-US" sz="3200" dirty="0"/>
              <a:t>-	to lay the foundations for future study in terms to basic structures, lexis, language functions and basic study</a:t>
            </a:r>
          </a:p>
        </p:txBody>
      </p:sp>
    </p:spTree>
    <p:extLst>
      <p:ext uri="{BB962C8B-B14F-4D97-AF65-F5344CB8AC3E}">
        <p14:creationId xmlns:p14="http://schemas.microsoft.com/office/powerpoint/2010/main" val="28558362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813604"/>
            <a:ext cx="11824138" cy="526297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	Vocabulary activity.</a:t>
            </a:r>
          </a:p>
          <a:p>
            <a:r>
              <a:rPr lang="en-US" sz="2400" dirty="0"/>
              <a:t>2.	Discussing of the topic «Multinational Corporation.» Subjunctive1 (I wish) Grammar revision</a:t>
            </a:r>
          </a:p>
          <a:p>
            <a:r>
              <a:rPr lang="en-US" sz="2400" dirty="0"/>
              <a:t>3.	Listening, reading, writing, speaking.</a:t>
            </a:r>
          </a:p>
          <a:p>
            <a:r>
              <a:rPr lang="en-US" sz="2400" dirty="0"/>
              <a:t>4.	Grammar activity.</a:t>
            </a:r>
          </a:p>
          <a:p>
            <a:r>
              <a:rPr lang="en-US" sz="2400" dirty="0"/>
              <a:t>5.	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a:t>
            </a:r>
          </a:p>
        </p:txBody>
      </p:sp>
    </p:spTree>
    <p:extLst>
      <p:ext uri="{BB962C8B-B14F-4D97-AF65-F5344CB8AC3E}">
        <p14:creationId xmlns:p14="http://schemas.microsoft.com/office/powerpoint/2010/main" val="14460491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0"/>
            <a:ext cx="11713779" cy="600164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References:</a:t>
            </a:r>
          </a:p>
          <a:p>
            <a:r>
              <a:rPr lang="en-US" sz="2400" dirty="0"/>
              <a:t>1.	</a:t>
            </a:r>
            <a:r>
              <a:rPr lang="uk-UA" sz="2400" dirty="0"/>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r>
              <a:rPr lang="uk-UA" sz="2400" dirty="0"/>
              <a:t>2.	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r>
              <a:rPr lang="uk-UA" sz="2400" dirty="0"/>
              <a:t>3.	</a:t>
            </a:r>
            <a:r>
              <a:rPr lang="en-US" sz="2400" dirty="0"/>
              <a:t>Modern English-Ukrainian Dictionary: Over 160,000 Words and Expressions / </a:t>
            </a:r>
            <a:r>
              <a:rPr lang="en-US" sz="2400" dirty="0" err="1"/>
              <a:t>Mykola</a:t>
            </a:r>
            <a:r>
              <a:rPr lang="en-US" sz="2400" dirty="0"/>
              <a:t> </a:t>
            </a:r>
            <a:r>
              <a:rPr lang="en-US" sz="2400" dirty="0" err="1"/>
              <a:t>Ivanovych</a:t>
            </a:r>
            <a:r>
              <a:rPr lang="en-US" sz="2400" dirty="0"/>
              <a:t> </a:t>
            </a:r>
            <a:r>
              <a:rPr lang="en-US" sz="2400" dirty="0" err="1"/>
              <a:t>Balla</a:t>
            </a:r>
            <a:r>
              <a:rPr lang="en-US" sz="2400" dirty="0"/>
              <a:t>. – Kyiv: </a:t>
            </a:r>
            <a:r>
              <a:rPr lang="en-US" sz="2400" dirty="0" err="1"/>
              <a:t>Chumatskiy</a:t>
            </a:r>
            <a:r>
              <a:rPr lang="en-US" sz="2400" dirty="0"/>
              <a:t> </a:t>
            </a:r>
            <a:r>
              <a:rPr lang="en-US" sz="2400" dirty="0" err="1"/>
              <a:t>Shliakh</a:t>
            </a:r>
            <a:r>
              <a:rPr lang="en-US" sz="2400" dirty="0"/>
              <a:t> pub., 2007. – 668 p.</a:t>
            </a:r>
          </a:p>
          <a:p>
            <a:r>
              <a:rPr lang="en-US" sz="2400" dirty="0"/>
              <a:t>4.	The Oxford Dictionary of Business World. (2020) //</a:t>
            </a:r>
            <a:r>
              <a:rPr lang="en-US" sz="2400" dirty="0" err="1"/>
              <a:t>Gen.Editors</a:t>
            </a:r>
            <a:r>
              <a:rPr lang="en-US" sz="2400" dirty="0"/>
              <a:t> </a:t>
            </a:r>
            <a:r>
              <a:rPr lang="en-US" sz="2400" dirty="0" err="1"/>
              <a:t>Dr</a:t>
            </a:r>
            <a:r>
              <a:rPr lang="en-US" sz="2400" dirty="0"/>
              <a:t> Alan Isaacs, </a:t>
            </a:r>
            <a:r>
              <a:rPr lang="en-US" sz="2400" dirty="0" err="1"/>
              <a:t>Ms</a:t>
            </a:r>
            <a:r>
              <a:rPr lang="en-US" sz="2400" dirty="0"/>
              <a:t> Elizabeth Martin. Oxford: Oxford University Press</a:t>
            </a:r>
          </a:p>
          <a:p>
            <a:r>
              <a:rPr lang="en-US" sz="2400" dirty="0"/>
              <a:t>5.	</a:t>
            </a:r>
            <a:r>
              <a:rPr lang="uk-UA" sz="2400" dirty="0"/>
              <a:t>Верба Л.Г., Верба Г.В. Граматика сучасної англійської мови. Довідник: Мова </a:t>
            </a:r>
            <a:r>
              <a:rPr lang="uk-UA" sz="2400" dirty="0" err="1"/>
              <a:t>англ</a:t>
            </a:r>
            <a:r>
              <a:rPr lang="uk-UA" sz="2400" dirty="0"/>
              <a:t>., </a:t>
            </a:r>
            <a:r>
              <a:rPr lang="uk-UA" sz="2400" dirty="0" err="1"/>
              <a:t>укр</a:t>
            </a:r>
            <a:r>
              <a:rPr lang="uk-UA" sz="2400" dirty="0"/>
              <a:t>. Київ: ТОВ «ВП Логос-М», 2020.</a:t>
            </a:r>
          </a:p>
          <a:p>
            <a:r>
              <a:rPr lang="uk-UA" sz="2400" dirty="0"/>
              <a:t>6.	</a:t>
            </a:r>
            <a:r>
              <a:rPr lang="uk-UA" sz="2400" dirty="0" err="1"/>
              <a:t>Голіцинський</a:t>
            </a:r>
            <a:r>
              <a:rPr lang="uk-UA" sz="2400" dirty="0"/>
              <a:t> Ю. Граматика. Збірник вправ. Київ: </a:t>
            </a:r>
            <a:r>
              <a:rPr lang="uk-UA" sz="2400" dirty="0" err="1"/>
              <a:t>Інкос</a:t>
            </a:r>
            <a:r>
              <a:rPr lang="uk-UA" sz="2400" dirty="0"/>
              <a:t>, 2020.</a:t>
            </a:r>
          </a:p>
          <a:p>
            <a:r>
              <a:rPr lang="uk-UA" sz="2400" dirty="0"/>
              <a:t>7.	</a:t>
            </a:r>
            <a:r>
              <a:rPr lang="en-US" sz="2400" dirty="0"/>
              <a:t>Murphy R. English Grammar in Use /Murphy R. – Cambridge University Press, 2021.</a:t>
            </a:r>
          </a:p>
          <a:p>
            <a:endParaRPr lang="en-US" sz="2400" dirty="0"/>
          </a:p>
        </p:txBody>
      </p:sp>
    </p:spTree>
    <p:extLst>
      <p:ext uri="{BB962C8B-B14F-4D97-AF65-F5344CB8AC3E}">
        <p14:creationId xmlns:p14="http://schemas.microsoft.com/office/powerpoint/2010/main" val="26628978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smtClean="0">
                <a:solidFill>
                  <a:schemeClr val="bg1"/>
                </a:solidFill>
              </a:rPr>
              <a:t>Хід</a:t>
            </a:r>
            <a:r>
              <a:rPr lang="en-US" sz="4000" dirty="0" smtClean="0">
                <a:solidFill>
                  <a:schemeClr val="bg1"/>
                </a:solidFill>
              </a:rPr>
              <a:t> </a:t>
            </a:r>
            <a:r>
              <a:rPr lang="en-US" sz="4000" dirty="0" err="1" smtClean="0">
                <a:solidFill>
                  <a:schemeClr val="bg1"/>
                </a:solidFill>
              </a:rPr>
              <a:t>заняття</a:t>
            </a:r>
            <a:r>
              <a:rPr lang="en-US" sz="4000" dirty="0" smtClean="0">
                <a:solidFill>
                  <a:schemeClr val="bg1"/>
                </a:solidFill>
              </a:rPr>
              <a:t> (Procedure)</a:t>
            </a:r>
          </a:p>
          <a:p>
            <a:endParaRPr lang="en-US" sz="4000" dirty="0" smtClean="0">
              <a:solidFill>
                <a:schemeClr val="bg1"/>
              </a:solidFill>
            </a:endParaRPr>
          </a:p>
          <a:p>
            <a:r>
              <a:rPr lang="en-US" sz="4000" dirty="0" smtClean="0">
                <a:solidFill>
                  <a:schemeClr val="bg1"/>
                </a:solidFill>
              </a:rPr>
              <a:t>1) Read the text and translate into Ukrainian in the written form. </a:t>
            </a:r>
          </a:p>
          <a:p>
            <a:r>
              <a:rPr lang="en-US" sz="4000" dirty="0" smtClean="0">
                <a:solidFill>
                  <a:schemeClr val="bg1"/>
                </a:solidFill>
              </a:rPr>
              <a:t>2) Learn the new words and word combinations. </a:t>
            </a:r>
          </a:p>
          <a:p>
            <a:r>
              <a:rPr lang="en-US" sz="4000" dirty="0" smtClean="0">
                <a:solidFill>
                  <a:schemeClr val="bg1"/>
                </a:solidFill>
              </a:rPr>
              <a:t>3) Make summery of the text in English. </a:t>
            </a:r>
          </a:p>
          <a:p>
            <a:r>
              <a:rPr lang="en-US" sz="4000" dirty="0" smtClean="0">
                <a:solidFill>
                  <a:schemeClr val="bg1"/>
                </a:solidFill>
              </a:rPr>
              <a:t>4) Make some questions on the text. </a:t>
            </a:r>
            <a:endParaRPr lang="en-US" sz="4000" dirty="0">
              <a:solidFill>
                <a:schemeClr val="bg1"/>
              </a:solidFill>
            </a:endParaRPr>
          </a:p>
        </p:txBody>
      </p:sp>
    </p:spTree>
    <p:extLst>
      <p:ext uri="{BB962C8B-B14F-4D97-AF65-F5344CB8AC3E}">
        <p14:creationId xmlns:p14="http://schemas.microsoft.com/office/powerpoint/2010/main" val="22855606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239842"/>
            <a:ext cx="12192000" cy="6247864"/>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457200"/>
            <a:r>
              <a:rPr lang="en-US" sz="2000" dirty="0"/>
              <a:t>A multinational corporation is a business that has its facilities and</a:t>
            </a:r>
          </a:p>
          <a:p>
            <a:pPr indent="457200"/>
            <a:r>
              <a:rPr lang="en-US" sz="2000" dirty="0"/>
              <a:t>other</a:t>
            </a:r>
          </a:p>
          <a:p>
            <a:pPr indent="457200"/>
            <a:r>
              <a:rPr lang="en-US" sz="2000" dirty="0"/>
              <a:t>assets country other than its home country.</a:t>
            </a:r>
          </a:p>
          <a:p>
            <a:pPr indent="457200"/>
            <a:r>
              <a:rPr lang="en-US" sz="2000" dirty="0"/>
              <a:t>Such companies have offices and/or factories in different countries and usually</a:t>
            </a:r>
          </a:p>
          <a:p>
            <a:pPr indent="457200"/>
            <a:r>
              <a:rPr lang="en-US" sz="2000" dirty="0"/>
              <a:t>have a centralized head office where they co-ordinate global management.</a:t>
            </a:r>
          </a:p>
          <a:p>
            <a:pPr indent="457200"/>
            <a:r>
              <a:rPr lang="en-US" sz="2000" dirty="0"/>
              <a:t>Generally, any company or group that derives a quarter of its revenue from operations outside of its home country is considered a multinational corporation. There are four categories of multinational corporations:</a:t>
            </a:r>
          </a:p>
          <a:p>
            <a:pPr indent="457200"/>
            <a:r>
              <a:rPr lang="en-US" sz="2000" dirty="0"/>
              <a:t>(1) a multinational, decentralized corporation with strong home country presence,</a:t>
            </a:r>
          </a:p>
          <a:p>
            <a:pPr indent="457200"/>
            <a:r>
              <a:rPr lang="en-US" sz="2000" dirty="0"/>
              <a:t>(2) a global, centralized corporation that acquires cost advantage through centralized production wherever cheaper resources are available,</a:t>
            </a:r>
          </a:p>
          <a:p>
            <a:pPr indent="457200"/>
            <a:r>
              <a:rPr lang="en-US" sz="2000" dirty="0"/>
              <a:t>(3) an international company that builds on the parent corporation’s technology or R&amp;D, or other company,</a:t>
            </a:r>
          </a:p>
          <a:p>
            <a:pPr indent="457200"/>
            <a:r>
              <a:rPr lang="en-US" sz="2000" dirty="0"/>
              <a:t>(4) a transnational enterprise that combines the previous three approaches. According to UN data, some 35,000 companies have direct investment in foreign countries, and the largest 100 of them control about 40 percent of world trade.</a:t>
            </a:r>
          </a:p>
          <a:p>
            <a:pPr indent="457200"/>
            <a:r>
              <a:rPr lang="en-US" sz="2000" dirty="0"/>
              <a:t>In economic terms, a firm’s advantages in establishing a multinational corporation include both vertical and horizontal economies of  scale and an increased market share. Although cultural barriers can create unpredictable obstacles as companies establish offices and production </a:t>
            </a:r>
            <a:r>
              <a:rPr lang="en-US" sz="2000" dirty="0" err="1"/>
              <a:t>planté</a:t>
            </a:r>
            <a:r>
              <a:rPr lang="en-US" sz="2000" dirty="0"/>
              <a:t> around   the world, a firm’s technical expertise, experienced personnel, and proven</a:t>
            </a:r>
          </a:p>
          <a:p>
            <a:pPr indent="457200"/>
            <a:r>
              <a:rPr lang="en-US" sz="2000" dirty="0"/>
              <a:t>strategies usually can be transferred from country to country. Critics of the multinational corporation usually view it as an economic and, often, political means of foreign domination.</a:t>
            </a:r>
          </a:p>
        </p:txBody>
      </p:sp>
    </p:spTree>
    <p:extLst>
      <p:ext uri="{BB962C8B-B14F-4D97-AF65-F5344CB8AC3E}">
        <p14:creationId xmlns:p14="http://schemas.microsoft.com/office/powerpoint/2010/main" val="13066203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342610" y="1918742"/>
            <a:ext cx="11456438" cy="2623278"/>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21364616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453455" y="1768839"/>
            <a:ext cx="11218350" cy="3028013"/>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3663010782"/>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126</TotalTime>
  <Words>374</Words>
  <Application>Microsoft Office PowerPoint</Application>
  <PresentationFormat>Произвольный</PresentationFormat>
  <Paragraphs>56</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Юзер_в_углу</cp:lastModifiedBy>
  <cp:revision>134</cp:revision>
  <dcterms:created xsi:type="dcterms:W3CDTF">2023-07-12T10:27:08Z</dcterms:created>
  <dcterms:modified xsi:type="dcterms:W3CDTF">2024-07-29T10:22:18Z</dcterms:modified>
</cp:coreProperties>
</file>