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73" r:id="rId9"/>
    <p:sldId id="265" r:id="rId10"/>
    <p:sldId id="266" r:id="rId11"/>
    <p:sldId id="267" r:id="rId12"/>
    <p:sldId id="270" r:id="rId13"/>
    <p:sldId id="271" r:id="rId14"/>
    <p:sldId id="268" r:id="rId15"/>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1" d="100"/>
          <a:sy n="71" d="100"/>
        </p:scale>
        <p:origin x="-822"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29.07.2024</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29.07.2024</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29.07.2024</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2"/>
            </a:gs>
            <a:gs pos="47000">
              <a:srgbClr val="FFC000"/>
            </a:gs>
            <a:gs pos="22000">
              <a:schemeClr val="accent2"/>
            </a:gs>
            <a:gs pos="74000">
              <a:schemeClr val="accent2"/>
            </a:gs>
            <a:gs pos="81000">
              <a:schemeClr val="accent2"/>
            </a:gs>
            <a:gs pos="100000">
              <a:schemeClr val="accent2"/>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a:t>
            </a:r>
            <a:r>
              <a:rPr lang="ru-RU" sz="4000" dirty="0" smtClean="0"/>
              <a:t> «</a:t>
            </a:r>
            <a:r>
              <a:rPr lang="ru-RU" sz="4000" dirty="0" err="1" smtClean="0"/>
              <a:t>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a:t>
            </a:r>
            <a:r>
              <a:rPr lang="ru-RU" sz="4000" dirty="0"/>
              <a:t>24 «Сфера </a:t>
            </a:r>
            <a:r>
              <a:rPr lang="ru-RU" sz="4000" dirty="0" err="1"/>
              <a:t>обслуговування</a:t>
            </a:r>
            <a:r>
              <a:rPr lang="ru-RU" sz="4000" dirty="0"/>
              <a:t>»</a:t>
            </a:r>
            <a:endParaRPr lang="ru-RU" sz="4000" dirty="0" smtClean="0"/>
          </a:p>
          <a:p>
            <a:pPr algn="ctr"/>
            <a:r>
              <a:rPr lang="ru-RU" sz="4000" dirty="0" err="1" smtClean="0"/>
              <a:t>спеціальності</a:t>
            </a:r>
            <a:r>
              <a:rPr lang="ru-RU" sz="4000" dirty="0" smtClean="0"/>
              <a:t> : </a:t>
            </a:r>
            <a:r>
              <a:rPr lang="ru-RU" sz="4000" dirty="0"/>
              <a:t>241 «</a:t>
            </a:r>
            <a:r>
              <a:rPr lang="ru-RU" sz="4000" dirty="0" err="1"/>
              <a:t>Готельно-ресторанна</a:t>
            </a:r>
            <a:r>
              <a:rPr lang="ru-RU" sz="4000" dirty="0"/>
              <a:t> справа».</a:t>
            </a:r>
            <a:endParaRPr lang="ru-RU" sz="4000" dirty="0" smtClean="0"/>
          </a:p>
          <a:p>
            <a:pPr algn="ctr"/>
            <a:r>
              <a:rPr lang="ru-RU" sz="4000" dirty="0" smtClean="0"/>
              <a:t>    </a:t>
            </a:r>
          </a:p>
          <a:p>
            <a:pPr algn="ctr"/>
            <a:r>
              <a:rPr lang="ru-RU" sz="4000" dirty="0" smtClean="0"/>
              <a:t>Семестр </a:t>
            </a:r>
            <a:r>
              <a:rPr lang="en-US" sz="4000" smtClean="0"/>
              <a:t>5,6</a:t>
            </a:r>
            <a:r>
              <a:rPr lang="ru-RU" sz="4000" smtClean="0"/>
              <a:t> </a:t>
            </a:r>
            <a:r>
              <a:rPr lang="ru-RU" sz="4000" dirty="0" smtClean="0"/>
              <a:t>(56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2 (14 год.)</a:t>
            </a:r>
            <a:endParaRPr lang="ru-RU" sz="4000" dirty="0"/>
          </a:p>
        </p:txBody>
      </p:sp>
    </p:spTree>
    <p:extLst>
      <p:ext uri="{BB962C8B-B14F-4D97-AF65-F5344CB8AC3E}">
        <p14:creationId xmlns:p14="http://schemas.microsoft.com/office/powerpoint/2010/main" val="7529049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485517" y="1663908"/>
            <a:ext cx="11310240" cy="3297837"/>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3663010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201047" y="1877955"/>
            <a:ext cx="11836055" cy="2719040"/>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17723759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294062" y="1588957"/>
            <a:ext cx="11578148" cy="3567658"/>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31204596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224851" y="1903751"/>
            <a:ext cx="11720807" cy="3057993"/>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367187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a:t>
            </a:r>
            <a:r>
              <a:rPr lang="ru-RU" sz="3600" dirty="0" smtClean="0">
                <a:solidFill>
                  <a:srgbClr val="FF0000"/>
                </a:solidFill>
              </a:rPr>
              <a:t>12</a:t>
            </a:r>
            <a:r>
              <a:rPr lang="en-US" sz="3600" dirty="0" smtClean="0">
                <a:solidFill>
                  <a:srgbClr val="FF0000"/>
                </a:solidFill>
              </a:rPr>
              <a:t>(2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132343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«The Finance and Control Function. Non-Finite forms of the verb. The infinitive. »  Grammar revision</a:t>
            </a:r>
          </a:p>
        </p:txBody>
      </p:sp>
    </p:spTree>
    <p:extLst>
      <p:ext uri="{BB962C8B-B14F-4D97-AF65-F5344CB8AC3E}">
        <p14:creationId xmlns:p14="http://schemas.microsoft.com/office/powerpoint/2010/main" val="1892787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a:t>Objectives: 	</a:t>
            </a:r>
          </a:p>
          <a:p>
            <a:r>
              <a:rPr lang="en-US" sz="3200" dirty="0"/>
              <a:t>-	to learn new vocabulary;</a:t>
            </a:r>
          </a:p>
          <a:p>
            <a:r>
              <a:rPr lang="en-US" sz="3200" dirty="0"/>
              <a:t>     -   to practice grammar structures;</a:t>
            </a:r>
          </a:p>
          <a:p>
            <a:r>
              <a:rPr lang="en-US" sz="3200" dirty="0"/>
              <a:t>-	to enable </a:t>
            </a:r>
            <a:r>
              <a:rPr lang="en-US" sz="3200" dirty="0" err="1"/>
              <a:t>st’s</a:t>
            </a:r>
            <a:r>
              <a:rPr lang="en-US" sz="3200" dirty="0"/>
              <a:t> to talk and write on the topic;</a:t>
            </a:r>
          </a:p>
          <a:p>
            <a:r>
              <a:rPr lang="en-US" sz="3200" dirty="0"/>
              <a:t>-	to </a:t>
            </a:r>
            <a:r>
              <a:rPr lang="en-US" sz="3200" dirty="0" err="1"/>
              <a:t>instil</a:t>
            </a:r>
            <a:r>
              <a:rPr lang="en-US" sz="3200" dirty="0"/>
              <a:t> the idea that learning languages is necessary and essential;</a:t>
            </a:r>
          </a:p>
          <a:p>
            <a:r>
              <a:rPr lang="en-US" sz="3200" dirty="0"/>
              <a:t>-	to encourage </a:t>
            </a:r>
            <a:r>
              <a:rPr lang="en-US" sz="3200" dirty="0" err="1"/>
              <a:t>st’s</a:t>
            </a:r>
            <a:r>
              <a:rPr lang="en-US" sz="3200" dirty="0"/>
              <a:t> to go on learning English at the next level;</a:t>
            </a:r>
          </a:p>
          <a:p>
            <a:r>
              <a:rPr lang="en-US" sz="3200" dirty="0"/>
              <a:t>-	to lay the foundations for future study in terms to basic structures, lexis, language functions and basic study</a:t>
            </a:r>
          </a:p>
        </p:txBody>
      </p:sp>
    </p:spTree>
    <p:extLst>
      <p:ext uri="{BB962C8B-B14F-4D97-AF65-F5344CB8AC3E}">
        <p14:creationId xmlns:p14="http://schemas.microsoft.com/office/powerpoint/2010/main" val="28558362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693683"/>
            <a:ext cx="11824138" cy="526297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	Vocabulary activity.</a:t>
            </a:r>
          </a:p>
          <a:p>
            <a:r>
              <a:rPr lang="en-US" sz="2400" dirty="0"/>
              <a:t>2.	Discussing of the topic «The Finance and Control Function. Non-Finite forms of the verb. The infinitive. »  Grammar revision</a:t>
            </a:r>
          </a:p>
          <a:p>
            <a:r>
              <a:rPr lang="en-US" sz="2400" dirty="0"/>
              <a:t>3.	Listening, reading, writing, speaking.</a:t>
            </a:r>
          </a:p>
          <a:p>
            <a:r>
              <a:rPr lang="en-US" sz="2400" dirty="0"/>
              <a:t>4.	Grammar activity.</a:t>
            </a:r>
          </a:p>
          <a:p>
            <a:r>
              <a:rPr lang="en-US" sz="2400" dirty="0"/>
              <a:t>5.	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a:t>
            </a:r>
          </a:p>
        </p:txBody>
      </p:sp>
    </p:spTree>
    <p:extLst>
      <p:ext uri="{BB962C8B-B14F-4D97-AF65-F5344CB8AC3E}">
        <p14:creationId xmlns:p14="http://schemas.microsoft.com/office/powerpoint/2010/main" val="14460491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600164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References:</a:t>
            </a:r>
          </a:p>
          <a:p>
            <a:r>
              <a:rPr lang="en-US" sz="2400" dirty="0"/>
              <a:t>1.	</a:t>
            </a:r>
            <a:r>
              <a:rPr lang="uk-UA" sz="2400" dirty="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a:t>2.	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a:t>3.	</a:t>
            </a:r>
            <a:r>
              <a:rPr lang="en-US" sz="2400" dirty="0"/>
              <a:t>Modern English-Ukrainian Dictionary: Over 160,000 Words and Expressions / </a:t>
            </a:r>
            <a:r>
              <a:rPr lang="en-US" sz="2400" dirty="0" err="1"/>
              <a:t>Mykola</a:t>
            </a:r>
            <a:r>
              <a:rPr lang="en-US" sz="2400" dirty="0"/>
              <a:t> </a:t>
            </a:r>
            <a:r>
              <a:rPr lang="en-US" sz="2400" dirty="0" err="1"/>
              <a:t>Ivanovych</a:t>
            </a:r>
            <a:r>
              <a:rPr lang="en-US" sz="2400" dirty="0"/>
              <a:t> </a:t>
            </a:r>
            <a:r>
              <a:rPr lang="en-US" sz="2400" dirty="0" err="1"/>
              <a:t>Balla</a:t>
            </a:r>
            <a:r>
              <a:rPr lang="en-US" sz="2400" dirty="0"/>
              <a:t>. – Kyiv: </a:t>
            </a:r>
            <a:r>
              <a:rPr lang="en-US" sz="2400" dirty="0" err="1"/>
              <a:t>Chumatskiy</a:t>
            </a:r>
            <a:r>
              <a:rPr lang="en-US" sz="2400" dirty="0"/>
              <a:t> </a:t>
            </a:r>
            <a:r>
              <a:rPr lang="en-US" sz="2400" dirty="0" err="1"/>
              <a:t>Shliakh</a:t>
            </a:r>
            <a:r>
              <a:rPr lang="en-US" sz="2400" dirty="0"/>
              <a:t> pub., 2007. – 668 p.</a:t>
            </a:r>
          </a:p>
          <a:p>
            <a:r>
              <a:rPr lang="en-US" sz="2400" dirty="0"/>
              <a:t>4.	The Oxford Dictionary of Business World. (2020) //</a:t>
            </a:r>
            <a:r>
              <a:rPr lang="en-US" sz="2400" dirty="0" err="1"/>
              <a:t>Gen.Editors</a:t>
            </a:r>
            <a:r>
              <a:rPr lang="en-US" sz="2400" dirty="0"/>
              <a:t> </a:t>
            </a:r>
            <a:r>
              <a:rPr lang="en-US" sz="2400" dirty="0" err="1"/>
              <a:t>Dr</a:t>
            </a:r>
            <a:r>
              <a:rPr lang="en-US" sz="2400" dirty="0"/>
              <a:t> Alan Isaacs, </a:t>
            </a:r>
            <a:r>
              <a:rPr lang="en-US" sz="2400" dirty="0" err="1"/>
              <a:t>Ms</a:t>
            </a:r>
            <a:r>
              <a:rPr lang="en-US" sz="2400" dirty="0"/>
              <a:t> Elizabeth Martin. Oxford: Oxford University Press</a:t>
            </a:r>
          </a:p>
          <a:p>
            <a:r>
              <a:rPr lang="en-US" sz="2400" dirty="0"/>
              <a:t>5.	</a:t>
            </a:r>
            <a:r>
              <a:rPr lang="uk-UA" sz="2400" dirty="0"/>
              <a:t>Верба Л.Г., Верба Г.В. Граматика сучасної англійської мови. Довідник: Мова </a:t>
            </a:r>
            <a:r>
              <a:rPr lang="uk-UA" sz="2400" dirty="0" err="1"/>
              <a:t>англ</a:t>
            </a:r>
            <a:r>
              <a:rPr lang="uk-UA" sz="2400" dirty="0"/>
              <a:t>., </a:t>
            </a:r>
            <a:r>
              <a:rPr lang="uk-UA" sz="2400" dirty="0" err="1"/>
              <a:t>укр</a:t>
            </a:r>
            <a:r>
              <a:rPr lang="uk-UA" sz="2400" dirty="0"/>
              <a:t>. Київ: ТОВ «ВП Логос-М», 2020.</a:t>
            </a:r>
          </a:p>
          <a:p>
            <a:r>
              <a:rPr lang="uk-UA" sz="2400" dirty="0"/>
              <a:t>6.	</a:t>
            </a:r>
            <a:r>
              <a:rPr lang="uk-UA" sz="2400" dirty="0" err="1"/>
              <a:t>Голіцинський</a:t>
            </a:r>
            <a:r>
              <a:rPr lang="uk-UA" sz="2400" dirty="0"/>
              <a:t> Ю. Граматика. Збірник вправ. Київ: </a:t>
            </a:r>
            <a:r>
              <a:rPr lang="uk-UA" sz="2400" dirty="0" err="1"/>
              <a:t>Інкос</a:t>
            </a:r>
            <a:r>
              <a:rPr lang="uk-UA" sz="2400" dirty="0"/>
              <a:t>, 2020.</a:t>
            </a:r>
          </a:p>
          <a:p>
            <a:r>
              <a:rPr lang="uk-UA" sz="2400" dirty="0"/>
              <a:t>7.	</a:t>
            </a:r>
            <a:r>
              <a:rPr lang="en-US" sz="2400" dirty="0"/>
              <a:t>Murphy R. English Grammar in Use /Murphy R. – Cambridge University Press, 2021.</a:t>
            </a:r>
          </a:p>
          <a:p>
            <a:endParaRPr lang="en-US" sz="2400" dirty="0"/>
          </a:p>
        </p:txBody>
      </p:sp>
    </p:spTree>
    <p:extLst>
      <p:ext uri="{BB962C8B-B14F-4D97-AF65-F5344CB8AC3E}">
        <p14:creationId xmlns:p14="http://schemas.microsoft.com/office/powerpoint/2010/main" val="26628978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194872"/>
            <a:ext cx="12192000" cy="637097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7200"/>
            <a:r>
              <a:rPr lang="en-US" sz="2400" dirty="0" smtClean="0"/>
              <a:t>The </a:t>
            </a:r>
            <a:r>
              <a:rPr lang="en-US" sz="2400" dirty="0"/>
              <a:t>central focal point for the finance function at Xerox was the Financial Executive Council(FEC). The membership consisted of the senior Corporate Finance staff and the chief financial officers from the major Xerox operating organizations.</a:t>
            </a:r>
          </a:p>
          <a:p>
            <a:pPr indent="457200"/>
            <a:r>
              <a:rPr lang="en-US" sz="2400" dirty="0"/>
              <a:t>The FEC evolved in the 1980s in response to the senior financial managers' goal of further improving the finance operations and obtaining a greater involvement by the Finance executives. According to Al,.... they felt financial managers(controllers) could contribute in the formulation of management decisions at the operating </a:t>
            </a:r>
            <a:r>
              <a:rPr lang="en-US" sz="2400" dirty="0" smtClean="0"/>
              <a:t>units.</a:t>
            </a:r>
            <a:r>
              <a:rPr lang="ru-RU" sz="2400" dirty="0" smtClean="0"/>
              <a:t> </a:t>
            </a:r>
            <a:r>
              <a:rPr lang="en-US" sz="2400" dirty="0" smtClean="0"/>
              <a:t>The </a:t>
            </a:r>
            <a:r>
              <a:rPr lang="en-US" sz="2400" dirty="0"/>
              <a:t>move was basically from an accounting policy group to a </a:t>
            </a:r>
            <a:r>
              <a:rPr lang="en-US" sz="2400" dirty="0" smtClean="0"/>
              <a:t>group</a:t>
            </a:r>
            <a:r>
              <a:rPr lang="ru-RU" sz="2400" dirty="0" smtClean="0"/>
              <a:t> </a:t>
            </a:r>
            <a:r>
              <a:rPr lang="en-US" sz="2400" dirty="0" smtClean="0"/>
              <a:t>which </a:t>
            </a:r>
            <a:r>
              <a:rPr lang="en-US" sz="2400" dirty="0"/>
              <a:t>added more value to the management process. In the spirit of Leadership through Quality, the financial practices required streamlining and   major revision.</a:t>
            </a:r>
          </a:p>
          <a:p>
            <a:pPr indent="457200"/>
            <a:r>
              <a:rPr lang="en-US" sz="2400" dirty="0"/>
              <a:t>The FEC set the course for becoming a world-class financial operation based on their benchmark studies.</a:t>
            </a:r>
          </a:p>
          <a:p>
            <a:pPr indent="457200"/>
            <a:r>
              <a:rPr lang="en-US" sz="2400" dirty="0"/>
              <a:t>Note,   the	</a:t>
            </a:r>
            <a:r>
              <a:rPr lang="en-US" sz="2400" dirty="0" smtClean="0"/>
              <a:t>FEC</a:t>
            </a:r>
            <a:r>
              <a:rPr lang="ru-RU" sz="2400" dirty="0" smtClean="0"/>
              <a:t> </a:t>
            </a:r>
            <a:r>
              <a:rPr lang="en-US" sz="2400" dirty="0" smtClean="0"/>
              <a:t>evolved</a:t>
            </a:r>
            <a:r>
              <a:rPr lang="ru-RU" sz="2400" dirty="0" smtClean="0"/>
              <a:t> </a:t>
            </a:r>
            <a:r>
              <a:rPr lang="en-US" sz="2400" dirty="0" smtClean="0"/>
              <a:t>in   </a:t>
            </a:r>
            <a:r>
              <a:rPr lang="en-US" sz="2400" dirty="0"/>
              <a:t>parallel   with   </a:t>
            </a:r>
            <a:r>
              <a:rPr lang="en-US" sz="2400" dirty="0" smtClean="0"/>
              <a:t>the</a:t>
            </a:r>
            <a:r>
              <a:rPr lang="ru-RU" sz="2400" dirty="0" smtClean="0"/>
              <a:t> </a:t>
            </a:r>
            <a:r>
              <a:rPr lang="en-US" sz="2400" dirty="0" smtClean="0"/>
              <a:t>start   </a:t>
            </a:r>
            <a:r>
              <a:rPr lang="en-US" sz="2400" dirty="0"/>
              <a:t>of   the	</a:t>
            </a:r>
            <a:r>
              <a:rPr lang="ru-RU" sz="2400" dirty="0" smtClean="0"/>
              <a:t> </a:t>
            </a:r>
            <a:r>
              <a:rPr lang="en-US" sz="2400" dirty="0" smtClean="0"/>
              <a:t>LTQ</a:t>
            </a:r>
            <a:r>
              <a:rPr lang="ru-RU" sz="2400" dirty="0" smtClean="0"/>
              <a:t> </a:t>
            </a:r>
            <a:r>
              <a:rPr lang="en-US" sz="2400" dirty="0" smtClean="0"/>
              <a:t>and </a:t>
            </a:r>
            <a:r>
              <a:rPr lang="en-US" sz="2400" dirty="0"/>
              <a:t>Benchmarking activities. The new Xerox LTQ culture demanded an involved and proactive finance group. The key to the value added concept was in helping line managers make more enlightened business decisions. In addition, the FEC was the central developer of the company's financial human resource talent. Executive management recognized the strength and talent of the FEC and regularly used them as a sounding board for policy and strategic considerations. </a:t>
            </a:r>
            <a:endParaRPr lang="ru-RU" sz="2400" dirty="0" smtClean="0"/>
          </a:p>
        </p:txBody>
      </p:sp>
    </p:spTree>
    <p:extLst>
      <p:ext uri="{BB962C8B-B14F-4D97-AF65-F5344CB8AC3E}">
        <p14:creationId xmlns:p14="http://schemas.microsoft.com/office/powerpoint/2010/main" val="13066203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824459"/>
            <a:ext cx="12192000" cy="4893647"/>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The FEC actively promoted the building of trust in the Xerox finance community. They typically met once a quarter for 2 days and discussed a wide </a:t>
            </a:r>
            <a:r>
              <a:rPr lang="en-US" sz="2400" dirty="0" smtClean="0"/>
              <a:t>range</a:t>
            </a:r>
            <a:r>
              <a:rPr lang="ru-RU" sz="2400" dirty="0" smtClean="0"/>
              <a:t> </a:t>
            </a:r>
            <a:r>
              <a:rPr lang="en-US" sz="2400" dirty="0" smtClean="0"/>
              <a:t>of</a:t>
            </a:r>
            <a:r>
              <a:rPr lang="ru-RU" sz="2400" dirty="0" smtClean="0"/>
              <a:t> </a:t>
            </a:r>
            <a:r>
              <a:rPr lang="en-US" sz="2400" dirty="0" smtClean="0"/>
              <a:t>financial</a:t>
            </a:r>
            <a:r>
              <a:rPr lang="ru-RU" sz="2400" dirty="0" smtClean="0"/>
              <a:t> </a:t>
            </a:r>
            <a:r>
              <a:rPr lang="en-US" sz="2400" dirty="0" smtClean="0"/>
              <a:t>and</a:t>
            </a:r>
            <a:r>
              <a:rPr lang="ru-RU" sz="2400" dirty="0" smtClean="0"/>
              <a:t> </a:t>
            </a:r>
            <a:r>
              <a:rPr lang="en-US" sz="2400" dirty="0" smtClean="0"/>
              <a:t>business</a:t>
            </a:r>
            <a:r>
              <a:rPr lang="ru-RU" sz="2400" dirty="0" smtClean="0"/>
              <a:t> </a:t>
            </a:r>
            <a:r>
              <a:rPr lang="en-US" sz="2400" dirty="0" smtClean="0"/>
              <a:t>matters</a:t>
            </a:r>
            <a:r>
              <a:rPr lang="ru-RU" sz="2400" dirty="0" smtClean="0"/>
              <a:t> </a:t>
            </a:r>
            <a:r>
              <a:rPr lang="en-US" sz="2400" dirty="0" smtClean="0"/>
              <a:t>with</a:t>
            </a:r>
            <a:r>
              <a:rPr lang="ru-RU" sz="2400" dirty="0" smtClean="0"/>
              <a:t> </a:t>
            </a:r>
            <a:r>
              <a:rPr lang="en-US" sz="2400" dirty="0" smtClean="0"/>
              <a:t>a</a:t>
            </a:r>
            <a:r>
              <a:rPr lang="ru-RU" sz="2400" dirty="0" smtClean="0"/>
              <a:t> </a:t>
            </a:r>
            <a:r>
              <a:rPr lang="en-US" sz="2400" dirty="0" smtClean="0"/>
              <a:t>structured</a:t>
            </a:r>
            <a:r>
              <a:rPr lang="ru-RU" sz="2400" dirty="0" smtClean="0"/>
              <a:t> </a:t>
            </a:r>
            <a:r>
              <a:rPr lang="en-US" sz="2400" dirty="0" smtClean="0"/>
              <a:t>but</a:t>
            </a:r>
            <a:r>
              <a:rPr lang="ru-RU" sz="2400" dirty="0" smtClean="0"/>
              <a:t> </a:t>
            </a:r>
            <a:r>
              <a:rPr lang="en-US" sz="2400" dirty="0" smtClean="0"/>
              <a:t>informal </a:t>
            </a:r>
            <a:r>
              <a:rPr lang="en-US" sz="2400" dirty="0"/>
              <a:t>atmosphere. Many of the members had been on the FEC for 10 years. They knew one another very well, and freely expressed their ideas and opinions. This </a:t>
            </a:r>
            <a:r>
              <a:rPr lang="en-US" sz="2400" dirty="0" smtClean="0"/>
              <a:t>group</a:t>
            </a:r>
            <a:r>
              <a:rPr lang="ru-RU" sz="2400" dirty="0" smtClean="0"/>
              <a:t> </a:t>
            </a:r>
            <a:r>
              <a:rPr lang="en-US" sz="2400" dirty="0" smtClean="0"/>
              <a:t>engineered</a:t>
            </a:r>
            <a:r>
              <a:rPr lang="ru-RU" sz="2400" dirty="0" smtClean="0"/>
              <a:t> </a:t>
            </a:r>
            <a:r>
              <a:rPr lang="en-US" sz="2400" dirty="0" smtClean="0"/>
              <a:t>the</a:t>
            </a:r>
            <a:r>
              <a:rPr lang="en-US" sz="2400" dirty="0"/>
              <a:t>	</a:t>
            </a:r>
            <a:r>
              <a:rPr lang="ru-RU" sz="2400" dirty="0" smtClean="0"/>
              <a:t> </a:t>
            </a:r>
            <a:r>
              <a:rPr lang="en-US" sz="2400" dirty="0" smtClean="0"/>
              <a:t>finance</a:t>
            </a:r>
            <a:r>
              <a:rPr lang="en-US" sz="2400" dirty="0"/>
              <a:t>	</a:t>
            </a:r>
            <a:r>
              <a:rPr lang="en-US" sz="2400" dirty="0" smtClean="0"/>
              <a:t>and</a:t>
            </a:r>
            <a:r>
              <a:rPr lang="ru-RU" sz="2400" dirty="0" smtClean="0"/>
              <a:t> </a:t>
            </a:r>
            <a:r>
              <a:rPr lang="en-US" sz="2400" dirty="0" smtClean="0"/>
              <a:t>accounting</a:t>
            </a:r>
            <a:r>
              <a:rPr lang="ru-RU" sz="2400" dirty="0" smtClean="0"/>
              <a:t> </a:t>
            </a:r>
            <a:r>
              <a:rPr lang="en-US" sz="2400" dirty="0" smtClean="0"/>
              <a:t>changes</a:t>
            </a:r>
            <a:r>
              <a:rPr lang="ru-RU" sz="2400" dirty="0" smtClean="0"/>
              <a:t> </a:t>
            </a:r>
            <a:r>
              <a:rPr lang="en-US" sz="2400" dirty="0" smtClean="0"/>
              <a:t>in</a:t>
            </a:r>
            <a:r>
              <a:rPr lang="en-US" sz="2400" dirty="0"/>
              <a:t>	</a:t>
            </a:r>
            <a:r>
              <a:rPr lang="ru-RU" sz="2400" dirty="0" smtClean="0"/>
              <a:t> </a:t>
            </a:r>
            <a:r>
              <a:rPr lang="en-US" sz="2400" dirty="0" smtClean="0"/>
              <a:t>Xerox</a:t>
            </a:r>
            <a:r>
              <a:rPr lang="ru-RU" sz="2400" dirty="0" smtClean="0"/>
              <a:t> </a:t>
            </a:r>
            <a:r>
              <a:rPr lang="en-US" sz="2400" dirty="0" smtClean="0"/>
              <a:t>as</a:t>
            </a:r>
            <a:r>
              <a:rPr lang="en-US" sz="2400" dirty="0"/>
              <a:t>	</a:t>
            </a:r>
            <a:r>
              <a:rPr lang="ru-RU" sz="2400" dirty="0" smtClean="0"/>
              <a:t> </a:t>
            </a:r>
            <a:r>
              <a:rPr lang="en-US" sz="2400" dirty="0" smtClean="0"/>
              <a:t>the organization</a:t>
            </a:r>
            <a:r>
              <a:rPr lang="ru-RU" sz="2400" dirty="0" smtClean="0"/>
              <a:t> </a:t>
            </a:r>
            <a:r>
              <a:rPr lang="en-US" sz="2400" dirty="0" smtClean="0"/>
              <a:t>and</a:t>
            </a:r>
            <a:r>
              <a:rPr lang="ru-RU" sz="2400" dirty="0" smtClean="0"/>
              <a:t> </a:t>
            </a:r>
            <a:r>
              <a:rPr lang="en-US" sz="2400" dirty="0" smtClean="0"/>
              <a:t>business</a:t>
            </a:r>
            <a:r>
              <a:rPr lang="ru-RU" sz="2400" dirty="0" smtClean="0"/>
              <a:t> </a:t>
            </a:r>
            <a:r>
              <a:rPr lang="en-US" sz="2400" dirty="0" smtClean="0"/>
              <a:t>practices</a:t>
            </a:r>
            <a:r>
              <a:rPr lang="ru-RU" sz="2400" dirty="0" smtClean="0"/>
              <a:t> </a:t>
            </a:r>
            <a:r>
              <a:rPr lang="en-US" sz="2400" dirty="0" smtClean="0"/>
              <a:t>changed</a:t>
            </a:r>
            <a:r>
              <a:rPr lang="ru-RU" sz="2400" dirty="0" smtClean="0"/>
              <a:t> </a:t>
            </a:r>
            <a:r>
              <a:rPr lang="en-US" sz="2400" dirty="0" smtClean="0"/>
              <a:t>drastically</a:t>
            </a:r>
            <a:r>
              <a:rPr lang="ru-RU" sz="2400" dirty="0" smtClean="0"/>
              <a:t> </a:t>
            </a:r>
            <a:r>
              <a:rPr lang="en-US" sz="2400" dirty="0" smtClean="0"/>
              <a:t>in </a:t>
            </a:r>
            <a:r>
              <a:rPr lang="en-US" sz="2400" dirty="0"/>
              <a:t>the 1980s. </a:t>
            </a:r>
            <a:r>
              <a:rPr lang="en-US" sz="2400" dirty="0" err="1"/>
              <a:t>Raghunandan</a:t>
            </a:r>
            <a:r>
              <a:rPr lang="en-US" sz="2400" dirty="0"/>
              <a:t> </a:t>
            </a:r>
            <a:r>
              <a:rPr lang="en-US" sz="2400" dirty="0" err="1"/>
              <a:t>Sachdev</a:t>
            </a:r>
            <a:r>
              <a:rPr lang="en-US" sz="2400" dirty="0"/>
              <a:t>("</a:t>
            </a:r>
            <a:r>
              <a:rPr lang="en-US" sz="2400" dirty="0" err="1"/>
              <a:t>Sach</a:t>
            </a:r>
            <a:r>
              <a:rPr lang="en-US" sz="2400" dirty="0"/>
              <a:t>"), corporate controller and one of the FEC founding members, made the following </a:t>
            </a:r>
            <a:r>
              <a:rPr lang="en-US" sz="2400" dirty="0" err="1"/>
              <a:t>comment’'It</a:t>
            </a:r>
            <a:r>
              <a:rPr lang="en-US" sz="2400" dirty="0"/>
              <a:t> is not clear how the </a:t>
            </a:r>
            <a:r>
              <a:rPr lang="en-US" sz="2400" dirty="0" smtClean="0"/>
              <a:t>FEC</a:t>
            </a:r>
            <a:r>
              <a:rPr lang="ru-RU" sz="2400" dirty="0" smtClean="0"/>
              <a:t> </a:t>
            </a:r>
            <a:r>
              <a:rPr lang="en-US" sz="2400" dirty="0" smtClean="0"/>
              <a:t>evolved</a:t>
            </a:r>
            <a:r>
              <a:rPr lang="en-US" sz="2400" dirty="0"/>
              <a:t>, but Finance needed to stop second- guessing tine managers.</a:t>
            </a:r>
          </a:p>
          <a:p>
            <a:r>
              <a:rPr lang="en-US" sz="2400" dirty="0"/>
              <a:t>We had a choice either to become glorified auditors or to get involved in decisions early and become part of the management process. We knew we could add value to the process and provide managers with valuable analysis and advice. Today the general managers listen to their people, use them as sounding boards and have a very close working relationship."</a:t>
            </a:r>
          </a:p>
        </p:txBody>
      </p:sp>
    </p:spTree>
    <p:extLst>
      <p:ext uri="{BB962C8B-B14F-4D97-AF65-F5344CB8AC3E}">
        <p14:creationId xmlns:p14="http://schemas.microsoft.com/office/powerpoint/2010/main" val="42267875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192918" y="1573966"/>
            <a:ext cx="11828917" cy="3147936"/>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2136461699"/>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90</TotalTime>
  <Words>343</Words>
  <Application>Microsoft Office PowerPoint</Application>
  <PresentationFormat>Произвольный</PresentationFormat>
  <Paragraphs>50</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Юзер_в_углу</cp:lastModifiedBy>
  <cp:revision>79</cp:revision>
  <dcterms:created xsi:type="dcterms:W3CDTF">2023-07-12T10:27:08Z</dcterms:created>
  <dcterms:modified xsi:type="dcterms:W3CDTF">2024-07-29T10:20:56Z</dcterms:modified>
</cp:coreProperties>
</file>