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78" r:id="rId11"/>
    <p:sldId id="264" r:id="rId12"/>
    <p:sldId id="265" r:id="rId13"/>
    <p:sldId id="266" r:id="rId14"/>
    <p:sldId id="267" r:id="rId15"/>
    <p:sldId id="268" r:id="rId16"/>
    <p:sldId id="269" r:id="rId17"/>
    <p:sldId id="279" r:id="rId18"/>
    <p:sldId id="280" r:id="rId19"/>
    <p:sldId id="281" r:id="rId20"/>
    <p:sldId id="28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FE9-720D-4C81-9E25-9A6DC5165C6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3C26-B293-4FBC-B143-8BD1C4EF0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7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FE9-720D-4C81-9E25-9A6DC5165C6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3C26-B293-4FBC-B143-8BD1C4EF0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358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FE9-720D-4C81-9E25-9A6DC5165C6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3C26-B293-4FBC-B143-8BD1C4EF0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4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FE9-720D-4C81-9E25-9A6DC5165C6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3C26-B293-4FBC-B143-8BD1C4EF0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82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FE9-720D-4C81-9E25-9A6DC5165C6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3C26-B293-4FBC-B143-8BD1C4EF0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88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FE9-720D-4C81-9E25-9A6DC5165C6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3C26-B293-4FBC-B143-8BD1C4EF0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17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FE9-720D-4C81-9E25-9A6DC5165C6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3C26-B293-4FBC-B143-8BD1C4EF0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52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FE9-720D-4C81-9E25-9A6DC5165C6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3C26-B293-4FBC-B143-8BD1C4EF0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80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FE9-720D-4C81-9E25-9A6DC5165C6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3C26-B293-4FBC-B143-8BD1C4EF0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3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FE9-720D-4C81-9E25-9A6DC5165C6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3C26-B293-4FBC-B143-8BD1C4EF0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91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6BFE9-720D-4C81-9E25-9A6DC5165C6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3C26-B293-4FBC-B143-8BD1C4EF0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74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6BFE9-720D-4C81-9E25-9A6DC5165C6C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33C26-B293-4FBC-B143-8BD1C4EF06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01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031656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МЕТОДИ ВИКОРИСТАННЯ СІМЕЙ-ВИХОВАТЕЛЬОК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366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інкубаторі підтримують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температуру 34–35°С і відносну вологість повітря 50–60 %.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Якщо інкубатору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немає, маточники ставлять на дозрівання у сім'ю-інкубатор.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цього підбирають сильну сім'ю, кліточки з маточниками вставляють 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рамку-утримувач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 розміщують в центрі її гнізда.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Після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виходу маток необхідно зразу вилучити рамку із сім'ї-інкубатора,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бджоли можуть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травмувати маток.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подальшого збереження неплідних маток застосовують кліточки для пересилання або зберігають маток у безматочній сім'ї.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314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755650" y="1798072"/>
            <a:ext cx="792003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7200" algn="just"/>
            <a:endParaRPr lang="uk-UA" sz="2400" dirty="0">
              <a:latin typeface="Times New Roman" pitchFamily="18" charset="0"/>
            </a:endParaRPr>
          </a:p>
          <a:p>
            <a:pPr indent="457200" algn="just"/>
            <a:r>
              <a:rPr lang="uk-UA" sz="2400" dirty="0" smtClean="0">
                <a:latin typeface="Times New Roman" pitchFamily="18" charset="0"/>
              </a:rPr>
              <a:t>Після </a:t>
            </a:r>
            <a:r>
              <a:rPr lang="uk-UA" sz="2400" dirty="0">
                <a:latin typeface="Times New Roman" pitchFamily="18" charset="0"/>
              </a:rPr>
              <a:t>відбору маточників у сім’ю-виховательку можна дати ще 1-2 партії маточних личинок, підсиливши її розплодом. </a:t>
            </a:r>
          </a:p>
          <a:p>
            <a:pPr indent="457200" algn="just"/>
            <a:endParaRPr lang="uk-UA" sz="2400" dirty="0">
              <a:latin typeface="Times New Roman" pitchFamily="18" charset="0"/>
            </a:endParaRPr>
          </a:p>
          <a:p>
            <a:pPr indent="457200" algn="just"/>
            <a:r>
              <a:rPr lang="uk-UA" sz="2400" dirty="0">
                <a:latin typeface="Times New Roman" pitchFamily="18" charset="0"/>
              </a:rPr>
              <a:t>Використовувати сім’ю без підсилення рекомендується не більше 25-30 днів.</a:t>
            </a:r>
          </a:p>
        </p:txBody>
      </p:sp>
    </p:spTree>
    <p:extLst>
      <p:ext uri="{BB962C8B-B14F-4D97-AF65-F5344CB8AC3E}">
        <p14:creationId xmlns:p14="http://schemas.microsoft.com/office/powerpoint/2010/main" val="3536062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50825" y="1540937"/>
            <a:ext cx="856932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endParaRPr lang="en-US" sz="2400" dirty="0">
              <a:latin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</a:rPr>
              <a:t>З  </a:t>
            </a:r>
            <a:r>
              <a:rPr lang="ru-RU" sz="2400" b="1" dirty="0" err="1">
                <a:latin typeface="Times New Roman" pitchFamily="18" charset="0"/>
              </a:rPr>
              <a:t>неповним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осиротінням</a:t>
            </a:r>
            <a:r>
              <a:rPr lang="ru-RU" sz="2400" b="1" dirty="0">
                <a:latin typeface="Times New Roman" pitchFamily="18" charset="0"/>
              </a:rPr>
              <a:t>: </a:t>
            </a:r>
          </a:p>
          <a:p>
            <a:pPr algn="just"/>
            <a:r>
              <a:rPr lang="ru-RU" sz="2400" dirty="0">
                <a:latin typeface="Times New Roman" pitchFamily="18" charset="0"/>
              </a:rPr>
              <a:t>матку з </a:t>
            </a:r>
            <a:r>
              <a:rPr lang="ru-RU" sz="2400" dirty="0" err="1">
                <a:latin typeface="Times New Roman" pitchFamily="18" charset="0"/>
              </a:rPr>
              <a:t>гнізда</a:t>
            </a:r>
            <a:r>
              <a:rPr lang="ru-RU" sz="2400" dirty="0">
                <a:latin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</a:rPr>
              <a:t>видаляють</a:t>
            </a:r>
            <a:r>
              <a:rPr lang="ru-RU" sz="2400" dirty="0">
                <a:latin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</a:rPr>
              <a:t>залишають</a:t>
            </a:r>
            <a:r>
              <a:rPr lang="ru-RU" sz="2400" dirty="0">
                <a:latin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</a:rPr>
              <a:t>вулику</a:t>
            </a:r>
            <a:r>
              <a:rPr lang="ru-RU" sz="2400" dirty="0">
                <a:latin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</a:rPr>
              <a:t>роздільною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решіткою</a:t>
            </a:r>
            <a:r>
              <a:rPr lang="ru-RU" sz="2400" dirty="0">
                <a:latin typeface="Times New Roman" pitchFamily="18" charset="0"/>
              </a:rPr>
              <a:t>. </a:t>
            </a:r>
          </a:p>
          <a:p>
            <a:pPr algn="just"/>
            <a:endParaRPr lang="ru-RU" sz="2400" dirty="0">
              <a:latin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</a:rPr>
              <a:t> личинок, </a:t>
            </a:r>
            <a:r>
              <a:rPr lang="ru-RU" sz="2400" dirty="0" err="1">
                <a:latin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підставляють</a:t>
            </a:r>
            <a:r>
              <a:rPr lang="ru-RU" sz="2400" dirty="0">
                <a:latin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</a:rPr>
              <a:t>виховання</a:t>
            </a:r>
            <a:r>
              <a:rPr lang="ru-RU" sz="2400" dirty="0">
                <a:latin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</a:rPr>
              <a:t>кожній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партії</a:t>
            </a:r>
            <a:r>
              <a:rPr lang="ru-RU" sz="2400" dirty="0">
                <a:latin typeface="Times New Roman" pitchFamily="18" charset="0"/>
              </a:rPr>
              <a:t>, становить не </a:t>
            </a:r>
            <a:r>
              <a:rPr lang="ru-RU" sz="2400" dirty="0" err="1">
                <a:latin typeface="Times New Roman" pitchFamily="18" charset="0"/>
              </a:rPr>
              <a:t>більше</a:t>
            </a:r>
            <a:r>
              <a:rPr lang="ru-RU" sz="2400" dirty="0">
                <a:latin typeface="Times New Roman" pitchFamily="18" charset="0"/>
              </a:rPr>
              <a:t> 12-15 шт., </a:t>
            </a:r>
            <a:r>
              <a:rPr lang="uk-UA" sz="2400" dirty="0">
                <a:latin typeface="Times New Roman" pitchFamily="18" charset="0"/>
              </a:rPr>
              <a:t>приймання племінного матеріалу – 40-60%. </a:t>
            </a:r>
            <a:r>
              <a:rPr lang="ru-RU" sz="2400" dirty="0">
                <a:latin typeface="Times New Roman" pitchFamily="18" charset="0"/>
              </a:rPr>
              <a:t> 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Рекомендують  для застосування на невеликих пасіках.</a:t>
            </a:r>
            <a:r>
              <a:rPr lang="ru-RU" sz="2400" dirty="0">
                <a:latin typeface="Times New Roman" pitchFamily="18" charset="0"/>
              </a:rPr>
              <a:t> </a:t>
            </a:r>
            <a:endParaRPr lang="uk-UA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95973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0" y="759966"/>
            <a:ext cx="8353425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 b="1" i="1" dirty="0">
                <a:latin typeface="Times New Roman" pitchFamily="18" charset="0"/>
              </a:rPr>
              <a:t>Комбіновані способи.</a:t>
            </a:r>
            <a:r>
              <a:rPr lang="uk-UA" sz="2400" b="1" dirty="0">
                <a:latin typeface="Times New Roman" pitchFamily="18" charset="0"/>
              </a:rPr>
              <a:t> </a:t>
            </a:r>
            <a:endParaRPr lang="uk-UA" sz="2400" b="1" dirty="0" smtClean="0">
              <a:latin typeface="Times New Roman" pitchFamily="18" charset="0"/>
            </a:endParaRPr>
          </a:p>
          <a:p>
            <a:pPr algn="just"/>
            <a:r>
              <a:rPr lang="uk-UA" sz="2400" b="1" dirty="0" smtClean="0">
                <a:latin typeface="Times New Roman" pitchFamily="18" charset="0"/>
              </a:rPr>
              <a:t>Спосіб </a:t>
            </a:r>
            <a:r>
              <a:rPr lang="uk-UA" sz="2400" b="1" dirty="0">
                <a:latin typeface="Times New Roman" pitchFamily="18" charset="0"/>
              </a:rPr>
              <a:t>Шишкіна</a:t>
            </a:r>
            <a:r>
              <a:rPr lang="uk-UA" sz="2400" dirty="0">
                <a:latin typeface="Times New Roman" pitchFamily="18" charset="0"/>
              </a:rPr>
              <a:t> – напровесні сильну сім’ю пересаджують у 24-рамковий вулик, інтенсивно нарощують та підсилюють.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Перед прищепленням матку забирають, гніздо ділять на 3 частини (дві збоку – на 8 рамок і центральна – на 4 рамки) глухими перегородками і льотками.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У середній частині залишають </a:t>
            </a:r>
            <a:r>
              <a:rPr lang="uk-UA" sz="2400" dirty="0" err="1">
                <a:latin typeface="Times New Roman" pitchFamily="18" charset="0"/>
              </a:rPr>
              <a:t>медово-пергові</a:t>
            </a:r>
            <a:r>
              <a:rPr lang="uk-UA" sz="2400" dirty="0">
                <a:latin typeface="Times New Roman" pitchFamily="18" charset="0"/>
              </a:rPr>
              <a:t> запаси і струшують туди бджіл з двох рамок, сюди злетяться всі льотні бджоли.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У  бічні відділення - рамки з печатним розплодом і личинками старшого віку.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34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0" y="337691"/>
            <a:ext cx="8713788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uk-UA" sz="2400" dirty="0">
                <a:latin typeface="Times New Roman" pitchFamily="18" charset="0"/>
              </a:rPr>
              <a:t>Через 4 години у центральну частину кожного з відділів ставлять прищеплювальні рамки з личинками. </a:t>
            </a:r>
          </a:p>
          <a:p>
            <a:endParaRPr lang="uk-UA" sz="2400" dirty="0">
              <a:latin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</a:rPr>
              <a:t>Через день із центральної частини прищеплювальну рамку передають в один з бічних відділів, а на її місце ставлять нову партію личинок. </a:t>
            </a:r>
          </a:p>
          <a:p>
            <a:endParaRPr lang="uk-UA" sz="2400" dirty="0">
              <a:latin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</a:rPr>
              <a:t>З бічних відділів перші запечатані маточники переносять до сильних сімей на </a:t>
            </a:r>
            <a:r>
              <a:rPr lang="uk-UA" sz="2400" dirty="0" err="1">
                <a:latin typeface="Times New Roman" pitchFamily="18" charset="0"/>
              </a:rPr>
              <a:t>довиховання</a:t>
            </a:r>
            <a:r>
              <a:rPr lang="uk-UA" sz="2400" dirty="0">
                <a:latin typeface="Times New Roman" pitchFamily="18" charset="0"/>
              </a:rPr>
              <a:t>. </a:t>
            </a:r>
          </a:p>
          <a:p>
            <a:r>
              <a:rPr lang="uk-UA" sz="2400" dirty="0">
                <a:latin typeface="Times New Roman" pitchFamily="18" charset="0"/>
              </a:rPr>
              <a:t>Одержують до 6 партій маток. </a:t>
            </a:r>
          </a:p>
          <a:p>
            <a:endParaRPr lang="uk-UA" sz="2400" dirty="0">
              <a:latin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</a:rPr>
              <a:t>Після закінчення виведення маток перегородки виймають, всі три частини об’єднують і забезпечують маткою. </a:t>
            </a:r>
          </a:p>
          <a:p>
            <a:endParaRPr lang="uk-UA" sz="2400" dirty="0">
              <a:latin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</a:rPr>
              <a:t>Через 20 днів сім’ю знову можна використовувати як виховательку. </a:t>
            </a:r>
          </a:p>
        </p:txBody>
      </p:sp>
    </p:spTree>
    <p:extLst>
      <p:ext uri="{BB962C8B-B14F-4D97-AF65-F5344CB8AC3E}">
        <p14:creationId xmlns:p14="http://schemas.microsoft.com/office/powerpoint/2010/main" val="2382947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250825" y="300563"/>
            <a:ext cx="8713788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</a:rPr>
              <a:t>Спосіб </a:t>
            </a:r>
            <a:r>
              <a:rPr lang="uk-UA" sz="2400" b="1" dirty="0" err="1">
                <a:latin typeface="Times New Roman" pitchFamily="18" charset="0"/>
              </a:rPr>
              <a:t>Скленера</a:t>
            </a:r>
            <a:r>
              <a:rPr lang="uk-UA" sz="2400" dirty="0">
                <a:latin typeface="Times New Roman" pitchFamily="18" charset="0"/>
              </a:rPr>
              <a:t> – сім’ю ділять на дві частини.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У материнському вулику залишають корми, кілька рамок печатного розплоду, всіх льотних і частину нельотних бджіл, а у новому ставлять решту рамок з бджолами та маткою.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Наступного дня у материнське гніздо підставляють рамку з маточними личинками і залишають на 10 днів.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Після маточники передають в інкубатор, а потім матку з відкритим розплодом, але без бджіл, повертають у материнське гніздо. </a:t>
            </a:r>
          </a:p>
          <a:p>
            <a:pPr algn="just"/>
            <a:endParaRPr lang="uk-UA" sz="1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Далі виведення продовжують у сім’ї зі щойно вилученою маткою. </a:t>
            </a:r>
          </a:p>
          <a:p>
            <a:pPr algn="just"/>
            <a:endParaRPr lang="uk-UA" sz="1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Цей процес може тривати цілий сезон з підсиленням розплодом. </a:t>
            </a:r>
          </a:p>
        </p:txBody>
      </p:sp>
    </p:spTree>
    <p:extLst>
      <p:ext uri="{BB962C8B-B14F-4D97-AF65-F5344CB8AC3E}">
        <p14:creationId xmlns:p14="http://schemas.microsoft.com/office/powerpoint/2010/main" val="4162293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Rectangle 4"/>
          <p:cNvSpPr>
            <a:spLocks noChangeArrowheads="1"/>
          </p:cNvSpPr>
          <p:nvPr/>
        </p:nvSpPr>
        <p:spPr bwMode="auto">
          <a:xfrm>
            <a:off x="179388" y="1124744"/>
            <a:ext cx="869632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</a:rPr>
              <a:t>Спосіб Тряско</a:t>
            </a:r>
            <a:r>
              <a:rPr lang="uk-UA" sz="2400" dirty="0">
                <a:latin typeface="Times New Roman" pitchFamily="18" charset="0"/>
              </a:rPr>
              <a:t> – застосовують дві групи сімей: </a:t>
            </a:r>
          </a:p>
          <a:p>
            <a:pPr algn="just"/>
            <a:r>
              <a:rPr lang="uk-UA" sz="2400" dirty="0">
                <a:latin typeface="Times New Roman" pitchFamily="18" charset="0"/>
              </a:rPr>
              <a:t>стартери - сім’ї, сформовані способом повного </a:t>
            </a:r>
            <a:r>
              <a:rPr lang="uk-UA" sz="2400" dirty="0" err="1">
                <a:latin typeface="Times New Roman" pitchFamily="18" charset="0"/>
              </a:rPr>
              <a:t>осиротіння</a:t>
            </a:r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 і фінішери - сім’ї, сформовані з неповним </a:t>
            </a:r>
            <a:r>
              <a:rPr lang="uk-UA" sz="2400" dirty="0" err="1">
                <a:latin typeface="Times New Roman" pitchFamily="18" charset="0"/>
              </a:rPr>
              <a:t>осиротінням</a:t>
            </a:r>
            <a:r>
              <a:rPr lang="uk-UA" sz="2400" dirty="0">
                <a:latin typeface="Times New Roman" pitchFamily="18" charset="0"/>
              </a:rPr>
              <a:t>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Для прийняття дають личинок стартеру, а потім прийнятих личинок переносять на </a:t>
            </a:r>
            <a:r>
              <a:rPr lang="uk-UA" sz="2400" dirty="0" err="1">
                <a:latin typeface="Times New Roman" pitchFamily="18" charset="0"/>
              </a:rPr>
              <a:t>довиховання</a:t>
            </a:r>
            <a:r>
              <a:rPr lang="uk-UA" sz="2400" dirty="0">
                <a:latin typeface="Times New Roman" pitchFamily="18" charset="0"/>
              </a:rPr>
              <a:t> у сім’ю-фінішер.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У сім’ю-фінішер можна давати за один раз не більше 25 личинок, а одночасно в ній повинно знаходитись не більше 50 маточників з личинками різного віку.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Комбіновані способи застосовують на великих промислових пасіках. </a:t>
            </a:r>
          </a:p>
        </p:txBody>
      </p:sp>
    </p:spTree>
    <p:extLst>
      <p:ext uri="{BB962C8B-B14F-4D97-AF65-F5344CB8AC3E}">
        <p14:creationId xmlns:p14="http://schemas.microsoft.com/office/powerpoint/2010/main" val="2625031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4373" y="404664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u="sng" dirty="0">
                <a:latin typeface="Times New Roman" pitchFamily="18" charset="0"/>
                <a:cs typeface="Times New Roman" pitchFamily="18" charset="0"/>
              </a:rPr>
              <a:t>Виведення маток із триденним циклом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Прищеплювальну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рамку вносять у сім'ю-стартер, а через два дні передають у сім’ю-фінішер.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місце, що звільнилося, ставлять нову партію личинок.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тартерам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дають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20–30 шт.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личинок, можна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3–5 разів більшу (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60–150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США маточних личинок дають в прищеплювальній рамці на паралельно розміщених по два боки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планках - це 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 рази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збільшує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обсяг племінного матеріалу на одній рамці.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більшій кількості підставлених личинок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стартер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може забезпечувати 2–3 сім'ї-фінішери.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995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наступні три дні після першої партії у сім'ю-фінішер ставлять другу рамку з личинками, а при передаванні третьої партії першу (9-денні личинки в запечатаних маточниках) ізолюють і передають в інкубатор.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u="sng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u="sng" dirty="0">
                <a:latin typeface="Times New Roman" pitchFamily="18" charset="0"/>
                <a:cs typeface="Times New Roman" pitchFamily="18" charset="0"/>
              </a:rPr>
              <a:t>сім'ю-фінішер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u="sng" dirty="0">
                <a:latin typeface="Times New Roman" pitchFamily="18" charset="0"/>
                <a:cs typeface="Times New Roman" pitchFamily="18" charset="0"/>
              </a:rPr>
              <a:t>можна давати за один раз не більше 25 личинок, а одночасно в ній повинно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u="sng" dirty="0">
                <a:latin typeface="Times New Roman" pitchFamily="18" charset="0"/>
                <a:cs typeface="Times New Roman" pitchFamily="18" charset="0"/>
              </a:rPr>
              <a:t>знаходитись не більше 50 маточників з личинками різного віку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Цей 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40-50% ефективніше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використовуються сім’ї-фінішери,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ніж при використанні звичайних технологій.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старшому віці личинка потребує більше корму, який їй може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забезпечити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фінішер,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що підвищує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якість маток.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846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8847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u="sng" dirty="0">
                <a:latin typeface="Times New Roman" pitchFamily="18" charset="0"/>
                <a:cs typeface="Times New Roman" pitchFamily="18" charset="0"/>
              </a:rPr>
              <a:t>Виведення маток з п'ятиденним циклом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стартері личинки знаходяться п'ять днів, а потім їх передають у фінішер на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довиховання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При перенесенні наступної партії в фінішер попередні маточники ізолюють і передають із гнізда в інкубатор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u="sng" dirty="0">
                <a:latin typeface="Times New Roman" pitchFamily="18" charset="0"/>
                <a:cs typeface="Times New Roman" pitchFamily="18" charset="0"/>
              </a:rPr>
              <a:t>Поточний спосіб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полягає в тому, що для виведення маток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використовують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три сім'ї.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виховання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личинок використовуються дві сім'ї: сім'я-приймальниця (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передстартер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 і сім'я-вихователька (годувальниця, або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стартер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), а третя сім’я (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фінішер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 використовується для дозрівання маточників (як інкубатор).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передстартер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підставляють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30–120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личинок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приймання.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70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90336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Виведення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маток в сім’ях з повним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осиротінням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Виведення маток в сім’ях з неповним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осиротінням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Комбіновані способи.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898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Наступного дня прийнятий племінний матеріал переставляють у стартер, де утримують до моменту запечатування маточників, і потім передають у сім'ю-фінішер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Маток виводять до шести разів, а потім формують нові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сім'ї-виховательки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цьому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передстартерам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і стартерам повертають маток і надають 20-денний відпочинок, після чого їх можна знову використовувати, а в сім’ях-фінішерах (з неповним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осиротінням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 нормалізують стан гнізда.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427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52475"/>
          </a:xfrm>
        </p:spPr>
        <p:txBody>
          <a:bodyPr>
            <a:normAutofit fontScale="90000"/>
          </a:bodyPr>
          <a:lstStyle/>
          <a:p>
            <a:r>
              <a:rPr lang="uk-UA"/>
              <a:t>ЛІТЕРАТУРА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642350" cy="5661025"/>
          </a:xfrm>
        </p:spPr>
        <p:txBody>
          <a:bodyPr/>
          <a:lstStyle/>
          <a:p>
            <a:pPr marL="571500" indent="-5715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600" dirty="0" smtClean="0">
                <a:latin typeface="Times New Roman" pitchFamily="18" charset="0"/>
              </a:rPr>
              <a:t>Броварський </a:t>
            </a:r>
            <a:r>
              <a:rPr lang="uk-UA" sz="2600" dirty="0">
                <a:latin typeface="Times New Roman" pitchFamily="18" charset="0"/>
              </a:rPr>
              <a:t>В.Д., Багрій І.Г. Розведення та утримання бджіл. К.: Урожай, 1995. 219 с.</a:t>
            </a:r>
          </a:p>
          <a:p>
            <a:pPr marL="571500" indent="-5715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600" dirty="0" smtClean="0">
                <a:latin typeface="Times New Roman" pitchFamily="18" charset="0"/>
              </a:rPr>
              <a:t>Поліщук </a:t>
            </a:r>
            <a:r>
              <a:rPr lang="uk-UA" sz="2600" dirty="0">
                <a:latin typeface="Times New Roman" pitchFamily="18" charset="0"/>
              </a:rPr>
              <a:t>В.П. Бджільництво.  К.: Вища школа.  2001.  287 </a:t>
            </a:r>
            <a:r>
              <a:rPr lang="uk-UA" sz="2600" dirty="0" smtClean="0">
                <a:latin typeface="Times New Roman" pitchFamily="18" charset="0"/>
              </a:rPr>
              <a:t>с.</a:t>
            </a:r>
          </a:p>
          <a:p>
            <a:pPr marL="571500" indent="-5715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600" dirty="0" err="1" smtClean="0">
                <a:latin typeface="Times New Roman" pitchFamily="18" charset="0"/>
              </a:rPr>
              <a:t>Разанов</a:t>
            </a:r>
            <a:r>
              <a:rPr lang="uk-UA" sz="2600" dirty="0" smtClean="0">
                <a:latin typeface="Times New Roman" pitchFamily="18" charset="0"/>
              </a:rPr>
              <a:t> </a:t>
            </a:r>
            <a:r>
              <a:rPr lang="uk-UA" sz="2600" dirty="0">
                <a:latin typeface="Times New Roman" pitchFamily="18" charset="0"/>
              </a:rPr>
              <a:t>С.Ф., </a:t>
            </a:r>
            <a:r>
              <a:rPr lang="uk-UA" sz="2600" dirty="0" err="1">
                <a:latin typeface="Times New Roman" pitchFamily="18" charset="0"/>
              </a:rPr>
              <a:t>Недашківський</a:t>
            </a:r>
            <a:r>
              <a:rPr lang="uk-UA" sz="2600" dirty="0">
                <a:latin typeface="Times New Roman" pitchFamily="18" charset="0"/>
              </a:rPr>
              <a:t> В.М., </a:t>
            </a:r>
            <a:r>
              <a:rPr lang="uk-UA" sz="2600" dirty="0" err="1">
                <a:latin typeface="Times New Roman" pitchFamily="18" charset="0"/>
              </a:rPr>
              <a:t>Разанов</a:t>
            </a:r>
            <a:r>
              <a:rPr lang="uk-UA" sz="2600" dirty="0">
                <a:latin typeface="Times New Roman" pitchFamily="18" charset="0"/>
              </a:rPr>
              <a:t> О.С. Основи технології виробництва продукції бджільництва. Вінниця. 2016. 197 </a:t>
            </a:r>
            <a:r>
              <a:rPr lang="uk-UA" sz="2600" dirty="0" smtClean="0">
                <a:latin typeface="Times New Roman" pitchFamily="18" charset="0"/>
              </a:rPr>
              <a:t>с.</a:t>
            </a:r>
          </a:p>
          <a:p>
            <a:pPr marL="571500" indent="-5715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600" dirty="0" err="1" smtClean="0">
                <a:latin typeface="Times New Roman" pitchFamily="18" charset="0"/>
              </a:rPr>
              <a:t>Разанова</a:t>
            </a:r>
            <a:r>
              <a:rPr lang="uk-UA" sz="2600" dirty="0" smtClean="0">
                <a:latin typeface="Times New Roman" pitchFamily="18" charset="0"/>
              </a:rPr>
              <a:t> </a:t>
            </a:r>
            <a:r>
              <a:rPr lang="uk-UA" sz="2600" dirty="0">
                <a:latin typeface="Times New Roman" pitchFamily="18" charset="0"/>
              </a:rPr>
              <a:t>О.П., Скоромна О.І. Технологія виробництва продукції бджільництва. Вінниця, 2020. 408 с.</a:t>
            </a:r>
          </a:p>
        </p:txBody>
      </p:sp>
    </p:spTree>
    <p:extLst>
      <p:ext uri="{BB962C8B-B14F-4D97-AF65-F5344CB8AC3E}">
        <p14:creationId xmlns:p14="http://schemas.microsoft.com/office/powerpoint/2010/main" val="337535386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250825" y="1544112"/>
            <a:ext cx="842486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</a:rPr>
              <a:t>Бджолина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сім'я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приймає</a:t>
            </a:r>
            <a:r>
              <a:rPr lang="ru-RU" sz="2400" dirty="0">
                <a:latin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</a:rPr>
              <a:t>вигодовування</a:t>
            </a:r>
            <a:r>
              <a:rPr lang="ru-RU" sz="2400" dirty="0">
                <a:latin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</a:rPr>
              <a:t>середньому</a:t>
            </a:r>
            <a:r>
              <a:rPr lang="ru-RU" sz="2400" dirty="0">
                <a:latin typeface="Times New Roman" pitchFamily="18" charset="0"/>
              </a:rPr>
              <a:t> 25 личинок.  </a:t>
            </a:r>
          </a:p>
          <a:p>
            <a:pPr algn="just"/>
            <a:endParaRPr lang="ru-RU" sz="2400" dirty="0">
              <a:latin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</a:rPr>
              <a:t>Виводити</a:t>
            </a:r>
            <a:r>
              <a:rPr lang="ru-RU" sz="2400" dirty="0">
                <a:latin typeface="Times New Roman" pitchFamily="18" charset="0"/>
              </a:rPr>
              <a:t> маток треба у </a:t>
            </a:r>
            <a:r>
              <a:rPr lang="ru-RU" sz="2400" dirty="0" err="1">
                <a:latin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медозбору</a:t>
            </a:r>
            <a:r>
              <a:rPr lang="ru-RU" sz="2400" dirty="0">
                <a:latin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</a:rPr>
              <a:t>Трутні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розвиваються</a:t>
            </a:r>
            <a:r>
              <a:rPr lang="ru-RU" sz="2400" dirty="0">
                <a:latin typeface="Times New Roman" pitchFamily="18" charset="0"/>
              </a:rPr>
              <a:t> на 7 </a:t>
            </a:r>
            <a:r>
              <a:rPr lang="ru-RU" sz="2400" dirty="0" err="1">
                <a:latin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довше</a:t>
            </a:r>
            <a:r>
              <a:rPr lang="ru-RU" sz="2400" dirty="0">
                <a:latin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</a:rPr>
              <a:t>стають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статевозрілими</a:t>
            </a:r>
            <a:r>
              <a:rPr lang="ru-RU" sz="2400" dirty="0">
                <a:latin typeface="Times New Roman" pitchFamily="18" charset="0"/>
              </a:rPr>
              <a:t> на 7 </a:t>
            </a:r>
            <a:r>
              <a:rPr lang="ru-RU" sz="2400" dirty="0" err="1">
                <a:latin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пізніше</a:t>
            </a:r>
            <a:r>
              <a:rPr lang="ru-RU" sz="2400" dirty="0">
                <a:latin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</a:rPr>
              <a:t>ніж</a:t>
            </a:r>
            <a:r>
              <a:rPr lang="ru-RU" sz="2400" dirty="0">
                <a:latin typeface="Times New Roman" pitchFamily="18" charset="0"/>
              </a:rPr>
              <a:t> матка, то </a:t>
            </a:r>
            <a:r>
              <a:rPr lang="ru-RU" sz="2400" dirty="0" err="1">
                <a:latin typeface="Times New Roman" pitchFamily="18" charset="0"/>
              </a:rPr>
              <a:t>виведення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починають</a:t>
            </a:r>
            <a:r>
              <a:rPr lang="ru-RU" sz="2400" dirty="0">
                <a:latin typeface="Times New Roman" pitchFamily="18" charset="0"/>
              </a:rPr>
              <a:t> на 14 </a:t>
            </a:r>
            <a:r>
              <a:rPr lang="ru-RU" sz="2400" dirty="0" err="1">
                <a:latin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раніше</a:t>
            </a:r>
            <a:r>
              <a:rPr lang="ru-RU" sz="2400" dirty="0">
                <a:latin typeface="Times New Roman" pitchFamily="18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419648275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23850" y="1722428"/>
            <a:ext cx="864076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</a:rPr>
              <a:t>Для виведення маток використовують три групи сімей:</a:t>
            </a:r>
          </a:p>
          <a:p>
            <a:pPr algn="just"/>
            <a:r>
              <a:rPr lang="uk-UA" sz="2400" dirty="0">
                <a:latin typeface="Times New Roman" pitchFamily="18" charset="0"/>
              </a:rPr>
              <a:t> батьківські, </a:t>
            </a:r>
          </a:p>
          <a:p>
            <a:pPr algn="just"/>
            <a:r>
              <a:rPr lang="uk-UA" sz="2400" dirty="0">
                <a:latin typeface="Times New Roman" pitchFamily="18" charset="0"/>
              </a:rPr>
              <a:t>материнські </a:t>
            </a:r>
          </a:p>
          <a:p>
            <a:pPr algn="just"/>
            <a:r>
              <a:rPr lang="uk-UA" sz="2400" dirty="0">
                <a:latin typeface="Times New Roman" pitchFamily="18" charset="0"/>
              </a:rPr>
              <a:t>та сім'ї-виховательки.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В разі потреби застосовують сім'ї-інкубатори.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При одержанні плідних маток необхідно також мати певну кількість сімей для заселення нуклеусів. </a:t>
            </a:r>
          </a:p>
        </p:txBody>
      </p:sp>
    </p:spTree>
    <p:extLst>
      <p:ext uri="{BB962C8B-B14F-4D97-AF65-F5344CB8AC3E}">
        <p14:creationId xmlns:p14="http://schemas.microsoft.com/office/powerpoint/2010/main" val="78292630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50825" y="1539349"/>
            <a:ext cx="871378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</a:rPr>
              <a:t>Сім'ї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підгодовувати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цукровим</a:t>
            </a:r>
            <a:r>
              <a:rPr lang="ru-RU" sz="2400" dirty="0">
                <a:latin typeface="Times New Roman" pitchFamily="18" charset="0"/>
              </a:rPr>
              <a:t> сиропом з </a:t>
            </a:r>
            <a:r>
              <a:rPr lang="ru-RU" sz="2400" dirty="0" err="1">
                <a:latin typeface="Times New Roman" pitchFamily="18" charset="0"/>
              </a:rPr>
              <a:t>розрахунку</a:t>
            </a:r>
            <a:r>
              <a:rPr lang="ru-RU" sz="2400" dirty="0">
                <a:latin typeface="Times New Roman" pitchFamily="18" charset="0"/>
              </a:rPr>
              <a:t> 200-300 мл на </a:t>
            </a:r>
            <a:r>
              <a:rPr lang="ru-RU" sz="2400" dirty="0" err="1">
                <a:latin typeface="Times New Roman" pitchFamily="18" charset="0"/>
              </a:rPr>
              <a:t>сім'ю</a:t>
            </a:r>
            <a:r>
              <a:rPr lang="ru-RU" sz="2400" dirty="0">
                <a:latin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</a:rPr>
              <a:t>підсилювати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закритим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розплодом</a:t>
            </a:r>
            <a:r>
              <a:rPr lang="ru-RU" sz="2400" dirty="0">
                <a:latin typeface="Times New Roman" pitchFamily="18" charset="0"/>
              </a:rPr>
              <a:t>. </a:t>
            </a:r>
          </a:p>
          <a:p>
            <a:pPr algn="just"/>
            <a:endParaRPr lang="ru-RU" sz="2400" dirty="0">
              <a:latin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</a:rPr>
              <a:t>літній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батьківська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сім'я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виводить</a:t>
            </a:r>
            <a:r>
              <a:rPr lang="ru-RU" sz="2400" dirty="0">
                <a:latin typeface="Times New Roman" pitchFamily="18" charset="0"/>
              </a:rPr>
              <a:t> до 1000-3000 </a:t>
            </a:r>
            <a:r>
              <a:rPr lang="ru-RU" sz="2400" dirty="0" err="1">
                <a:latin typeface="Times New Roman" pitchFamily="18" charset="0"/>
              </a:rPr>
              <a:t>трутнів</a:t>
            </a:r>
            <a:r>
              <a:rPr lang="ru-RU" sz="2400" dirty="0">
                <a:latin typeface="Times New Roman" pitchFamily="18" charset="0"/>
              </a:rPr>
              <a:t>. </a:t>
            </a:r>
          </a:p>
          <a:p>
            <a:pPr algn="just"/>
            <a:endParaRPr lang="ru-RU" sz="2400" dirty="0">
              <a:latin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</a:rPr>
              <a:t>Навесні</a:t>
            </a:r>
            <a:r>
              <a:rPr lang="ru-RU" sz="2400" dirty="0">
                <a:latin typeface="Times New Roman" pitchFamily="18" charset="0"/>
              </a:rPr>
              <a:t> і в </a:t>
            </a:r>
            <a:r>
              <a:rPr lang="ru-RU" sz="2400" dirty="0" err="1">
                <a:latin typeface="Times New Roman" pitchFamily="18" charset="0"/>
              </a:rPr>
              <a:t>кінці</a:t>
            </a:r>
            <a:r>
              <a:rPr lang="ru-RU" sz="2400" dirty="0">
                <a:latin typeface="Times New Roman" pitchFamily="18" charset="0"/>
              </a:rPr>
              <a:t> сезону </a:t>
            </a:r>
            <a:r>
              <a:rPr lang="ru-RU" sz="2400" dirty="0" err="1">
                <a:latin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досягає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кількох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сотень</a:t>
            </a:r>
            <a:r>
              <a:rPr lang="ru-RU" sz="2400" dirty="0">
                <a:latin typeface="Times New Roman" pitchFamily="18" charset="0"/>
              </a:rPr>
              <a:t>. </a:t>
            </a:r>
          </a:p>
          <a:p>
            <a:pPr algn="just"/>
            <a:endParaRPr lang="ru-RU" sz="2400" dirty="0">
              <a:latin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</a:rPr>
              <a:t>Потреба в </a:t>
            </a:r>
            <a:r>
              <a:rPr lang="ru-RU" sz="2400" dirty="0" err="1">
                <a:latin typeface="Times New Roman" pitchFamily="18" charset="0"/>
              </a:rPr>
              <a:t>батьківських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сім'ях</a:t>
            </a:r>
            <a:r>
              <a:rPr lang="ru-RU" sz="2400" dirty="0">
                <a:latin typeface="Times New Roman" pitchFamily="18" charset="0"/>
              </a:rPr>
              <a:t> становить на </a:t>
            </a:r>
            <a:r>
              <a:rPr lang="ru-RU" sz="2400" dirty="0" err="1">
                <a:latin typeface="Times New Roman" pitchFamily="18" charset="0"/>
              </a:rPr>
              <a:t>літні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місяці</a:t>
            </a:r>
            <a:r>
              <a:rPr lang="ru-RU" sz="2400" dirty="0">
                <a:latin typeface="Times New Roman" pitchFamily="18" charset="0"/>
              </a:rPr>
              <a:t> 1 на 50-60 </a:t>
            </a:r>
            <a:r>
              <a:rPr lang="ru-RU" sz="2400" dirty="0" err="1">
                <a:latin typeface="Times New Roman" pitchFamily="18" charset="0"/>
              </a:rPr>
              <a:t>маткомісць</a:t>
            </a:r>
            <a:r>
              <a:rPr lang="ru-RU" sz="2400" dirty="0">
                <a:latin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</a:rPr>
              <a:t>навесні</a:t>
            </a:r>
            <a:r>
              <a:rPr lang="ru-RU" sz="2400" dirty="0">
                <a:latin typeface="Times New Roman" pitchFamily="18" charset="0"/>
              </a:rPr>
              <a:t> і в </a:t>
            </a:r>
            <a:r>
              <a:rPr lang="ru-RU" sz="2400" dirty="0" err="1">
                <a:latin typeface="Times New Roman" pitchFamily="18" charset="0"/>
              </a:rPr>
              <a:t>серпні</a:t>
            </a:r>
            <a:r>
              <a:rPr lang="ru-RU" sz="2400" dirty="0">
                <a:latin typeface="Times New Roman" pitchFamily="18" charset="0"/>
              </a:rPr>
              <a:t> — 2-3. </a:t>
            </a:r>
          </a:p>
          <a:p>
            <a:pPr algn="just"/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67111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250825" y="1354683"/>
            <a:ext cx="8713788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</a:rPr>
              <a:t>Бджолині  сім'ї повинні мати силу не менше 12 вуличок, із яких 8-9 рамок різновікового розплоду, 2-</a:t>
            </a:r>
            <a:r>
              <a:rPr lang="en-US" sz="2400" dirty="0">
                <a:latin typeface="Times New Roman" pitchFamily="18" charset="0"/>
              </a:rPr>
              <a:t>3</a:t>
            </a:r>
            <a:r>
              <a:rPr lang="uk-UA" sz="2400" dirty="0">
                <a:latin typeface="Times New Roman" pitchFamily="18" charset="0"/>
              </a:rPr>
              <a:t> </a:t>
            </a:r>
            <a:r>
              <a:rPr lang="uk-UA" sz="2400" dirty="0" err="1">
                <a:latin typeface="Times New Roman" pitchFamily="18" charset="0"/>
              </a:rPr>
              <a:t>медопергові</a:t>
            </a:r>
            <a:r>
              <a:rPr lang="uk-UA" sz="2400" dirty="0">
                <a:latin typeface="Times New Roman" pitchFamily="18" charset="0"/>
              </a:rPr>
              <a:t> і не менше 8 кг корму.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Всі стільники повинні бути густо обсиджені бджолами різного віку </a:t>
            </a:r>
          </a:p>
          <a:p>
            <a:pPr algn="just"/>
            <a:endParaRPr lang="en-US" sz="2400" dirty="0">
              <a:latin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</a:rPr>
              <a:t>Вік</a:t>
            </a:r>
            <a:r>
              <a:rPr lang="ru-RU" sz="2400" dirty="0">
                <a:latin typeface="Times New Roman" pitchFamily="18" charset="0"/>
              </a:rPr>
              <a:t>  личинок не </a:t>
            </a:r>
            <a:r>
              <a:rPr lang="ru-RU" sz="2400" dirty="0" err="1">
                <a:latin typeface="Times New Roman" pitchFamily="18" charset="0"/>
              </a:rPr>
              <a:t>перевищував</a:t>
            </a:r>
            <a:r>
              <a:rPr lang="ru-RU" sz="2400" dirty="0">
                <a:latin typeface="Times New Roman" pitchFamily="18" charset="0"/>
              </a:rPr>
              <a:t> 12-годин. </a:t>
            </a:r>
          </a:p>
          <a:p>
            <a:pPr algn="just"/>
            <a:endParaRPr lang="ru-RU" sz="2400" dirty="0">
              <a:latin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</a:rPr>
              <a:t>Одночасно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материнської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сім’ї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можна</a:t>
            </a: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</a:rPr>
              <a:t>відбирати</a:t>
            </a:r>
            <a:r>
              <a:rPr lang="ru-RU" sz="2400" dirty="0">
                <a:latin typeface="Times New Roman" pitchFamily="18" charset="0"/>
              </a:rPr>
              <a:t> до 500 личинок.</a:t>
            </a:r>
            <a:endParaRPr lang="uk-UA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209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8" name="Rectangle 4"/>
          <p:cNvSpPr>
            <a:spLocks noChangeArrowheads="1"/>
          </p:cNvSpPr>
          <p:nvPr/>
        </p:nvSpPr>
        <p:spPr bwMode="auto">
          <a:xfrm>
            <a:off x="395288" y="1456840"/>
            <a:ext cx="835342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</a:rPr>
              <a:t>За 5-6 днів  до початку виводу маток  сім’ю  скорочують, відбирають зайві рамки, підгодовують, скорочують льотки.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 Через 3–6 год. ставлять прищеплювальну рамку з личинками, знищують </a:t>
            </a:r>
            <a:r>
              <a:rPr lang="uk-UA" sz="2400" dirty="0" err="1">
                <a:latin typeface="Times New Roman" pitchFamily="18" charset="0"/>
              </a:rPr>
              <a:t>свищові</a:t>
            </a:r>
            <a:r>
              <a:rPr lang="uk-UA" sz="2400" dirty="0">
                <a:latin typeface="Times New Roman" pitchFamily="18" charset="0"/>
              </a:rPr>
              <a:t> маточники.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Сім’ю утеплюють, за необхідності підгодовують цукровим сиропом чи пастою. </a:t>
            </a:r>
          </a:p>
          <a:p>
            <a:pPr algn="just"/>
            <a:endParaRPr lang="uk-UA" sz="2400" dirty="0">
              <a:latin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</a:rPr>
              <a:t>Дають на вирощування 20-30 личинок залежно від породи: карпатським і сірим гірським кавказьким бджолам - 24–30, </a:t>
            </a:r>
          </a:p>
          <a:p>
            <a:pPr algn="just"/>
            <a:r>
              <a:rPr lang="uk-UA" sz="2400" dirty="0">
                <a:latin typeface="Times New Roman" pitchFamily="18" charset="0"/>
              </a:rPr>
              <a:t>середньоросійським, українським степовим, поліським бджолам – 20–22 личинки. </a:t>
            </a: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1403350" y="620713"/>
            <a:ext cx="6864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400" b="1" i="1">
                <a:solidFill>
                  <a:schemeClr val="tx2"/>
                </a:solidFill>
                <a:latin typeface="Times New Roman" pitchFamily="18" charset="0"/>
              </a:rPr>
              <a:t>Виведення маток у сім’ях з повним осиротінням</a:t>
            </a:r>
            <a:endParaRPr lang="ru-RU" sz="2400" b="1" i="1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423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323528" y="260648"/>
            <a:ext cx="8352160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indent="45720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наступний день визначають кількість прийнятих личинок - від 60 до 98 %.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 поганому прийманні відразу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дають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наступну партію личинок або роблять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переприщеплювання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способом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Волосевича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Вдруге оглядають перед ізоляцією маточників -  через 10–11 днів після прищеплення личинок. </a:t>
            </a:r>
          </a:p>
          <a:p>
            <a:pPr indent="457200"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Перед ізоляцією маточників проводять їх вибракування – дуже витягнуті, пошкоджені або дрібні (коротші 2 см) - у середньому 3–5 %.  </a:t>
            </a:r>
          </a:p>
          <a:p>
            <a:pPr indent="457200"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Маточники ізолюють у кліточки Титова, або підставляють у сім’ї, відводки чи нуклеуси.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5643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1166</Words>
  <Application>Microsoft Office PowerPoint</Application>
  <PresentationFormat>Экран (4:3)</PresentationFormat>
  <Paragraphs>144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ЛІТЕРАТУРА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</cp:revision>
  <dcterms:created xsi:type="dcterms:W3CDTF">2024-09-10T19:54:05Z</dcterms:created>
  <dcterms:modified xsi:type="dcterms:W3CDTF">2024-09-10T20:19:53Z</dcterms:modified>
</cp:coreProperties>
</file>