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6" r:id="rId4"/>
    <p:sldId id="258" r:id="rId5"/>
    <p:sldId id="259" r:id="rId6"/>
    <p:sldId id="261" r:id="rId7"/>
    <p:sldId id="262" r:id="rId8"/>
    <p:sldId id="283" r:id="rId9"/>
    <p:sldId id="263" r:id="rId10"/>
    <p:sldId id="264" r:id="rId11"/>
    <p:sldId id="284" r:id="rId12"/>
    <p:sldId id="300" r:id="rId13"/>
    <p:sldId id="301" r:id="rId14"/>
    <p:sldId id="293" r:id="rId15"/>
    <p:sldId id="294" r:id="rId16"/>
    <p:sldId id="285" r:id="rId17"/>
    <p:sldId id="286" r:id="rId18"/>
    <p:sldId id="296" r:id="rId19"/>
    <p:sldId id="297" r:id="rId20"/>
    <p:sldId id="298" r:id="rId21"/>
    <p:sldId id="289" r:id="rId22"/>
    <p:sldId id="291" r:id="rId23"/>
    <p:sldId id="302" r:id="rId24"/>
    <p:sldId id="265" r:id="rId25"/>
    <p:sldId id="287" r:id="rId26"/>
    <p:sldId id="292" r:id="rId27"/>
    <p:sldId id="290" r:id="rId28"/>
    <p:sldId id="266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8" r:id="rId42"/>
    <p:sldId id="315" r:id="rId43"/>
    <p:sldId id="316" r:id="rId44"/>
    <p:sldId id="317" r:id="rId45"/>
  </p:sldIdLst>
  <p:sldSz cx="12192000" cy="6858000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7" autoAdjust="0"/>
    <p:restoredTop sz="94660"/>
  </p:normalViewPr>
  <p:slideViewPr>
    <p:cSldViewPr snapToGrid="0">
      <p:cViewPr varScale="1">
        <p:scale>
          <a:sx n="81" d="100"/>
          <a:sy n="81" d="100"/>
        </p:scale>
        <p:origin x="-197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82277-1C55-4A45-83C6-D41ADB07AAB6}" type="datetimeFigureOut">
              <a:rPr lang="uk-UA"/>
              <a:pPr>
                <a:defRPr/>
              </a:pPr>
              <a:t>13.10.2021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D66AC-18AE-4ECE-9776-A5812405A09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3D391-8FA9-4A48-98E3-04884FE8068E}" type="datetimeFigureOut">
              <a:rPr lang="uk-UA"/>
              <a:pPr>
                <a:defRPr/>
              </a:pPr>
              <a:t>13.10.2021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3F95A-81C2-4D9E-A1DD-1AE5476D9B6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B1BBB-29B6-448A-B221-CA972B58581C}" type="datetimeFigureOut">
              <a:rPr lang="uk-UA"/>
              <a:pPr>
                <a:defRPr/>
              </a:pPr>
              <a:t>13.10.2021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68B8D-6870-4C86-B7E8-AA67CA78D76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6B584-7226-44A2-9669-F8E5AAE3B411}" type="datetimeFigureOut">
              <a:rPr lang="uk-UA"/>
              <a:pPr>
                <a:defRPr/>
              </a:pPr>
              <a:t>13.10.2021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232DD-93CC-4C84-BC16-10BF2C6A615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06782-85F6-4EF4-B38A-4F2F1A98D3C0}" type="datetimeFigureOut">
              <a:rPr lang="uk-UA"/>
              <a:pPr>
                <a:defRPr/>
              </a:pPr>
              <a:t>13.10.2021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0AF43-1963-4FD2-84A1-28C95538626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DC863-1FB6-4D86-BDD1-6A34A36AE830}" type="datetimeFigureOut">
              <a:rPr lang="uk-UA"/>
              <a:pPr>
                <a:defRPr/>
              </a:pPr>
              <a:t>13.10.2021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A8ED5-5733-4CBE-89CB-72B0EA3CB54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32CFE-D942-49C5-9A73-6825479BEBD8}" type="datetimeFigureOut">
              <a:rPr lang="uk-UA"/>
              <a:pPr>
                <a:defRPr/>
              </a:pPr>
              <a:t>13.10.2021</a:t>
            </a:fld>
            <a:endParaRPr lang="uk-UA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A5438-D8D5-4DD5-986B-411BB797390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0EBC3-69DD-4D61-BA9D-2D6FECDE45AB}" type="datetimeFigureOut">
              <a:rPr lang="uk-UA"/>
              <a:pPr>
                <a:defRPr/>
              </a:pPr>
              <a:t>13.10.2021</a:t>
            </a:fld>
            <a:endParaRPr lang="uk-UA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4AC48-349E-4A2E-B68B-F481735ACE9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D2646-97D9-461A-B1EB-69B9FDF384B4}" type="datetimeFigureOut">
              <a:rPr lang="uk-UA"/>
              <a:pPr>
                <a:defRPr/>
              </a:pPr>
              <a:t>13.10.2021</a:t>
            </a:fld>
            <a:endParaRPr lang="uk-UA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153B3-FC9D-4980-8F37-62C0DCD00FE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74BA9-828A-4203-B720-34B6981E2E9E}" type="datetimeFigureOut">
              <a:rPr lang="uk-UA"/>
              <a:pPr>
                <a:defRPr/>
              </a:pPr>
              <a:t>13.10.2021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C8DBD-3115-47E1-A386-3583D5521D5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78767-EDAE-4345-A272-7F10EE82A110}" type="datetimeFigureOut">
              <a:rPr lang="uk-UA"/>
              <a:pPr>
                <a:defRPr/>
              </a:pPr>
              <a:t>13.10.2021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DF2FE-B2BF-4FCA-AC46-D76DA448C52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03208A-46FE-42A9-9715-22FB2763ABE7}" type="datetimeFigureOut">
              <a:rPr lang="uk-UA"/>
              <a:pPr>
                <a:defRPr/>
              </a:pPr>
              <a:t>13.10.2021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F52000-5B83-4398-A322-1BFDEFCD5FB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 txBox="1">
            <a:spLocks noChangeArrowheads="1"/>
          </p:cNvSpPr>
          <p:nvPr/>
        </p:nvSpPr>
        <p:spPr bwMode="auto">
          <a:xfrm>
            <a:off x="1947863" y="1373188"/>
            <a:ext cx="7848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uk-UA" altLang="uk-UA" sz="2800" b="1">
                <a:latin typeface="Times New Roman" pitchFamily="18" charset="0"/>
              </a:rPr>
              <a:t>ЗАБІЙ КРОЛІВ, ПЕРВИННА ОБРОБКА ТА ВИЧИНКА ШКУРОК.</a:t>
            </a:r>
            <a:r>
              <a:rPr lang="ru-RU" altLang="uk-UA" sz="2800" b="1">
                <a:latin typeface="Times New Roman" pitchFamily="18" charset="0"/>
              </a:rPr>
              <a:t> </a:t>
            </a:r>
          </a:p>
        </p:txBody>
      </p:sp>
      <p:sp>
        <p:nvSpPr>
          <p:cNvPr id="13314" name="Rectangle 6"/>
          <p:cNvSpPr txBox="1">
            <a:spLocks noChangeArrowheads="1"/>
          </p:cNvSpPr>
          <p:nvPr/>
        </p:nvSpPr>
        <p:spPr bwMode="auto">
          <a:xfrm>
            <a:off x="4613275" y="496888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uk-UA" altLang="uk-UA" sz="3200">
                <a:latin typeface="Calibri" pitchFamily="34" charset="0"/>
              </a:rPr>
              <a:t>Лекція 9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ru-RU" altLang="uk-UA" sz="3200">
              <a:latin typeface="Calibri" pitchFamily="34" charset="0"/>
            </a:endParaRPr>
          </a:p>
        </p:txBody>
      </p:sp>
      <p:sp>
        <p:nvSpPr>
          <p:cNvPr id="13315" name="AutoShape 4" descr="Як проходить забій кролів на м'ясо і що для цього необхідно | Ремонт та  вироби своїми руками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3316" name="Picture 6" descr="Як проходить забій кролів на м&amp;#39;ясо і що для цього необхідно | Ремонт та  вироби своїми рук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7300" y="2316163"/>
            <a:ext cx="585787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кутник 3"/>
          <p:cNvSpPr>
            <a:spLocks noChangeArrowheads="1"/>
          </p:cNvSpPr>
          <p:nvPr/>
        </p:nvSpPr>
        <p:spPr bwMode="auto">
          <a:xfrm>
            <a:off x="393700" y="268288"/>
            <a:ext cx="1138237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1325" algn="just">
              <a:lnSpc>
                <a:spcPct val="200000"/>
              </a:lnSpc>
            </a:pPr>
            <a:r>
              <a:rPr lang="uk-UA" sz="2400" i="1">
                <a:latin typeface="Times New Roman" pitchFamily="18" charset="0"/>
                <a:cs typeface="Times New Roman" pitchFamily="18" charset="0"/>
              </a:rPr>
              <a:t>Забій і знекровлення – 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перерізують сонні артерії або відокремлюють голову</a:t>
            </a:r>
            <a:r>
              <a:rPr lang="ru-RU" sz="2400">
                <a:latin typeface="Times New Roman" pitchFamily="18" charset="0"/>
              </a:rPr>
              <a:t> 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дисковим ножем. </a:t>
            </a:r>
          </a:p>
          <a:p>
            <a:pPr indent="441325" algn="just">
              <a:lnSpc>
                <a:spcPct val="200000"/>
              </a:lnSpc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За відокремлення голови прискорюється процес знекровлення, полегшується забілування і знімання шкурок з тушок.</a:t>
            </a:r>
          </a:p>
          <a:p>
            <a:pPr indent="441325" algn="just">
              <a:lnSpc>
                <a:spcPct val="200000"/>
              </a:lnSpc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Розрізання сонних артерій - автоматично проводять просікання голови порожнистим пуансоном (для вільного виходу крові). </a:t>
            </a:r>
          </a:p>
          <a:p>
            <a:pPr indent="441325" algn="just">
              <a:lnSpc>
                <a:spcPct val="200000"/>
              </a:lnSpc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Тривалість знекровлення 2,5 хв. Після знекровлення у тушок відрізають передні ноги по зап’ястний суглоб і вуха.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Забій кролів в домашніх умовах: поради та віде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277813"/>
            <a:ext cx="6400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382588" y="4802188"/>
            <a:ext cx="734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1 - з використанням палиці; 2 - удар ребром долоні</a:t>
            </a:r>
          </a:p>
        </p:txBody>
      </p:sp>
      <p:sp>
        <p:nvSpPr>
          <p:cNvPr id="23555" name="Rectangle 7"/>
          <p:cNvSpPr>
            <a:spLocks noChangeArrowheads="1"/>
          </p:cNvSpPr>
          <p:nvPr/>
        </p:nvSpPr>
        <p:spPr bwMode="auto">
          <a:xfrm>
            <a:off x="6802438" y="806450"/>
            <a:ext cx="524827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Беруть кроля лівою рукою за задні лапи і піднімають вгору.</a:t>
            </a:r>
          </a:p>
          <a:p>
            <a:endParaRPr lang="ru-RU" sz="2400">
              <a:latin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</a:rPr>
              <a:t>Так  на витягнутій руці і б’ють палицею в зону за вухами (потилицю). </a:t>
            </a:r>
          </a:p>
          <a:p>
            <a:endParaRPr lang="ru-RU" sz="2400">
              <a:latin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</a:rPr>
              <a:t>Удар повинен бути достатньо сильним і швидким.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/>
          </p:cNvSpPr>
          <p:nvPr>
            <p:ph type="body" idx="1"/>
          </p:nvPr>
        </p:nvSpPr>
        <p:spPr>
          <a:xfrm>
            <a:off x="857250" y="798513"/>
            <a:ext cx="10515600" cy="4351337"/>
          </a:xfrm>
        </p:spPr>
        <p:txBody>
          <a:bodyPr/>
          <a:lstStyle/>
          <a:p>
            <a:pPr marL="533400" indent="-533400" eaLnBrk="1" hangingPunct="1"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</a:rPr>
              <a:t>Французький спосіб у нас застосовується рідко, але він дуже поширений в Європі.</a:t>
            </a:r>
            <a:r>
              <a:rPr lang="ru-RU" sz="2400" smtClean="0">
                <a:latin typeface="Times New Roman" pitchFamily="18" charset="0"/>
              </a:rPr>
              <a:t> </a:t>
            </a:r>
          </a:p>
          <a:p>
            <a:pPr marL="533400" indent="-533400" eaLnBrk="1" hangingPunct="1">
              <a:buFont typeface="Arial" charset="0"/>
              <a:buNone/>
            </a:pPr>
            <a:endParaRPr lang="ru-RU" sz="2400" smtClean="0">
              <a:latin typeface="Times New Roman" pitchFamily="18" charset="0"/>
            </a:endParaRPr>
          </a:p>
          <a:p>
            <a:pPr marL="533400" indent="-533400"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Кроля беруть за задні лапи, кладуть горизонтально або тримають в повітрі. </a:t>
            </a:r>
          </a:p>
          <a:p>
            <a:pPr marL="533400" indent="-533400" eaLnBrk="1" hangingPunct="1">
              <a:buFont typeface="Arial" charset="0"/>
              <a:buNone/>
            </a:pPr>
            <a:endParaRPr lang="ru-RU" sz="2400" smtClean="0">
              <a:latin typeface="Times New Roman" pitchFamily="18" charset="0"/>
            </a:endParaRPr>
          </a:p>
          <a:p>
            <a:pPr marL="533400" indent="-533400"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Для умертвіння необхідно піднімаючи вгору, різко струсити кроля.</a:t>
            </a:r>
          </a:p>
          <a:p>
            <a:pPr marL="533400" indent="-533400" eaLnBrk="1" hangingPunct="1">
              <a:buFont typeface="Arial" charset="0"/>
              <a:buNone/>
            </a:pPr>
            <a:endParaRPr lang="ru-RU" sz="2400" smtClean="0">
              <a:latin typeface="Times New Roman" pitchFamily="18" charset="0"/>
            </a:endParaRPr>
          </a:p>
          <a:p>
            <a:pPr marL="533400" indent="-533400"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Недоліки: потрібна неабияка сила, щоб однією рукою струсити тварина вагою в 7-9 кг, та наявність досвіду.</a:t>
            </a:r>
          </a:p>
          <a:p>
            <a:pPr marL="533400" indent="-533400" eaLnBrk="1" hangingPunct="1"/>
            <a:endParaRPr lang="ru-RU" sz="24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/>
          </p:cNvSpPr>
          <p:nvPr>
            <p:ph type="body" idx="1"/>
          </p:nvPr>
        </p:nvSpPr>
        <p:spPr>
          <a:xfrm>
            <a:off x="838200" y="750888"/>
            <a:ext cx="10515600" cy="4351337"/>
          </a:xfrm>
        </p:spPr>
        <p:txBody>
          <a:bodyPr/>
          <a:lstStyle/>
          <a:p>
            <a:pPr marL="533400" indent="-533400" algn="just" eaLnBrk="1" hangingPunct="1">
              <a:lnSpc>
                <a:spcPct val="70000"/>
              </a:lnSpc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</a:rPr>
              <a:t>Переломлення  шийних хребців</a:t>
            </a:r>
            <a:r>
              <a:rPr lang="ru-RU" sz="2400" smtClean="0">
                <a:latin typeface="Times New Roman" pitchFamily="18" charset="0"/>
              </a:rPr>
              <a:t> - кроля однією рукою тримають за задні лапи, притискаючи до себе, інший щільно охоплюють голову. </a:t>
            </a:r>
          </a:p>
          <a:p>
            <a:pPr marL="533400" indent="-533400" algn="just" eaLnBrk="1" hangingPunct="1">
              <a:lnSpc>
                <a:spcPct val="70000"/>
              </a:lnSpc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При різкому повороті рукою в бік переламуються шийні хребці і кріль гине.</a:t>
            </a:r>
          </a:p>
          <a:p>
            <a:pPr marL="533400" indent="-533400" algn="just" eaLnBrk="1" hangingPunct="1">
              <a:lnSpc>
                <a:spcPct val="70000"/>
              </a:lnSpc>
              <a:buFont typeface="Arial" charset="0"/>
              <a:buNone/>
            </a:pPr>
            <a:endParaRPr lang="ru-RU" sz="2400" smtClean="0">
              <a:latin typeface="Times New Roman" pitchFamily="18" charset="0"/>
            </a:endParaRPr>
          </a:p>
          <a:p>
            <a:pPr marL="533400" indent="-533400" algn="just" eaLnBrk="1" hangingPunct="1">
              <a:lnSpc>
                <a:spcPct val="70000"/>
              </a:lnSpc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</a:rPr>
              <a:t>За допомогою спринцівки</a:t>
            </a:r>
            <a:r>
              <a:rPr lang="ru-RU" sz="2400" smtClean="0">
                <a:latin typeface="Times New Roman" pitchFamily="18" charset="0"/>
              </a:rPr>
              <a:t> -  закачують повітря у вушну вену тварини -  метод повітряної емболією. </a:t>
            </a:r>
          </a:p>
          <a:p>
            <a:pPr marL="533400" indent="-533400" algn="just" eaLnBrk="1" hangingPunct="1">
              <a:lnSpc>
                <a:spcPct val="70000"/>
              </a:lnSpc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Найчастіше використовується в медичних установах. </a:t>
            </a:r>
          </a:p>
          <a:p>
            <a:pPr marL="533400" indent="-533400" algn="just" eaLnBrk="1" hangingPunct="1">
              <a:lnSpc>
                <a:spcPct val="70000"/>
              </a:lnSpc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Недолік: смерть настає не відразу, а процес знекровлення протікає не повністю, що погіршує споживчі властивості м'яса та хутра.</a:t>
            </a:r>
          </a:p>
          <a:p>
            <a:pPr marL="533400" indent="-533400" algn="just" eaLnBrk="1" hangingPunct="1">
              <a:lnSpc>
                <a:spcPct val="70000"/>
              </a:lnSpc>
              <a:buFont typeface="Arial" charset="0"/>
              <a:buNone/>
            </a:pPr>
            <a:endParaRPr lang="ru-RU" sz="2400" smtClean="0">
              <a:latin typeface="Times New Roman" pitchFamily="18" charset="0"/>
            </a:endParaRPr>
          </a:p>
          <a:p>
            <a:pPr marL="533400" indent="-533400" algn="just" eaLnBrk="1" hangingPunct="1">
              <a:lnSpc>
                <a:spcPct val="70000"/>
              </a:lnSpc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</a:rPr>
              <a:t>Вистрілювання голки</a:t>
            </a:r>
            <a:r>
              <a:rPr lang="ru-RU" sz="2400" smtClean="0">
                <a:latin typeface="Times New Roman" pitchFamily="18" charset="0"/>
              </a:rPr>
              <a:t> - за допомогою спеціального пристрою, що нагадує шприц. </a:t>
            </a:r>
          </a:p>
          <a:p>
            <a:pPr marL="533400" indent="-533400" algn="just" eaLnBrk="1" hangingPunct="1">
              <a:lnSpc>
                <a:spcPct val="70000"/>
              </a:lnSpc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Голка проникаючи в мозок тварини, призводить до збільшення швидкості і гуманного умертвіння. </a:t>
            </a:r>
          </a:p>
          <a:p>
            <a:pPr marL="533400" indent="-533400" algn="just" eaLnBrk="1" hangingPunct="1">
              <a:lnSpc>
                <a:spcPct val="70000"/>
              </a:lnSpc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Найбільш ефективно проколювання мозку на лінії від ока до протилежного вуха.</a:t>
            </a:r>
          </a:p>
          <a:p>
            <a:pPr marL="533400" indent="-533400" algn="just" eaLnBrk="1" hangingPunct="1">
              <a:lnSpc>
                <a:spcPct val="70000"/>
              </a:lnSpc>
            </a:pPr>
            <a:endParaRPr lang="ru-RU" sz="24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кутник 5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2324100"/>
          </a:xfrm>
        </p:spPr>
        <p:txBody>
          <a:bodyPr/>
          <a:lstStyle/>
          <a:p>
            <a:pPr eaLnBrk="1" hangingPunct="1"/>
            <a:endParaRPr lang="uk-UA" sz="2400" smtClean="0"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uk-UA" sz="2400" smtClean="0">
                <a:latin typeface="Times New Roman" pitchFamily="18" charset="0"/>
              </a:rPr>
              <a:t>Для знекровлення сильно натягують шкіру на шиї кроля біля нижньої щелепи і роблять в цьому місці невеликий розріз шкіри. </a:t>
            </a:r>
          </a:p>
          <a:p>
            <a:pPr eaLnBrk="1" hangingPunct="1">
              <a:buFont typeface="Arial" charset="0"/>
              <a:buNone/>
            </a:pPr>
            <a:endParaRPr lang="uk-UA" sz="2400" smtClean="0"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uk-UA" sz="2400" smtClean="0">
                <a:latin typeface="Times New Roman" pitchFamily="18" charset="0"/>
              </a:rPr>
              <a:t>Через розріз ніж поглиблюють і перерізають праву яремну вену.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кутник 3"/>
          <p:cNvSpPr>
            <a:spLocks noChangeArrowheads="1"/>
          </p:cNvSpPr>
          <p:nvPr/>
        </p:nvSpPr>
        <p:spPr bwMode="auto">
          <a:xfrm>
            <a:off x="741363" y="574675"/>
            <a:ext cx="1081405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1325" algn="just">
              <a:lnSpc>
                <a:spcPct val="200000"/>
              </a:lnSpc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Не виймаючи ножа з рани, його переводять під шкірою на ліву сторону шиї, де перерізають ліву яремну вену.</a:t>
            </a:r>
          </a:p>
          <a:p>
            <a:pPr indent="441325" algn="just">
              <a:lnSpc>
                <a:spcPct val="200000"/>
              </a:lnSpc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Забій кроля механічним способом в потиличну область нераціональний - погане знекровлення тушок. </a:t>
            </a:r>
          </a:p>
          <a:p>
            <a:pPr indent="441325" algn="just">
              <a:lnSpc>
                <a:spcPct val="200000"/>
              </a:lnSpc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Щоб  уберегти шкурку від забруднення кров'ю утримують кроля за вуха до тих пір, поки не припиниться знекровлення - 4-5 хвилин. Кров, що витікає із тушок, збирають в металеві корита, розташовані під тушками.</a:t>
            </a:r>
            <a:endParaRPr lang="uk-UA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кутник 3"/>
          <p:cNvSpPr>
            <a:spLocks noChangeArrowheads="1"/>
          </p:cNvSpPr>
          <p:nvPr/>
        </p:nvSpPr>
        <p:spPr bwMode="auto">
          <a:xfrm>
            <a:off x="568325" y="369888"/>
            <a:ext cx="11161713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1325" algn="just">
              <a:lnSpc>
                <a:spcPct val="200000"/>
              </a:lnSpc>
            </a:pPr>
            <a:r>
              <a:rPr lang="uk-UA" sz="2400" i="1">
                <a:latin typeface="Times New Roman" pitchFamily="18" charset="0"/>
                <a:cs typeface="Times New Roman" pitchFamily="18" charset="0"/>
              </a:rPr>
              <a:t>Забілування 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виконують вручну. </a:t>
            </a:r>
          </a:p>
          <a:p>
            <a:pPr indent="441325" algn="just">
              <a:lnSpc>
                <a:spcPct val="200000"/>
              </a:lnSpc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Шкурку знімають стягуванням від хвоста до голови вручну або на машині. Після знімання шкурки очищують від прирізів м’яса, жиру, сухожиль і передають на подальше оброблення.</a:t>
            </a:r>
            <a:endParaRPr lang="uk-UA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5" descr="Забій кролів в домашніх умовах: поради та віде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" y="125413"/>
            <a:ext cx="4791075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6"/>
          <p:cNvSpPr>
            <a:spLocks noChangeArrowheads="1"/>
          </p:cNvSpPr>
          <p:nvPr/>
        </p:nvSpPr>
        <p:spPr bwMode="auto">
          <a:xfrm>
            <a:off x="5359400" y="279400"/>
            <a:ext cx="628015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</a:rPr>
              <a:t>Спочатку знімається шкура, а потім йде іншого оброблення м’яса.</a:t>
            </a:r>
          </a:p>
          <a:p>
            <a:pPr algn="just"/>
            <a:r>
              <a:rPr lang="ru-RU" sz="2400">
                <a:latin typeface="Times New Roman" pitchFamily="18" charset="0"/>
              </a:rPr>
              <a:t>Гострим ножем робимо надріз по колу біля скакального суглоба задніх ніг – на 1-2 см нижче.</a:t>
            </a:r>
          </a:p>
          <a:p>
            <a:pPr algn="just"/>
            <a:r>
              <a:rPr lang="ru-RU" sz="2400">
                <a:latin typeface="Times New Roman" pitchFamily="18" charset="0"/>
              </a:rPr>
              <a:t>Обережно ножем надрізаємо шкірку до черева з однієї й іншої сторони.</a:t>
            </a:r>
          </a:p>
          <a:p>
            <a:pPr algn="just"/>
            <a:r>
              <a:rPr lang="ru-RU" sz="2400">
                <a:latin typeface="Times New Roman" pitchFamily="18" charset="0"/>
              </a:rPr>
              <a:t>Знімаємо  акуратно шкуру до паху. </a:t>
            </a:r>
          </a:p>
          <a:p>
            <a:pPr algn="just"/>
            <a:r>
              <a:rPr lang="ru-RU" sz="2400">
                <a:latin typeface="Times New Roman" pitchFamily="18" charset="0"/>
              </a:rPr>
              <a:t>Шматок шкірки навколо статевих органів залишаємо.</a:t>
            </a:r>
          </a:p>
          <a:p>
            <a:pPr algn="just"/>
            <a:r>
              <a:rPr lang="ru-RU" sz="2400">
                <a:latin typeface="Times New Roman" pitchFamily="18" charset="0"/>
              </a:rPr>
              <a:t>Легко зтягуємо шкуру вниз. </a:t>
            </a:r>
          </a:p>
          <a:p>
            <a:pPr algn="just"/>
            <a:r>
              <a:rPr lang="ru-RU" sz="2400">
                <a:latin typeface="Times New Roman" pitchFamily="18" charset="0"/>
              </a:rPr>
              <a:t>Коли стягнули до шиї, вивільняють з шкури передні лапи до плямистого суглоба.</a:t>
            </a:r>
          </a:p>
          <a:p>
            <a:pPr algn="just"/>
            <a:r>
              <a:rPr lang="ru-RU" sz="2400">
                <a:latin typeface="Times New Roman" pitchFamily="18" charset="0"/>
              </a:rPr>
              <a:t>Обрізаємо передні лапи по плямистий суглоб і відрізаємо голову.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Результат пошуку зображень за запитом &quot;забій кролів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7063" y="1876425"/>
            <a:ext cx="5932487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506413" y="395288"/>
            <a:ext cx="4824412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1325" algn="just" eaLnBrk="0" hangingPunct="0">
              <a:lnSpc>
                <a:spcPct val="200000"/>
              </a:lnSpc>
            </a:pPr>
            <a:r>
              <a:rPr lang="uk-UA" altLang="uk-UA" sz="2400">
                <a:latin typeface="Times New Roman" pitchFamily="18" charset="0"/>
                <a:cs typeface="Times New Roman" pitchFamily="18" charset="0"/>
              </a:rPr>
              <a:t>Зняту шкурку натягують на спеціальну рамку і відправляють для подальшої обробки в шкуропосолочне відділення.</a:t>
            </a:r>
            <a:r>
              <a:rPr lang="uk-UA" altLang="uk-UA" sz="240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кутник 3"/>
          <p:cNvSpPr>
            <a:spLocks noChangeArrowheads="1"/>
          </p:cNvSpPr>
          <p:nvPr/>
        </p:nvSpPr>
        <p:spPr bwMode="auto">
          <a:xfrm>
            <a:off x="536575" y="425450"/>
            <a:ext cx="11193463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1325" algn="just">
              <a:lnSpc>
                <a:spcPct val="175000"/>
              </a:lnSpc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Видалення внутрішніх органів - роблять розріз черевної стінки по білій лінії від лобного зрощення до грудної кістки. </a:t>
            </a:r>
          </a:p>
          <a:p>
            <a:pPr indent="441325" algn="just">
              <a:lnSpc>
                <a:spcPct val="175000"/>
              </a:lnSpc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Через отвір видаляють сечовий міхур, розрізають лобне зрощення, відокремлюють пряму кишку, витягають кишки, шлунок, статеві органи, печінку, залишаючи в тушці нирки і внутрішній жир. </a:t>
            </a:r>
          </a:p>
          <a:p>
            <a:pPr indent="441325" algn="just">
              <a:lnSpc>
                <a:spcPct val="175000"/>
              </a:lnSpc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Потім розрізають діафрагму і витягають легені з трахеєю. </a:t>
            </a:r>
          </a:p>
          <a:p>
            <a:pPr indent="441325" algn="just">
              <a:lnSpc>
                <a:spcPct val="175000"/>
              </a:lnSpc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Голову від тушки відокремлюють по лінії між першим шийним хребцем і потиличною кісткою.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762000"/>
            <a:ext cx="11430000" cy="4525963"/>
          </a:xfrm>
        </p:spPr>
        <p:txBody>
          <a:bodyPr/>
          <a:lstStyle/>
          <a:p>
            <a:pPr marL="533400" indent="-533400" algn="ctr" eaLnBrk="1" hangingPunct="1">
              <a:lnSpc>
                <a:spcPct val="120000"/>
              </a:lnSpc>
              <a:buFontTx/>
              <a:buNone/>
            </a:pPr>
            <a:r>
              <a:rPr lang="uk-UA" altLang="uk-UA" b="1" smtClean="0">
                <a:latin typeface="Times New Roman" pitchFamily="18" charset="0"/>
                <a:cs typeface="Arial" charset="0"/>
              </a:rPr>
              <a:t>ПЛАН</a:t>
            </a:r>
          </a:p>
          <a:p>
            <a:pPr marL="533400" indent="-533400" algn="ctr" eaLnBrk="1" hangingPunct="1">
              <a:lnSpc>
                <a:spcPct val="120000"/>
              </a:lnSpc>
            </a:pPr>
            <a:endParaRPr lang="uk-UA" altLang="uk-UA" b="1" smtClean="0">
              <a:latin typeface="Times New Roman" pitchFamily="18" charset="0"/>
              <a:cs typeface="Arial" charset="0"/>
            </a:endParaRPr>
          </a:p>
          <a:p>
            <a:pPr marL="533400" indent="-533400" eaLnBrk="1" hangingPunct="1">
              <a:lnSpc>
                <a:spcPct val="120000"/>
              </a:lnSpc>
              <a:buFont typeface="Arial" charset="0"/>
              <a:buNone/>
            </a:pPr>
            <a:r>
              <a:rPr lang="uk-UA" altLang="uk-UA" b="1" smtClean="0">
                <a:latin typeface="Times New Roman" pitchFamily="18" charset="0"/>
                <a:cs typeface="Arial" charset="0"/>
              </a:rPr>
              <a:t>1. Правила приймання кролів до забою.</a:t>
            </a:r>
          </a:p>
          <a:p>
            <a:pPr marL="533400" indent="-533400" eaLnBrk="1" hangingPunct="1">
              <a:lnSpc>
                <a:spcPct val="120000"/>
              </a:lnSpc>
              <a:buFont typeface="Arial" charset="0"/>
              <a:buNone/>
            </a:pPr>
            <a:r>
              <a:rPr lang="uk-UA" altLang="uk-UA" b="1" smtClean="0">
                <a:latin typeface="Times New Roman" pitchFamily="18" charset="0"/>
                <a:cs typeface="Arial" charset="0"/>
              </a:rPr>
              <a:t>2. Забій кролів.</a:t>
            </a:r>
          </a:p>
          <a:p>
            <a:pPr marL="533400" indent="-533400" eaLnBrk="1" hangingPunct="1">
              <a:lnSpc>
                <a:spcPct val="120000"/>
              </a:lnSpc>
              <a:buFont typeface="Arial" charset="0"/>
              <a:buNone/>
            </a:pPr>
            <a:r>
              <a:rPr lang="uk-UA" altLang="uk-UA" b="1" smtClean="0">
                <a:latin typeface="Times New Roman" pitchFamily="18" charset="0"/>
                <a:cs typeface="Arial" charset="0"/>
              </a:rPr>
              <a:t>3. Обробка тушок кроля</a:t>
            </a:r>
          </a:p>
          <a:p>
            <a:pPr marL="533400" indent="-533400" eaLnBrk="1" hangingPunct="1">
              <a:lnSpc>
                <a:spcPct val="120000"/>
              </a:lnSpc>
              <a:buFont typeface="Arial" charset="0"/>
              <a:buNone/>
            </a:pPr>
            <a:r>
              <a:rPr lang="uk-UA" b="1" smtClean="0">
                <a:latin typeface="Times New Roman" pitchFamily="18" charset="0"/>
              </a:rPr>
              <a:t>4. Первинна обробка шкурок </a:t>
            </a:r>
          </a:p>
          <a:p>
            <a:pPr marL="533400" indent="-533400" eaLnBrk="1" hangingPunct="1">
              <a:lnSpc>
                <a:spcPct val="120000"/>
              </a:lnSpc>
              <a:buFont typeface="Arial" charset="0"/>
              <a:buNone/>
            </a:pPr>
            <a:r>
              <a:rPr lang="uk-UA" b="1" smtClean="0">
                <a:latin typeface="Times New Roman" pitchFamily="18" charset="0"/>
              </a:rPr>
              <a:t>5. Зберігання та класифікація шкурок</a:t>
            </a:r>
            <a:endParaRPr lang="uk-UA" altLang="uk-UA" b="1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0" y="538163"/>
            <a:ext cx="7843838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Прямокутник 3"/>
          <p:cNvSpPr>
            <a:spLocks noChangeArrowheads="1"/>
          </p:cNvSpPr>
          <p:nvPr/>
        </p:nvSpPr>
        <p:spPr bwMode="auto">
          <a:xfrm>
            <a:off x="6781800" y="1624013"/>
            <a:ext cx="4760913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1325" algn="just">
              <a:lnSpc>
                <a:spcPct val="200000"/>
              </a:lnSpc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Жирову тканину, залишки м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яса знімають з хвоста до голови.</a:t>
            </a:r>
            <a:r>
              <a:rPr lang="uk-UA" sz="2400" i="1">
                <a:latin typeface="Times New Roman" pitchFamily="18" charset="0"/>
                <a:cs typeface="Times New Roman" pitchFamily="18" charset="0"/>
              </a:rPr>
              <a:t> Нутрування 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проводять вручну, нирки разом з нирковим жиром залишаються при тушці. </a:t>
            </a:r>
          </a:p>
          <a:p>
            <a:pPr indent="441325" algn="just">
              <a:lnSpc>
                <a:spcPct val="200000"/>
              </a:lnSpc>
            </a:pPr>
            <a:endParaRPr lang="uk-UA">
              <a:latin typeface="Times New Roman" pitchFamily="18" charset="0"/>
            </a:endParaRPr>
          </a:p>
        </p:txBody>
      </p:sp>
      <p:pic>
        <p:nvPicPr>
          <p:cNvPr id="33794" name="Picture 4" descr="Тушка кролика: продажа, цена в Киеве. Мясо от &amp;quot;ЧП Даниленко&amp;quot; - 133129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563" y="690563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Голову відрізають на рівні першого шийного хребця, </a:t>
            </a:r>
            <a:endParaRPr lang="en-US" sz="2400" smtClean="0"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передні ноги </a:t>
            </a:r>
            <a:r>
              <a:rPr lang="en-US" sz="2400" smtClean="0">
                <a:latin typeface="Times New Roman" pitchFamily="18" charset="0"/>
              </a:rPr>
              <a:t>-</a:t>
            </a:r>
            <a:r>
              <a:rPr lang="ru-RU" sz="2400" smtClean="0">
                <a:latin typeface="Times New Roman" pitchFamily="18" charset="0"/>
              </a:rPr>
              <a:t> по зап’ястному, </a:t>
            </a:r>
            <a:endParaRPr lang="en-US" sz="2400" smtClean="0"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задні </a:t>
            </a:r>
            <a:r>
              <a:rPr lang="en-US" sz="2400" smtClean="0">
                <a:latin typeface="Times New Roman" pitchFamily="18" charset="0"/>
              </a:rPr>
              <a:t>-</a:t>
            </a:r>
            <a:r>
              <a:rPr lang="ru-RU" sz="2400" smtClean="0">
                <a:latin typeface="Times New Roman" pitchFamily="18" charset="0"/>
              </a:rPr>
              <a:t> по скаковому суглобу. </a:t>
            </a:r>
            <a:endParaRPr lang="en-US" sz="2400" smtClean="0"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US" sz="2400" smtClean="0"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Тушку промивають холодною водою і охолоджують за температури 10 °С, </a:t>
            </a:r>
            <a:endParaRPr lang="en-US" sz="2400" smtClean="0"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після підсихання знижують до 6 °С.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85763" y="273050"/>
            <a:ext cx="11545887" cy="611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61950" algn="just" eaLnBrk="0" hangingPunct="0">
              <a:lnSpc>
                <a:spcPct val="150000"/>
              </a:lnSpc>
            </a:pPr>
            <a:r>
              <a:rPr lang="uk-UA" altLang="uk-UA" sz="2400">
                <a:latin typeface="Times New Roman" pitchFamily="18" charset="0"/>
                <a:cs typeface="Times New Roman" pitchFamily="18" charset="0"/>
              </a:rPr>
              <a:t>Після ветсанекспертизи патологоанатомічних змін в органах і тушках тушки піддають туалету. </a:t>
            </a:r>
          </a:p>
          <a:p>
            <a:pPr indent="361950" algn="just" eaLnBrk="0" hangingPunct="0">
              <a:lnSpc>
                <a:spcPct val="150000"/>
              </a:lnSpc>
            </a:pPr>
            <a:r>
              <a:rPr lang="uk-UA" altLang="uk-UA" sz="2400">
                <a:latin typeface="Times New Roman" pitchFamily="18" charset="0"/>
                <a:cs typeface="Times New Roman" pitchFamily="18" charset="0"/>
              </a:rPr>
              <a:t>Тушки знімають з рамки, відокремлюють у них задні лапки по скакальний суглоб, залишаючи на лівій лапці нижче скакального суглоба смужку шкірки шириною не менше 3 см для підтвердження видової приналежності. </a:t>
            </a:r>
          </a:p>
          <a:p>
            <a:pPr indent="361950" algn="just" eaLnBrk="0" hangingPunct="0">
              <a:lnSpc>
                <a:spcPct val="150000"/>
              </a:lnSpc>
            </a:pPr>
            <a:endParaRPr lang="uk-UA" altLang="uk-UA" sz="2400">
              <a:latin typeface="Times New Roman" pitchFamily="18" charset="0"/>
              <a:cs typeface="Times New Roman" pitchFamily="18" charset="0"/>
            </a:endParaRPr>
          </a:p>
          <a:p>
            <a:pPr indent="361950" algn="just" eaLnBrk="0" hangingPunct="0">
              <a:lnSpc>
                <a:spcPct val="150000"/>
              </a:lnSpc>
            </a:pPr>
            <a:r>
              <a:rPr lang="uk-UA" altLang="uk-UA" sz="2400">
                <a:latin typeface="Times New Roman" pitchFamily="18" charset="0"/>
                <a:cs typeface="Times New Roman" pitchFamily="18" charset="0"/>
              </a:rPr>
              <a:t>Потім тушки підвішують на вішала і направляють в камеру охолодження. </a:t>
            </a:r>
          </a:p>
          <a:p>
            <a:pPr indent="361950" algn="just" eaLnBrk="0" hangingPunct="0">
              <a:lnSpc>
                <a:spcPct val="150000"/>
              </a:lnSpc>
            </a:pPr>
            <a:r>
              <a:rPr lang="uk-UA" altLang="uk-UA" sz="2400">
                <a:latin typeface="Times New Roman" pitchFamily="18" charset="0"/>
                <a:cs typeface="Times New Roman" pitchFamily="18" charset="0"/>
              </a:rPr>
              <a:t>У камері проводять ветеринарно-санітарний огляд тушок, таврування, формування, сортування по вгодованості і упаковку в тару.</a:t>
            </a:r>
          </a:p>
          <a:p>
            <a:pPr indent="361950" algn="just" eaLnBrk="0" hangingPunct="0">
              <a:lnSpc>
                <a:spcPct val="150000"/>
              </a:lnSpc>
            </a:pPr>
            <a:r>
              <a:rPr lang="uk-UA" altLang="uk-UA" sz="2400">
                <a:latin typeface="Times New Roman" pitchFamily="18" charset="0"/>
                <a:cs typeface="Times New Roman" pitchFamily="18" charset="0"/>
              </a:rPr>
              <a:t>Тушки, визнані придатними в їжу, повинні бути добре обезкровленими (колір від білого до блідо-рожевого), чистими, без побитостей, синців, без стороннього запаху.</a:t>
            </a:r>
            <a:r>
              <a:rPr lang="uk-UA" altLang="uk-UA" sz="240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Прямокутник 3"/>
          <p:cNvSpPr>
            <a:spLocks noChangeArrowheads="1"/>
          </p:cNvSpPr>
          <p:nvPr/>
        </p:nvSpPr>
        <p:spPr bwMode="auto">
          <a:xfrm>
            <a:off x="436563" y="1416050"/>
            <a:ext cx="1116171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1325" algn="just">
              <a:lnSpc>
                <a:spcPct val="200000"/>
              </a:lnSpc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Тушки і внутрішні органи піддають ветеринарно-санітарній експертизі. </a:t>
            </a:r>
          </a:p>
          <a:p>
            <a:pPr indent="441325" algn="just">
              <a:lnSpc>
                <a:spcPct val="200000"/>
              </a:lnSpc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Субпродукти (серце, печінку, легені) і шию після промивання і охолодження упаковують. </a:t>
            </a:r>
          </a:p>
          <a:p>
            <a:pPr indent="441325" algn="just">
              <a:lnSpc>
                <a:spcPct val="200000"/>
              </a:lnSpc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Нехарчові відходи (кров, кишки, шлунок, голови, ноги, прирізи м’яса і жиру шкурок) використовують для виробництва сухих тваринних кормів.</a:t>
            </a:r>
            <a:endParaRPr lang="uk-UA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Прямокутник 3"/>
          <p:cNvSpPr>
            <a:spLocks noChangeArrowheads="1"/>
          </p:cNvSpPr>
          <p:nvPr/>
        </p:nvSpPr>
        <p:spPr bwMode="auto">
          <a:xfrm>
            <a:off x="382588" y="196850"/>
            <a:ext cx="114300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1325" algn="just">
              <a:lnSpc>
                <a:spcPct val="200000"/>
              </a:lnSpc>
            </a:pPr>
            <a:r>
              <a:rPr lang="uk-UA" sz="2400" i="1">
                <a:latin typeface="Times New Roman" pitchFamily="18" charset="0"/>
                <a:cs typeface="Times New Roman" pitchFamily="18" charset="0"/>
              </a:rPr>
              <a:t>Зачищення і формування тушок -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 видаляють крововиливи, синці, зачищають шийний заріз, змивають залишки крові і шерсті. </a:t>
            </a:r>
          </a:p>
          <a:p>
            <a:pPr indent="441325" algn="just">
              <a:lnSpc>
                <a:spcPct val="200000"/>
              </a:lnSpc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На тушці роблять розрізи по боках грудної клітини між третім і четвертим ребрами і в них вправляють кінці передніх ніг.</a:t>
            </a:r>
          </a:p>
        </p:txBody>
      </p:sp>
      <p:pic>
        <p:nvPicPr>
          <p:cNvPr id="37890" name="Picture 4" descr="Кролятина: продажа кролятины, кролей на забой - купить кролятину, кролей на  забой в Харьковской обл — Ukrboard"/>
          <p:cNvPicPr>
            <a:picLocks noChangeAspect="1" noChangeArrowheads="1"/>
          </p:cNvPicPr>
          <p:nvPr/>
        </p:nvPicPr>
        <p:blipFill>
          <a:blip r:embed="rId2"/>
          <a:srcRect b="19348"/>
          <a:stretch>
            <a:fillRect/>
          </a:stretch>
        </p:blipFill>
        <p:spPr bwMode="auto">
          <a:xfrm>
            <a:off x="6670675" y="2657475"/>
            <a:ext cx="4487863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/>
          </p:cNvSpPr>
          <p:nvPr>
            <p:ph type="body" idx="1"/>
          </p:nvPr>
        </p:nvSpPr>
        <p:spPr>
          <a:xfrm>
            <a:off x="706438" y="403225"/>
            <a:ext cx="11204575" cy="4351338"/>
          </a:xfrm>
        </p:spPr>
        <p:txBody>
          <a:bodyPr/>
          <a:lstStyle/>
          <a:p>
            <a:pPr algn="just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uk-UA" sz="2400" smtClean="0">
                <a:latin typeface="Times New Roman" pitchFamily="18" charset="0"/>
              </a:rPr>
              <a:t>Сортують</a:t>
            </a:r>
            <a:r>
              <a:rPr lang="en-US" sz="2400" smtClean="0">
                <a:latin typeface="Times New Roman" pitchFamily="18" charset="0"/>
              </a:rPr>
              <a:t> </a:t>
            </a:r>
            <a:r>
              <a:rPr lang="uk-UA" sz="2400" smtClean="0">
                <a:latin typeface="Times New Roman" pitchFamily="18" charset="0"/>
              </a:rPr>
              <a:t>тушки за вгодованістю і за якістю оброблення на дві категорії. </a:t>
            </a:r>
          </a:p>
          <a:p>
            <a:pPr algn="just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ru-RU" sz="2400" smtClean="0">
                <a:latin typeface="Times New Roman" pitchFamily="18" charset="0"/>
              </a:rPr>
              <a:t>За вгодованістю: перша та друга. </a:t>
            </a:r>
          </a:p>
          <a:p>
            <a:pPr algn="just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ru-RU" sz="2400" smtClean="0">
                <a:latin typeface="Times New Roman" pitchFamily="18" charset="0"/>
              </a:rPr>
              <a:t>Перша категорія - добре розвинені м’язи, на холці відкладений жир, остисті відростки спинних хребців не виступають; </a:t>
            </a:r>
          </a:p>
          <a:p>
            <a:pPr algn="just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ru-RU" sz="2400" smtClean="0">
                <a:latin typeface="Times New Roman" pitchFamily="18" charset="0"/>
              </a:rPr>
              <a:t>друга - м’язи розвинені задовільно, на холці сліди жиру, остисті відростки злегка виступають. </a:t>
            </a:r>
          </a:p>
          <a:p>
            <a:pPr algn="just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ru-RU" sz="2400" smtClean="0">
                <a:latin typeface="Times New Roman" pitchFamily="18" charset="0"/>
              </a:rPr>
              <a:t>Тушки кроликів, які не відповідають вимогам категорії, відносять до нестандартних.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Прямокутник 3"/>
          <p:cNvSpPr>
            <a:spLocks noChangeArrowheads="1"/>
          </p:cNvSpPr>
          <p:nvPr/>
        </p:nvSpPr>
        <p:spPr bwMode="auto">
          <a:xfrm>
            <a:off x="390525" y="461963"/>
            <a:ext cx="114300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1325" algn="just">
              <a:lnSpc>
                <a:spcPct val="200000"/>
              </a:lnSpc>
            </a:pPr>
            <a:r>
              <a:rPr lang="uk-UA" sz="2400">
                <a:latin typeface="Times New Roman" pitchFamily="18" charset="0"/>
              </a:rPr>
              <a:t>Залежно від якості тушки кролів клеймують: </a:t>
            </a:r>
          </a:p>
          <a:p>
            <a:pPr indent="441325" algn="just">
              <a:lnSpc>
                <a:spcPct val="200000"/>
              </a:lnSpc>
            </a:pPr>
            <a:r>
              <a:rPr lang="uk-UA" sz="2400">
                <a:latin typeface="Times New Roman" pitchFamily="18" charset="0"/>
              </a:rPr>
              <a:t>першої категорії - круглим клеймом, </a:t>
            </a:r>
          </a:p>
          <a:p>
            <a:pPr indent="441325" algn="just">
              <a:lnSpc>
                <a:spcPct val="200000"/>
              </a:lnSpc>
            </a:pPr>
            <a:r>
              <a:rPr lang="uk-UA" sz="2400">
                <a:latin typeface="Times New Roman" pitchFamily="18" charset="0"/>
              </a:rPr>
              <a:t>другої – квадратним, </a:t>
            </a:r>
          </a:p>
          <a:p>
            <a:pPr indent="441325" algn="just">
              <a:lnSpc>
                <a:spcPct val="200000"/>
              </a:lnSpc>
            </a:pPr>
            <a:r>
              <a:rPr lang="uk-UA" sz="2400">
                <a:latin typeface="Times New Roman" pitchFamily="18" charset="0"/>
              </a:rPr>
              <a:t>що не відповідають вимогам стандарту - трикутним клеймом.</a:t>
            </a:r>
          </a:p>
        </p:txBody>
      </p:sp>
      <p:pic>
        <p:nvPicPr>
          <p:cNvPr id="39938" name="Picture 4" descr="REG2251_IMG_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2213" y="1236663"/>
            <a:ext cx="5919787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6" descr="REG2251_IMG_003"/>
          <p:cNvPicPr>
            <a:picLocks noChangeAspect="1" noChangeArrowheads="1"/>
          </p:cNvPicPr>
          <p:nvPr/>
        </p:nvPicPr>
        <p:blipFill>
          <a:blip r:embed="rId3"/>
          <a:srcRect l="76102" b="28873"/>
          <a:stretch>
            <a:fillRect/>
          </a:stretch>
        </p:blipFill>
        <p:spPr bwMode="auto">
          <a:xfrm>
            <a:off x="9664700" y="2581275"/>
            <a:ext cx="1222375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8" descr="REG2251_IMG_003"/>
          <p:cNvPicPr>
            <a:picLocks noChangeAspect="1" noChangeArrowheads="1"/>
          </p:cNvPicPr>
          <p:nvPr/>
        </p:nvPicPr>
        <p:blipFill>
          <a:blip r:embed="rId3"/>
          <a:srcRect t="65024" r="61732"/>
          <a:stretch>
            <a:fillRect/>
          </a:stretch>
        </p:blipFill>
        <p:spPr bwMode="auto">
          <a:xfrm>
            <a:off x="9496425" y="4157663"/>
            <a:ext cx="195738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Прямокутник 3"/>
          <p:cNvSpPr>
            <a:spLocks noChangeArrowheads="1"/>
          </p:cNvSpPr>
          <p:nvPr/>
        </p:nvSpPr>
        <p:spPr bwMode="auto">
          <a:xfrm>
            <a:off x="409575" y="0"/>
            <a:ext cx="114300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1325" algn="just">
              <a:lnSpc>
                <a:spcPct val="200000"/>
              </a:lnSpc>
            </a:pPr>
            <a:r>
              <a:rPr lang="uk-UA" sz="2400">
                <a:latin typeface="Times New Roman" pitchFamily="18" charset="0"/>
              </a:rPr>
              <a:t>На кожну тушку м'яса кролів ставлять одне клеймо на зовнішньому боці гомілки.</a:t>
            </a:r>
          </a:p>
          <a:p>
            <a:pPr indent="441325" algn="just">
              <a:lnSpc>
                <a:spcPct val="200000"/>
              </a:lnSpc>
            </a:pPr>
            <a:r>
              <a:rPr lang="uk-UA" sz="2400">
                <a:latin typeface="Times New Roman" pitchFamily="18" charset="0"/>
              </a:rPr>
              <a:t>Тушки упаковують у дерев’яні, металеві або поліетиленові ящики, дно і стінки яких вистилають обгортковим папером.</a:t>
            </a:r>
          </a:p>
        </p:txBody>
      </p:sp>
      <p:pic>
        <p:nvPicPr>
          <p:cNvPr id="40962" name="Picture 4" descr="КАК ВЫБРАТЬ МЯСО КРОЛИКА » Удачные рецепты с Анюткой"/>
          <p:cNvPicPr>
            <a:picLocks noChangeAspect="1" noChangeArrowheads="1"/>
          </p:cNvPicPr>
          <p:nvPr/>
        </p:nvPicPr>
        <p:blipFill>
          <a:blip r:embed="rId2"/>
          <a:srcRect r="16040"/>
          <a:stretch>
            <a:fillRect/>
          </a:stretch>
        </p:blipFill>
        <p:spPr bwMode="auto">
          <a:xfrm>
            <a:off x="6230938" y="3005138"/>
            <a:ext cx="5470525" cy="36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Прямокутник 1"/>
          <p:cNvSpPr>
            <a:spLocks noChangeArrowheads="1"/>
          </p:cNvSpPr>
          <p:nvPr/>
        </p:nvSpPr>
        <p:spPr bwMode="auto">
          <a:xfrm>
            <a:off x="273050" y="0"/>
            <a:ext cx="11288713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714375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</a:rPr>
              <a:t>Знежирювання - це видалення з міздри жирових відкладень. </a:t>
            </a:r>
          </a:p>
          <a:p>
            <a:pPr indent="714375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</a:rPr>
              <a:t>Кролячу шкурку надягають на клиноподібну правилку або спеціальну болванку у формі конуса, добре розправляють і рухами ножа в напрямку від хвоста до голови, знімають з неї прирізи м'яса і жиру, інакше під ними шкурка буде повільно сохнути і здатна зіпсуватися. </a:t>
            </a:r>
          </a:p>
          <a:p>
            <a:pPr indent="714375" algn="just">
              <a:lnSpc>
                <a:spcPct val="150000"/>
              </a:lnSpc>
            </a:pPr>
            <a:r>
              <a:rPr lang="uk-UA" sz="2400">
                <a:solidFill>
                  <a:srgbClr val="000000"/>
                </a:solidFill>
                <a:latin typeface="Times New Roman" pitchFamily="18" charset="0"/>
              </a:rPr>
              <a:t>Жир  зі шкірки, потрапляючи на волосся, викликає його жовтизну і знижує при зберіганні міцність міздрі, ускладнює визначення якості шкурки.</a:t>
            </a:r>
            <a:endParaRPr lang="uk-UA" sz="2400">
              <a:latin typeface="Times New Roman" pitchFamily="18" charset="0"/>
            </a:endParaRPr>
          </a:p>
        </p:txBody>
      </p:sp>
      <p:pic>
        <p:nvPicPr>
          <p:cNvPr id="41986" name="Picture 4" descr="Как правильно выделывать шкуру кролика в домашних условиях, простой рецепт,  все шаг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3790950"/>
            <a:ext cx="57150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601663" y="838200"/>
            <a:ext cx="109982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30200" algn="ctr"/>
            <a:r>
              <a:rPr lang="uk-UA" altLang="uk-UA" sz="2000" b="1">
                <a:latin typeface="Times New Roman" pitchFamily="18" charset="0"/>
              </a:rPr>
              <a:t>Рекомендована література</a:t>
            </a:r>
          </a:p>
          <a:p>
            <a:pPr indent="330200" algn="ctr"/>
            <a:endParaRPr lang="ru-RU" altLang="uk-UA" sz="2000" b="1">
              <a:latin typeface="Times New Roman" pitchFamily="18" charset="0"/>
            </a:endParaRPr>
          </a:p>
          <a:p>
            <a:pPr indent="330200" algn="just"/>
            <a:endParaRPr lang="uk-UA" altLang="uk-UA" sz="2000">
              <a:latin typeface="Times New Roman" pitchFamily="18" charset="0"/>
            </a:endParaRPr>
          </a:p>
          <a:p>
            <a:pPr indent="330200" algn="just">
              <a:buFontTx/>
              <a:buAutoNum type="arabicPeriod"/>
            </a:pPr>
            <a:r>
              <a:rPr lang="uk-UA" altLang="uk-UA" sz="2000">
                <a:latin typeface="Times New Roman" pitchFamily="18" charset="0"/>
              </a:rPr>
              <a:t>Білай Д. Кролівництво. 2020. 296 с.</a:t>
            </a:r>
          </a:p>
          <a:p>
            <a:pPr indent="330200" algn="just">
              <a:buFontTx/>
              <a:buAutoNum type="arabicPeriod"/>
            </a:pPr>
            <a:r>
              <a:rPr lang="uk-UA" altLang="uk-UA" sz="2000">
                <a:latin typeface="Times New Roman" pitchFamily="18" charset="0"/>
              </a:rPr>
              <a:t>Кролики и нутрии. Сост. В. Д. Булгаков. Донецк: БАО, 2003. 128 с.</a:t>
            </a:r>
          </a:p>
          <a:p>
            <a:pPr indent="330200" algn="just">
              <a:buFontTx/>
              <a:buAutoNum type="arabicPeriod"/>
            </a:pPr>
            <a:r>
              <a:rPr lang="uk-UA" altLang="uk-UA" sz="2000">
                <a:latin typeface="Times New Roman" pitchFamily="18" charset="0"/>
              </a:rPr>
              <a:t>Лесик Я.В., Федорук Р.С., Кирилів Я.І, Дубинка І.А. Технологія виробництва продукції кролівництва: наук-практ. посіб. для вузів.; Ін-т біології тварин НААН України, Львів, нац. ун-т вет. медицини та біотехнології ім. С.3. Гжицького. Львів: Сполом, 2013. 213 с.</a:t>
            </a:r>
          </a:p>
          <a:p>
            <a:pPr indent="330200" algn="just">
              <a:buFontTx/>
              <a:buAutoNum type="arabicPeriod"/>
            </a:pPr>
            <a:r>
              <a:rPr lang="uk-UA" altLang="uk-UA" sz="2000">
                <a:latin typeface="Times New Roman" pitchFamily="18" charset="0"/>
              </a:rPr>
              <a:t>Современная энциклопедия животноводства. Сост. Н.З. Быковская. Донецк: БАО. 2007. 384 с.</a:t>
            </a:r>
          </a:p>
          <a:p>
            <a:pPr indent="330200" algn="just">
              <a:buFontTx/>
              <a:buAutoNum type="arabicPeriod"/>
            </a:pPr>
            <a:r>
              <a:rPr lang="uk-UA" altLang="uk-UA" sz="2000">
                <a:latin typeface="Times New Roman" pitchFamily="18" charset="0"/>
              </a:rPr>
              <a:t>Трояновський М.М. Практикум з кролівництва: навч. посіб. Кам’янець-Подільський. ПП М.І. Мошак, 2005. 152 с.</a:t>
            </a:r>
          </a:p>
          <a:p>
            <a:pPr indent="330200" algn="just">
              <a:buFontTx/>
              <a:buAutoNum type="arabicPeriod"/>
            </a:pPr>
            <a:r>
              <a:rPr lang="uk-UA" altLang="uk-UA" sz="2000">
                <a:latin typeface="Times New Roman" pitchFamily="18" charset="0"/>
              </a:rPr>
              <a:t>Бащенко М.І, Гончар О.Ф., Є. А.  Шевченко. Кролівництво. ЧКПП, 2018. 306 с.</a:t>
            </a:r>
          </a:p>
          <a:p>
            <a:pPr indent="330200" algn="just">
              <a:buFontTx/>
              <a:buAutoNum type="arabicPeriod"/>
            </a:pPr>
            <a:r>
              <a:rPr lang="uk-UA" altLang="uk-UA" sz="2000">
                <a:latin typeface="Times New Roman" pitchFamily="18" charset="0"/>
              </a:rPr>
              <a:t>Дишкант О. В., Радзиховський М. Л., Льотка Г. І.Сезонна оцінка якості м’яса кролів породи каліфорнійці та фланери, вирощених в умовно чистій та другій зоні щодо радіоактивного забруднення. </a:t>
            </a:r>
            <a:r>
              <a:rPr lang="uk-UA" altLang="uk-UA" sz="2000" i="1">
                <a:latin typeface="Times New Roman" pitchFamily="18" charset="0"/>
              </a:rPr>
              <a:t>Аграрна наука та харчові технології.</a:t>
            </a:r>
            <a:r>
              <a:rPr lang="uk-UA" altLang="uk-UA" sz="2000">
                <a:latin typeface="Times New Roman" pitchFamily="18" charset="0"/>
              </a:rPr>
              <a:t> 2018.  Вип. 4. С. 139-146.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Прямокутник 1"/>
          <p:cNvSpPr>
            <a:spLocks noChangeArrowheads="1"/>
          </p:cNvSpPr>
          <p:nvPr/>
        </p:nvSpPr>
        <p:spPr bwMode="auto">
          <a:xfrm>
            <a:off x="647700" y="374650"/>
            <a:ext cx="11172825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714375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</a:rPr>
              <a:t>Якщо ніж рухати в протилежному напрямку (від голови до хвоста), то можливе псування шкурки - оголення і підрізання коренів волосся, внаслідок чого при вичинці шкурки буде випадати волосся (дефект «протяг»). </a:t>
            </a:r>
          </a:p>
          <a:p>
            <a:pPr indent="714375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</a:rPr>
              <a:t>Розриви або порізи шкурки, зроблені при зніманні або знежирюванні треба зашити.</a:t>
            </a:r>
          </a:p>
        </p:txBody>
      </p:sp>
      <p:pic>
        <p:nvPicPr>
          <p:cNvPr id="4301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75" y="3457575"/>
            <a:ext cx="3081338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7350" y="3482975"/>
            <a:ext cx="3208338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7850" y="3408363"/>
            <a:ext cx="3098800" cy="29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Прямокутник 1"/>
          <p:cNvSpPr>
            <a:spLocks noChangeArrowheads="1"/>
          </p:cNvSpPr>
          <p:nvPr/>
        </p:nvSpPr>
        <p:spPr bwMode="auto">
          <a:xfrm>
            <a:off x="515938" y="1041400"/>
            <a:ext cx="114046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714375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 Правлення - це насаджування шкурок на спеціальні правила певної форми (відповідно до стандарту). </a:t>
            </a:r>
          </a:p>
          <a:p>
            <a:pPr indent="714375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Форма правил залежить від виду тварини, способу знімання:  </a:t>
            </a:r>
          </a:p>
          <a:p>
            <a:pPr indent="714375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шкури, зняті пластом, правлять на дошках, рамах, щитах.</a:t>
            </a:r>
          </a:p>
          <a:p>
            <a:pPr indent="714375" algn="just">
              <a:lnSpc>
                <a:spcPct val="150000"/>
              </a:lnSpc>
            </a:pPr>
            <a:endParaRPr lang="uk-UA" sz="2400">
              <a:latin typeface="Times New Roman" pitchFamily="18" charset="0"/>
              <a:cs typeface="Times New Roman" pitchFamily="18" charset="0"/>
            </a:endParaRPr>
          </a:p>
          <a:p>
            <a:pPr indent="714375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</a:rPr>
              <a:t>Розміри стандартної правилки: </a:t>
            </a:r>
          </a:p>
          <a:p>
            <a:pPr indent="714375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</a:rPr>
              <a:t>довжина - 80-100 см (для шкурки кролиці і самця); </a:t>
            </a:r>
          </a:p>
          <a:p>
            <a:pPr indent="714375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</a:rPr>
              <a:t>ширина біля основи - 27 і 30 см; </a:t>
            </a:r>
          </a:p>
          <a:p>
            <a:pPr indent="714375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</a:rPr>
              <a:t>ширина вершини - 0,5 і 0,75 см. </a:t>
            </a:r>
          </a:p>
          <a:p>
            <a:pPr indent="714375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</a:rPr>
              <a:t>Найчастіше використовують дерев'яні правилки.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8938" y="682625"/>
            <a:ext cx="934085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рямокутник 1"/>
          <p:cNvSpPr>
            <a:spLocks noChangeArrowheads="1"/>
          </p:cNvSpPr>
          <p:nvPr/>
        </p:nvSpPr>
        <p:spPr bwMode="auto">
          <a:xfrm>
            <a:off x="315913" y="265113"/>
            <a:ext cx="7451725" cy="611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714375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Знежирені шкурки надягають на правилки міздрою зовні, волосом всередину, розправляючи так, щоб всі чотири лапи симетрично знаходилися на одній стороні, трохи натягують (надмірний натяг призводить до рідковолосості, слабкий - до скорочення розміру і деформації висохлої шкурки) і нижню частину шкурки прибивають до правилки невеликими цвяхами або прикріплюють спеціальними дужками.</a:t>
            </a:r>
          </a:p>
          <a:p>
            <a:pPr indent="714375" algn="just">
              <a:lnSpc>
                <a:spcPct val="150000"/>
              </a:lnSpc>
            </a:pPr>
            <a:endParaRPr lang="uk-UA" sz="2400">
              <a:latin typeface="Times New Roman" pitchFamily="18" charset="0"/>
              <a:cs typeface="Times New Roman" pitchFamily="18" charset="0"/>
            </a:endParaRPr>
          </a:p>
          <a:p>
            <a:pPr indent="714375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</a:rPr>
              <a:t>Після підсихання шкурки вивертають і досушують волосом назовні.</a:t>
            </a:r>
          </a:p>
        </p:txBody>
      </p:sp>
      <p:pic>
        <p:nvPicPr>
          <p:cNvPr id="46082" name="Picture 3" descr="Разбираем этапы выделки шкурки крол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0863" y="85725"/>
            <a:ext cx="381000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Прямокутник 1"/>
          <p:cNvSpPr>
            <a:spLocks noChangeArrowheads="1"/>
          </p:cNvSpPr>
          <p:nvPr/>
        </p:nvSpPr>
        <p:spPr bwMode="auto">
          <a:xfrm>
            <a:off x="292100" y="280988"/>
            <a:ext cx="11655425" cy="502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714375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</a:rPr>
              <a:t>Шкурки просушують у підвішеному положенні при температурі 25-30 °С в добре провітрюваному приміщенні, у свіжознятій шкурці зберігається до 70% води. </a:t>
            </a:r>
          </a:p>
          <a:p>
            <a:pPr indent="714375" algn="just">
              <a:lnSpc>
                <a:spcPct val="150000"/>
              </a:lnSpc>
            </a:pPr>
            <a:endParaRPr lang="uk-UA" sz="2400">
              <a:latin typeface="Times New Roman" pitchFamily="18" charset="0"/>
            </a:endParaRPr>
          </a:p>
          <a:p>
            <a:pPr indent="714375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</a:rPr>
              <a:t>Шкурка висохла, якщо на ній не залишилося м'яких вологих місць. </a:t>
            </a:r>
          </a:p>
          <a:p>
            <a:pPr indent="714375" algn="just">
              <a:lnSpc>
                <a:spcPct val="150000"/>
              </a:lnSpc>
            </a:pPr>
            <a:endParaRPr lang="uk-UA" sz="2400">
              <a:latin typeface="Times New Roman" pitchFamily="18" charset="0"/>
            </a:endParaRPr>
          </a:p>
          <a:p>
            <a:pPr indent="714375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</a:rPr>
              <a:t>Після висушування міздрю шкурки протирають сухими тирсою або сухою ганчіркою. </a:t>
            </a:r>
          </a:p>
          <a:p>
            <a:pPr indent="714375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3"/>
          <p:cNvSpPr>
            <a:spLocks noGrp="1"/>
          </p:cNvSpPr>
          <p:nvPr>
            <p:ph type="body" idx="1"/>
          </p:nvPr>
        </p:nvSpPr>
        <p:spPr>
          <a:xfrm>
            <a:off x="414338" y="1155700"/>
            <a:ext cx="5038725" cy="4351338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uk-UA" sz="2400" smtClean="0">
                <a:latin typeface="Times New Roman" pitchFamily="18" charset="0"/>
              </a:rPr>
              <a:t>Шкурки  знімають з правилок і фасують для зберігання і транспортування. Між шкурками кладуть мішечки з нафталіном для захисту від пошкодження шкуроїдом і міллю.</a:t>
            </a:r>
          </a:p>
          <a:p>
            <a:pPr eaLnBrk="1" hangingPunct="1"/>
            <a:endParaRPr lang="ru-RU" sz="2400" smtClean="0">
              <a:latin typeface="Times New Roman" pitchFamily="18" charset="0"/>
            </a:endParaRPr>
          </a:p>
        </p:txBody>
      </p:sp>
      <p:pic>
        <p:nvPicPr>
          <p:cNvPr id="4813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1563" y="1038225"/>
            <a:ext cx="556895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Прямокутник 2"/>
          <p:cNvSpPr>
            <a:spLocks noChangeArrowheads="1"/>
          </p:cNvSpPr>
          <p:nvPr/>
        </p:nvSpPr>
        <p:spPr bwMode="auto">
          <a:xfrm>
            <a:off x="266700" y="612775"/>
            <a:ext cx="11720513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714375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Способи консервування хутряних шкурок: </a:t>
            </a:r>
          </a:p>
          <a:p>
            <a:pPr indent="714375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прісносухий, мокросолений, сухосолений, кислотно-сольовий і ква­шення.</a:t>
            </a:r>
          </a:p>
          <a:p>
            <a:pPr indent="714375" algn="just">
              <a:lnSpc>
                <a:spcPct val="150000"/>
              </a:lnSpc>
            </a:pPr>
            <a:endParaRPr lang="uk-UA" sz="2400" i="1">
              <a:latin typeface="Times New Roman" pitchFamily="18" charset="0"/>
              <a:cs typeface="Times New Roman" pitchFamily="18" charset="0"/>
            </a:endParaRPr>
          </a:p>
          <a:p>
            <a:pPr indent="714375" algn="just">
              <a:lnSpc>
                <a:spcPct val="150000"/>
              </a:lnSpc>
            </a:pPr>
            <a:r>
              <a:rPr lang="uk-UA" sz="2400" i="1">
                <a:latin typeface="Times New Roman" pitchFamily="18" charset="0"/>
                <a:cs typeface="Times New Roman" pitchFamily="18" charset="0"/>
              </a:rPr>
              <a:t>Прісно-сухе консервування 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- це сушіння шкурок без використання консервуючих речовин. Цим способом консервують більшість видів хутрової сировини, крім каракулю.</a:t>
            </a:r>
          </a:p>
          <a:p>
            <a:pPr indent="714375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</a:rPr>
              <a:t>Сушать при температурі 20-35°С. Відносна вологість повітря 35-50%. </a:t>
            </a:r>
          </a:p>
          <a:p>
            <a:pPr indent="714375" algn="just">
              <a:lnSpc>
                <a:spcPct val="150000"/>
              </a:lnSpc>
            </a:pPr>
            <a:endParaRPr lang="uk-UA" sz="2400">
              <a:latin typeface="Times New Roman" pitchFamily="18" charset="0"/>
            </a:endParaRPr>
          </a:p>
          <a:p>
            <a:pPr indent="714375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</a:rPr>
              <a:t>Шкурки сушать під навісами, щоб не попадали сонячні промені.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Прямокутник 1"/>
          <p:cNvSpPr>
            <a:spLocks noChangeArrowheads="1"/>
          </p:cNvSpPr>
          <p:nvPr/>
        </p:nvSpPr>
        <p:spPr bwMode="auto">
          <a:xfrm>
            <a:off x="465138" y="185738"/>
            <a:ext cx="1142206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714375" algn="just">
              <a:lnSpc>
                <a:spcPct val="150000"/>
              </a:lnSpc>
            </a:pPr>
            <a:r>
              <a:rPr lang="uk-UA" sz="2400" i="1">
                <a:latin typeface="Times New Roman" pitchFamily="18" charset="0"/>
                <a:cs typeface="Times New Roman" pitchFamily="18" charset="0"/>
              </a:rPr>
              <a:t>Мокро-солене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 консервування  - сіллю посипають або втирають у міздрю шкурки. </a:t>
            </a:r>
          </a:p>
          <a:p>
            <a:pPr indent="714375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Витримують у штабелях декілька днів. Складають шкурки або міздрею до міздри, або міздрею до волоса. Бажано до солі додавати антисептики.</a:t>
            </a:r>
          </a:p>
          <a:p>
            <a:pPr indent="714375" algn="just">
              <a:lnSpc>
                <a:spcPct val="150000"/>
              </a:lnSpc>
            </a:pPr>
            <a:endParaRPr lang="uk-UA" sz="2400">
              <a:latin typeface="Times New Roman" pitchFamily="18" charset="0"/>
              <a:cs typeface="Times New Roman" pitchFamily="18" charset="0"/>
            </a:endParaRPr>
          </a:p>
          <a:p>
            <a:pPr indent="714375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Шкурки можна консервувати тузлучним методом у сольовому розчині певної концентрації (тузлук).</a:t>
            </a:r>
          </a:p>
          <a:p>
            <a:pPr indent="714375" algn="just">
              <a:lnSpc>
                <a:spcPct val="150000"/>
              </a:lnSpc>
            </a:pPr>
            <a:endParaRPr lang="uk-UA" sz="2400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uk-UA" i="1" smtClean="0">
                <a:latin typeface="Times New Roman" pitchFamily="18" charset="0"/>
              </a:rPr>
              <a:t>Сухо-солене</a:t>
            </a:r>
            <a:r>
              <a:rPr lang="uk-UA" smtClean="0">
                <a:latin typeface="Times New Roman" pitchFamily="18" charset="0"/>
              </a:rPr>
              <a:t> консервування - висушування шкурок, законсервованих попередньо мокросоленим способом.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uk-UA" smtClean="0">
                <a:latin typeface="Times New Roman" pitchFamily="18" charset="0"/>
              </a:rPr>
              <a:t>Використовується для консервування шкурок ягнят каракулівницьких порід.</a:t>
            </a:r>
          </a:p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95925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0"/>
            <a:ext cx="662940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863" y="4178300"/>
            <a:ext cx="71469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кутник 3"/>
          <p:cNvSpPr>
            <a:spLocks noChangeArrowheads="1"/>
          </p:cNvSpPr>
          <p:nvPr/>
        </p:nvSpPr>
        <p:spPr bwMode="auto">
          <a:xfrm>
            <a:off x="850900" y="603250"/>
            <a:ext cx="10815638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 algn="just">
              <a:lnSpc>
                <a:spcPct val="150000"/>
              </a:lnSpc>
            </a:pPr>
            <a:r>
              <a:rPr lang="uk-UA" sz="2000">
                <a:cs typeface="Times New Roman" pitchFamily="18" charset="0"/>
              </a:rPr>
              <a:t>Приймання та ветеринарний огляд партії кролів на забійному підприємстві:</a:t>
            </a:r>
          </a:p>
          <a:p>
            <a:pPr indent="361950" algn="just">
              <a:lnSpc>
                <a:spcPct val="150000"/>
              </a:lnSpc>
              <a:buFontTx/>
              <a:buChar char="-"/>
            </a:pPr>
            <a:r>
              <a:rPr lang="uk-UA" sz="2000">
                <a:cs typeface="Times New Roman" pitchFamily="18" charset="0"/>
              </a:rPr>
              <a:t>з'ясовують епізоотичне благополуччя місцевості, звідки вони надійшли;</a:t>
            </a:r>
          </a:p>
          <a:p>
            <a:pPr indent="361950" algn="just">
              <a:lnSpc>
                <a:spcPct val="150000"/>
              </a:lnSpc>
              <a:buFontTx/>
              <a:buChar char="-"/>
            </a:pPr>
            <a:r>
              <a:rPr lang="uk-UA" sz="2000">
                <a:cs typeface="Times New Roman" pitchFamily="18" charset="0"/>
              </a:rPr>
              <a:t>фактична кількість тварин; </a:t>
            </a:r>
          </a:p>
          <a:p>
            <a:pPr indent="361950" algn="just">
              <a:lnSpc>
                <a:spcPct val="150000"/>
              </a:lnSpc>
              <a:buFontTx/>
              <a:buChar char="-"/>
            </a:pPr>
            <a:r>
              <a:rPr lang="uk-UA" sz="2000">
                <a:cs typeface="Times New Roman" pitchFamily="18" charset="0"/>
              </a:rPr>
              <a:t>проведення ветеринарного огляду. </a:t>
            </a:r>
          </a:p>
          <a:p>
            <a:pPr indent="361950" algn="just">
              <a:lnSpc>
                <a:spcPct val="150000"/>
              </a:lnSpc>
              <a:buFontTx/>
              <a:buChar char="-"/>
            </a:pPr>
            <a:endParaRPr lang="uk-UA" sz="2000">
              <a:cs typeface="Times New Roman" pitchFamily="18" charset="0"/>
            </a:endParaRPr>
          </a:p>
          <a:p>
            <a:pPr indent="361950" algn="just">
              <a:lnSpc>
                <a:spcPct val="150000"/>
              </a:lnSpc>
            </a:pPr>
            <a:r>
              <a:rPr lang="uk-UA" sz="2000">
                <a:cs typeface="Times New Roman" pitchFamily="18" charset="0"/>
              </a:rPr>
              <a:t>Хворих і підозрілих щодо інфекційних хвороб кролів негайно направляють для забою на санітарну бійню або в санітарній камері. </a:t>
            </a:r>
          </a:p>
          <a:p>
            <a:pPr indent="361950" algn="just">
              <a:lnSpc>
                <a:spcPct val="150000"/>
              </a:lnSpc>
            </a:pPr>
            <a:endParaRPr lang="uk-UA" sz="2000">
              <a:cs typeface="Times New Roman" pitchFamily="18" charset="0"/>
            </a:endParaRPr>
          </a:p>
          <a:p>
            <a:pPr indent="361950" algn="just">
              <a:lnSpc>
                <a:spcPct val="150000"/>
              </a:lnSpc>
            </a:pPr>
            <a:r>
              <a:rPr lang="uk-UA" sz="2000">
                <a:cs typeface="Times New Roman" pitchFamily="18" charset="0"/>
              </a:rPr>
              <a:t>При відсутності санітарної бойні таку партію кроликів можна переробити в загальному залі забійно-обробного цеху після забою здорових тварин, а потім дезінфікувати приміщення.</a:t>
            </a:r>
            <a:endParaRPr lang="uk-UA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Прямокутник 1"/>
          <p:cNvSpPr>
            <a:spLocks noChangeArrowheads="1"/>
          </p:cNvSpPr>
          <p:nvPr/>
        </p:nvSpPr>
        <p:spPr bwMode="auto">
          <a:xfrm>
            <a:off x="249238" y="496888"/>
            <a:ext cx="1168717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714375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Заморожування - сушіння шкурок на морозі. </a:t>
            </a:r>
          </a:p>
          <a:p>
            <a:pPr indent="714375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Волога під час замерзання при розширенні розриває і розпушує волокна дерми. </a:t>
            </a:r>
          </a:p>
          <a:p>
            <a:pPr indent="714375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Міцність шкурок значно знижується, при підвищенні температури шкурки можуть загнивати. </a:t>
            </a:r>
          </a:p>
          <a:p>
            <a:pPr indent="714375" algn="just">
              <a:lnSpc>
                <a:spcPct val="150000"/>
              </a:lnSpc>
            </a:pPr>
            <a:endParaRPr lang="uk-UA" sz="2400">
              <a:latin typeface="Times New Roman" pitchFamily="18" charset="0"/>
              <a:cs typeface="Times New Roman" pitchFamily="18" charset="0"/>
            </a:endParaRPr>
          </a:p>
          <a:p>
            <a:pPr indent="714375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</a:rPr>
              <a:t>Опромінювання - використовують опромінювання гамма-променями і прискореними електронами, можливе використання інших видів опромінювання. </a:t>
            </a:r>
          </a:p>
          <a:p>
            <a:pPr indent="714375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</a:rPr>
              <a:t>Ефективне в поєднанні з мокросолінням.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1700" y="277813"/>
            <a:ext cx="5480050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 descr="Результат пошуку зображень за запитом &quot;топографія шкурки кроля&quot;"/>
          <p:cNvPicPr>
            <a:picLocks noChangeAspect="1" noChangeArrowheads="1"/>
          </p:cNvPicPr>
          <p:nvPr/>
        </p:nvPicPr>
        <p:blipFill>
          <a:blip r:embed="rId3"/>
          <a:srcRect b="6250"/>
          <a:stretch>
            <a:fillRect/>
          </a:stretch>
        </p:blipFill>
        <p:spPr bwMode="auto">
          <a:xfrm>
            <a:off x="923925" y="795338"/>
            <a:ext cx="3243263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506788"/>
            <a:ext cx="5480050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Прямокутник 1"/>
          <p:cNvSpPr>
            <a:spLocks noChangeArrowheads="1"/>
          </p:cNvSpPr>
          <p:nvPr/>
        </p:nvSpPr>
        <p:spPr bwMode="auto">
          <a:xfrm>
            <a:off x="349250" y="0"/>
            <a:ext cx="11537950" cy="611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714375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Шкурки хутрових кролів поділяють на чотири сорти.</a:t>
            </a:r>
            <a:endParaRPr lang="uk-UA" sz="2400">
              <a:latin typeface="Times New Roman" pitchFamily="18" charset="0"/>
            </a:endParaRPr>
          </a:p>
          <a:p>
            <a:pPr indent="714375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Перший сорт - повноволосні шкурки з розвиненими остю і пухом. </a:t>
            </a:r>
          </a:p>
          <a:p>
            <a:pPr indent="714375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Міздра чиста. </a:t>
            </a:r>
          </a:p>
          <a:p>
            <a:pPr indent="714375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Допускаються шкурки з дещо недорозвиненими остю і пухом, з синявою міздрею (сліди линьки) на животі й боках до 2 см від краю з кожного боку і на огузка до 5 см від краю, шкурки з плямами синяви, розташованими на боках більше 2 см і на огузка більше 5 см від краю, якщо територія даних плям не перевершує одного відсотка площі шкурки; </a:t>
            </a:r>
          </a:p>
          <a:p>
            <a:pPr indent="714375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у шкурок кролів порід сірий велетень, чорно-бурий, сріблястий, вуалево-сріблястий, віденський блакитний, шиншила, радянський Мардер - якщо територія плям не перевершує три відсотки площі шкурки.</a:t>
            </a:r>
            <a:endParaRPr lang="uk-UA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Прямокутник 1"/>
          <p:cNvSpPr>
            <a:spLocks noChangeArrowheads="1"/>
          </p:cNvSpPr>
          <p:nvPr/>
        </p:nvSpPr>
        <p:spPr bwMode="auto">
          <a:xfrm>
            <a:off x="349250" y="539750"/>
            <a:ext cx="11537950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714375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Другий сорт - менш повноволосні шкурки з недорозвиненою остю і пухом. Міздра має суцільну або переривчасту синяву, посередині хребта без синяви або з легкою синявою. </a:t>
            </a:r>
          </a:p>
          <a:p>
            <a:pPr indent="714375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Допускаються шкурки з ознаками першого сорту, з менш густим волосяним покривом і тоншою міздрою.</a:t>
            </a:r>
          </a:p>
          <a:p>
            <a:pPr indent="714375" algn="just">
              <a:lnSpc>
                <a:spcPct val="150000"/>
              </a:lnSpc>
            </a:pPr>
            <a:endParaRPr lang="uk-UA" sz="2400">
              <a:latin typeface="Times New Roman" pitchFamily="18" charset="0"/>
            </a:endParaRPr>
          </a:p>
          <a:p>
            <a:pPr indent="714375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Третій сорт - повноволосні шкурки з низькими остю і пухом, у яких міздра має суцільну або переривчасту синяву, а також шкурки з тьмяною, інколи випадаючою остю.</a:t>
            </a:r>
            <a:endParaRPr lang="uk-UA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Прямокутник 1"/>
          <p:cNvSpPr>
            <a:spLocks noChangeArrowheads="1"/>
          </p:cNvSpPr>
          <p:nvPr/>
        </p:nvSpPr>
        <p:spPr bwMode="auto">
          <a:xfrm>
            <a:off x="200025" y="211138"/>
            <a:ext cx="11703050" cy="611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714375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Четвертий сорт - шкурки з рідкою остю і пухом, що знаходяться в періоді активної линьки, переспілі - без ості на хребті, незрілі - з низьким підшерстям. </a:t>
            </a:r>
          </a:p>
          <a:p>
            <a:pPr indent="714375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Міздра з суцільною або переривчастою синявою. </a:t>
            </a:r>
          </a:p>
          <a:p>
            <a:pPr indent="714375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Допускаються шкурки з вадами, які перевищують допуски, встановлені для шкурок другої групи дефектності, не більше ніж на 50% площі. </a:t>
            </a:r>
          </a:p>
          <a:p>
            <a:pPr indent="714375" algn="just">
              <a:lnSpc>
                <a:spcPct val="150000"/>
              </a:lnSpc>
            </a:pPr>
            <a:endParaRPr lang="uk-UA" sz="2400">
              <a:latin typeface="Times New Roman" pitchFamily="18" charset="0"/>
            </a:endParaRPr>
          </a:p>
          <a:p>
            <a:pPr indent="714375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Шкурки першого і другого сортів ділять за величиною, яку встановлюють множенням її довжини (від середини міжоччя до кореня хвоста) на повну ширину (вимірюється в середній частині шкурки). </a:t>
            </a:r>
          </a:p>
          <a:p>
            <a:pPr indent="714375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До особливо великих зараховують шкурки площею понад 1600 см</a:t>
            </a:r>
            <a:r>
              <a:rPr lang="uk-UA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, до великих - з площею 1300 - 1600 см</a:t>
            </a:r>
            <a:r>
              <a:rPr lang="uk-UA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, до дрібних - з площею 1300 см</a:t>
            </a:r>
            <a:r>
              <a:rPr lang="uk-UA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 і менше.</a:t>
            </a:r>
            <a:endParaRPr lang="uk-UA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кутник 3"/>
          <p:cNvSpPr>
            <a:spLocks noChangeArrowheads="1"/>
          </p:cNvSpPr>
          <p:nvPr/>
        </p:nvSpPr>
        <p:spPr bwMode="auto">
          <a:xfrm>
            <a:off x="520700" y="708025"/>
            <a:ext cx="113188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 algn="just">
              <a:lnSpc>
                <a:spcPct val="200000"/>
              </a:lnSpc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Визначають вгодованість, рухливість, стан шерстного покриву, </a:t>
            </a:r>
          </a:p>
          <a:p>
            <a:pPr indent="361950" algn="just">
              <a:lnSpc>
                <a:spcPct val="200000"/>
              </a:lnSpc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звертають увагу на наявність виділень з ротової, носової порожнини. </a:t>
            </a:r>
          </a:p>
          <a:p>
            <a:pPr indent="361950" algn="just">
              <a:lnSpc>
                <a:spcPct val="200000"/>
              </a:lnSpc>
            </a:pPr>
            <a:endParaRPr lang="uk-UA" sz="2000">
              <a:latin typeface="Times New Roman" pitchFamily="18" charset="0"/>
              <a:cs typeface="Times New Roman" pitchFamily="18" charset="0"/>
            </a:endParaRPr>
          </a:p>
          <a:p>
            <a:pPr indent="361950" algn="just">
              <a:lnSpc>
                <a:spcPct val="200000"/>
              </a:lnSpc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У разі потреби вимірюють температуру тіла, досліджують видимі слизові оболонки, звертають увагу на наявність судом і паралічів, підшкірних пухлин, некрозів на лапах, мордочці і вухах.</a:t>
            </a:r>
            <a:endParaRPr lang="uk-UA" sz="2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кутник 3"/>
          <p:cNvSpPr>
            <a:spLocks noChangeArrowheads="1"/>
          </p:cNvSpPr>
          <p:nvPr/>
        </p:nvSpPr>
        <p:spPr bwMode="auto">
          <a:xfrm>
            <a:off x="850900" y="682625"/>
            <a:ext cx="1076801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 algn="just">
              <a:lnSpc>
                <a:spcPct val="200000"/>
              </a:lnSpc>
            </a:pPr>
            <a:r>
              <a:rPr lang="uk-UA" sz="2000">
                <a:cs typeface="Times New Roman" pitchFamily="18" charset="0"/>
              </a:rPr>
              <a:t>Кролів перед забоєм витримують на голодній витримці 5-12 годин для очищення шлункового тракту від вмісту. </a:t>
            </a:r>
          </a:p>
          <a:p>
            <a:pPr indent="361950" algn="just">
              <a:lnSpc>
                <a:spcPct val="200000"/>
              </a:lnSpc>
            </a:pPr>
            <a:endParaRPr lang="uk-UA" sz="2000">
              <a:cs typeface="Times New Roman" pitchFamily="18" charset="0"/>
            </a:endParaRPr>
          </a:p>
          <a:p>
            <a:pPr indent="361950" algn="just">
              <a:lnSpc>
                <a:spcPct val="200000"/>
              </a:lnSpc>
            </a:pPr>
            <a:r>
              <a:rPr lang="uk-UA" sz="2000">
                <a:cs typeface="Times New Roman" pitchFamily="18" charset="0"/>
              </a:rPr>
              <a:t>Напування не обмежують, але припиняють за 3 години до забою. </a:t>
            </a:r>
          </a:p>
          <a:p>
            <a:pPr indent="361950" algn="just">
              <a:lnSpc>
                <a:spcPct val="200000"/>
              </a:lnSpc>
            </a:pPr>
            <a:endParaRPr lang="uk-UA" sz="2000">
              <a:cs typeface="Times New Roman" pitchFamily="18" charset="0"/>
            </a:endParaRPr>
          </a:p>
          <a:p>
            <a:pPr indent="361950" algn="just">
              <a:lnSpc>
                <a:spcPct val="200000"/>
              </a:lnSpc>
            </a:pPr>
            <a:r>
              <a:rPr lang="uk-UA" sz="2000">
                <a:cs typeface="Times New Roman" pitchFamily="18" charset="0"/>
              </a:rPr>
              <a:t>У процесі передзабійної витримки очищають шкурки від прилиплого до них бруду, від випалої шерсті і пуху  спеціальними волосяними щітками.</a:t>
            </a:r>
          </a:p>
          <a:p>
            <a:pPr indent="361950" algn="just">
              <a:lnSpc>
                <a:spcPct val="200000"/>
              </a:lnSpc>
            </a:pPr>
            <a:r>
              <a:rPr lang="uk-UA" sz="2000">
                <a:cs typeface="Times New Roman" pitchFamily="18" charset="0"/>
              </a:rPr>
              <a:t>Потім кролів зважують разом з клітками і в них подають на забійно-обробний цех.</a:t>
            </a:r>
            <a:endParaRPr lang="uk-UA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кутник 3"/>
          <p:cNvSpPr>
            <a:spLocks noChangeArrowheads="1"/>
          </p:cNvSpPr>
          <p:nvPr/>
        </p:nvSpPr>
        <p:spPr bwMode="auto">
          <a:xfrm>
            <a:off x="311150" y="481013"/>
            <a:ext cx="11628438" cy="611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 algn="just">
              <a:lnSpc>
                <a:spcPct val="150000"/>
              </a:lnSpc>
            </a:pPr>
            <a:r>
              <a:rPr lang="uk-UA" sz="2400" i="1">
                <a:latin typeface="Times New Roman" pitchFamily="18" charset="0"/>
                <a:cs typeface="Times New Roman" pitchFamily="18" charset="0"/>
              </a:rPr>
              <a:t>Забій кролів і оброблення 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тушок виконують на потоково-механізованих лініях, агрегатах карусельного типу або вручну.</a:t>
            </a:r>
          </a:p>
          <a:p>
            <a:pPr indent="361950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На потоково-механізованій лінії ФДЕ здійснюють такі технологічні операції:</a:t>
            </a:r>
          </a:p>
          <a:p>
            <a:pPr indent="361950">
              <a:lnSpc>
                <a:spcPct val="150000"/>
              </a:lnSpc>
              <a:buFont typeface="Arial" charset="0"/>
              <a:buChar char="•"/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електрооглушення, </a:t>
            </a:r>
          </a:p>
          <a:p>
            <a:pPr indent="361950">
              <a:lnSpc>
                <a:spcPct val="150000"/>
              </a:lnSpc>
              <a:buFont typeface="Arial" charset="0"/>
              <a:buChar char="•"/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навішування кролів на підвіски конвеєра, </a:t>
            </a:r>
          </a:p>
          <a:p>
            <a:pPr indent="361950">
              <a:lnSpc>
                <a:spcPct val="150000"/>
              </a:lnSpc>
              <a:buFont typeface="Arial" charset="0"/>
              <a:buChar char="•"/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забій і знекровлення, </a:t>
            </a:r>
          </a:p>
          <a:p>
            <a:pPr indent="361950">
              <a:lnSpc>
                <a:spcPct val="150000"/>
              </a:lnSpc>
              <a:buFont typeface="Arial" charset="0"/>
              <a:buChar char="•"/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знімання шкурок, </a:t>
            </a:r>
          </a:p>
          <a:p>
            <a:pPr indent="361950">
              <a:lnSpc>
                <a:spcPct val="150000"/>
              </a:lnSpc>
              <a:buFont typeface="Arial" charset="0"/>
              <a:buChar char="•"/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нутрування тушок, </a:t>
            </a:r>
          </a:p>
          <a:p>
            <a:pPr indent="361950">
              <a:lnSpc>
                <a:spcPct val="150000"/>
              </a:lnSpc>
              <a:buFont typeface="Arial" charset="0"/>
              <a:buChar char="•"/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відокремлення голови і ніг, </a:t>
            </a:r>
          </a:p>
          <a:p>
            <a:pPr indent="361950">
              <a:lnSpc>
                <a:spcPct val="150000"/>
              </a:lnSpc>
              <a:buFont typeface="Arial" charset="0"/>
              <a:buChar char="•"/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зачищення, формування, остигання тушок, </a:t>
            </a:r>
          </a:p>
          <a:p>
            <a:pPr indent="361950">
              <a:lnSpc>
                <a:spcPct val="150000"/>
              </a:lnSpc>
              <a:buFont typeface="Arial" charset="0"/>
              <a:buChar char="•"/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сортування, маркування, зважування і пакування.</a:t>
            </a:r>
            <a:endParaRPr lang="uk-UA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кутник 3"/>
          <p:cNvSpPr>
            <a:spLocks noChangeArrowheads="1"/>
          </p:cNvSpPr>
          <p:nvPr/>
        </p:nvSpPr>
        <p:spPr bwMode="auto">
          <a:xfrm>
            <a:off x="693738" y="420688"/>
            <a:ext cx="109093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 algn="just">
              <a:lnSpc>
                <a:spcPct val="150000"/>
              </a:lnSpc>
            </a:pPr>
            <a:r>
              <a:rPr lang="uk-UA" sz="2000" i="1">
                <a:latin typeface="Times New Roman" pitchFamily="18" charset="0"/>
                <a:cs typeface="Times New Roman" pitchFamily="18" charset="0"/>
              </a:rPr>
              <a:t>Оглушення -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 виконують механічним або електричним способом. </a:t>
            </a:r>
          </a:p>
          <a:p>
            <a:pPr indent="361950" algn="just">
              <a:lnSpc>
                <a:spcPct val="150000"/>
              </a:lnSpc>
            </a:pPr>
            <a:endParaRPr lang="uk-UA" sz="2000">
              <a:latin typeface="Times New Roman" pitchFamily="18" charset="0"/>
              <a:cs typeface="Times New Roman" pitchFamily="18" charset="0"/>
            </a:endParaRPr>
          </a:p>
          <a:p>
            <a:pPr indent="361950" algn="just">
              <a:lnSpc>
                <a:spcPct val="150000"/>
              </a:lnSpc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Для електрооглушення призначені апарати карусельного і конвеєрного типів, пістолет з дугоподібним захоплювачем. </a:t>
            </a:r>
          </a:p>
          <a:p>
            <a:pPr indent="361950" algn="just">
              <a:lnSpc>
                <a:spcPct val="150000"/>
              </a:lnSpc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В апараті використовують електричний струм силою 0,5 А і напругою 20 В; </a:t>
            </a:r>
          </a:p>
          <a:p>
            <a:pPr indent="361950" algn="just">
              <a:lnSpc>
                <a:spcPct val="150000"/>
              </a:lnSpc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тривалість оглушення 3 с., </a:t>
            </a:r>
          </a:p>
          <a:p>
            <a:pPr indent="361950" algn="just">
              <a:lnSpc>
                <a:spcPct val="150000"/>
              </a:lnSpc>
            </a:pPr>
            <a:endParaRPr lang="uk-UA" sz="2000">
              <a:latin typeface="Times New Roman" pitchFamily="18" charset="0"/>
              <a:cs typeface="Times New Roman" pitchFamily="18" charset="0"/>
            </a:endParaRPr>
          </a:p>
          <a:p>
            <a:pPr indent="361950" algn="just">
              <a:lnSpc>
                <a:spcPct val="150000"/>
              </a:lnSpc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в апараті конвеєрного типу — електричний струм напругою 36 В; </a:t>
            </a:r>
          </a:p>
          <a:p>
            <a:pPr indent="361950" algn="just">
              <a:lnSpc>
                <a:spcPct val="150000"/>
              </a:lnSpc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тривалість оглушення 35 – 40 с. </a:t>
            </a:r>
          </a:p>
          <a:p>
            <a:pPr indent="361950" algn="just">
              <a:lnSpc>
                <a:spcPct val="150000"/>
              </a:lnSpc>
            </a:pPr>
            <a:endParaRPr lang="uk-UA" sz="2000">
              <a:latin typeface="Times New Roman" pitchFamily="18" charset="0"/>
              <a:cs typeface="Times New Roman" pitchFamily="18" charset="0"/>
            </a:endParaRPr>
          </a:p>
          <a:p>
            <a:pPr indent="361950" algn="just">
              <a:lnSpc>
                <a:spcPct val="150000"/>
              </a:lnSpc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У пістолеті з дугоподібним захоплювачем напруга 40 В, сила струму 0,18 А; </a:t>
            </a:r>
          </a:p>
          <a:p>
            <a:pPr indent="361950" algn="just">
              <a:lnSpc>
                <a:spcPct val="150000"/>
              </a:lnSpc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тривалість оглушення 2 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кутник 3"/>
          <p:cNvSpPr>
            <a:spLocks noChangeArrowheads="1"/>
          </p:cNvSpPr>
          <p:nvPr/>
        </p:nvSpPr>
        <p:spPr bwMode="auto">
          <a:xfrm>
            <a:off x="693738" y="420688"/>
            <a:ext cx="10909300" cy="502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Оглушення проводять у боксі -  вигляд решітчастого майданчика, що обертається. </a:t>
            </a:r>
          </a:p>
          <a:p>
            <a:pPr indent="361950" algn="just">
              <a:lnSpc>
                <a:spcPct val="150000"/>
              </a:lnSpc>
            </a:pPr>
            <a:endParaRPr lang="uk-UA" sz="2400">
              <a:latin typeface="Times New Roman" pitchFamily="18" charset="0"/>
              <a:cs typeface="Times New Roman" pitchFamily="18" charset="0"/>
            </a:endParaRPr>
          </a:p>
          <a:p>
            <a:pPr indent="361950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Майданчик розділений на чотири відділення і по всьому периметру обгороджений металевою сіткою.</a:t>
            </a:r>
          </a:p>
          <a:p>
            <a:pPr indent="361950" algn="just">
              <a:lnSpc>
                <a:spcPct val="150000"/>
              </a:lnSpc>
            </a:pPr>
            <a:endParaRPr lang="uk-UA" sz="2400">
              <a:latin typeface="Times New Roman" pitchFamily="18" charset="0"/>
              <a:cs typeface="Times New Roman" pitchFamily="18" charset="0"/>
            </a:endParaRPr>
          </a:p>
          <a:p>
            <a:pPr indent="361950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Оглушення кролів механічним способом здійснюють на установці за допомогою ударного пристрою - удар наносять у лобну частину голови.</a:t>
            </a:r>
          </a:p>
          <a:p>
            <a:pPr indent="361950" algn="just">
              <a:lnSpc>
                <a:spcPct val="150000"/>
              </a:lnSpc>
            </a:pPr>
            <a:endParaRPr lang="uk-UA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1964</Words>
  <Application>Microsoft Office PowerPoint</Application>
  <PresentationFormat>Произвольный</PresentationFormat>
  <Paragraphs>199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9" baseType="lpstr">
      <vt:lpstr>Arial</vt:lpstr>
      <vt:lpstr>Calibri Light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Євген Трачук</dc:creator>
  <cp:lastModifiedBy>USER</cp:lastModifiedBy>
  <cp:revision>14</cp:revision>
  <dcterms:created xsi:type="dcterms:W3CDTF">2018-03-06T08:15:19Z</dcterms:created>
  <dcterms:modified xsi:type="dcterms:W3CDTF">2021-10-13T11:46:56Z</dcterms:modified>
</cp:coreProperties>
</file>